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4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60" r:id="rId2"/>
    <p:sldMasterId id="2147483672" r:id="rId3"/>
    <p:sldMasterId id="2147483678" r:id="rId4"/>
    <p:sldMasterId id="2147483690" r:id="rId5"/>
  </p:sldMasterIdLst>
  <p:notesMasterIdLst>
    <p:notesMasterId r:id="rId184"/>
  </p:notesMasterIdLst>
  <p:sldIdLst>
    <p:sldId id="256" r:id="rId6"/>
    <p:sldId id="341" r:id="rId7"/>
    <p:sldId id="265" r:id="rId8"/>
    <p:sldId id="257" r:id="rId9"/>
    <p:sldId id="258" r:id="rId10"/>
    <p:sldId id="260" r:id="rId11"/>
    <p:sldId id="261" r:id="rId12"/>
    <p:sldId id="259" r:id="rId13"/>
    <p:sldId id="340" r:id="rId14"/>
    <p:sldId id="262" r:id="rId15"/>
    <p:sldId id="264" r:id="rId16"/>
    <p:sldId id="263" r:id="rId17"/>
    <p:sldId id="332" r:id="rId18"/>
    <p:sldId id="333" r:id="rId19"/>
    <p:sldId id="334" r:id="rId20"/>
    <p:sldId id="266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271" r:id="rId81"/>
    <p:sldId id="336" r:id="rId82"/>
    <p:sldId id="338" r:id="rId83"/>
    <p:sldId id="1068" r:id="rId84"/>
    <p:sldId id="1069" r:id="rId85"/>
    <p:sldId id="1070" r:id="rId86"/>
    <p:sldId id="1071" r:id="rId87"/>
    <p:sldId id="1072" r:id="rId88"/>
    <p:sldId id="1073" r:id="rId89"/>
    <p:sldId id="1074" r:id="rId90"/>
    <p:sldId id="1075" r:id="rId91"/>
    <p:sldId id="1076" r:id="rId92"/>
    <p:sldId id="1077" r:id="rId93"/>
    <p:sldId id="1078" r:id="rId94"/>
    <p:sldId id="331" r:id="rId95"/>
    <p:sldId id="684" r:id="rId96"/>
    <p:sldId id="685" r:id="rId97"/>
    <p:sldId id="686" r:id="rId98"/>
    <p:sldId id="687" r:id="rId99"/>
    <p:sldId id="688" r:id="rId100"/>
    <p:sldId id="689" r:id="rId101"/>
    <p:sldId id="690" r:id="rId102"/>
    <p:sldId id="691" r:id="rId103"/>
    <p:sldId id="1035" r:id="rId104"/>
    <p:sldId id="692" r:id="rId105"/>
    <p:sldId id="693" r:id="rId106"/>
    <p:sldId id="694" r:id="rId107"/>
    <p:sldId id="695" r:id="rId108"/>
    <p:sldId id="696" r:id="rId109"/>
    <p:sldId id="697" r:id="rId110"/>
    <p:sldId id="698" r:id="rId111"/>
    <p:sldId id="699" r:id="rId112"/>
    <p:sldId id="700" r:id="rId113"/>
    <p:sldId id="701" r:id="rId114"/>
    <p:sldId id="702" r:id="rId115"/>
    <p:sldId id="703" r:id="rId116"/>
    <p:sldId id="704" r:id="rId117"/>
    <p:sldId id="705" r:id="rId118"/>
    <p:sldId id="706" r:id="rId119"/>
    <p:sldId id="707" r:id="rId120"/>
    <p:sldId id="708" r:id="rId121"/>
    <p:sldId id="709" r:id="rId122"/>
    <p:sldId id="710" r:id="rId123"/>
    <p:sldId id="712" r:id="rId124"/>
    <p:sldId id="713" r:id="rId125"/>
    <p:sldId id="714" r:id="rId126"/>
    <p:sldId id="715" r:id="rId127"/>
    <p:sldId id="716" r:id="rId128"/>
    <p:sldId id="717" r:id="rId129"/>
    <p:sldId id="718" r:id="rId130"/>
    <p:sldId id="719" r:id="rId131"/>
    <p:sldId id="720" r:id="rId132"/>
    <p:sldId id="721" r:id="rId133"/>
    <p:sldId id="722" r:id="rId134"/>
    <p:sldId id="723" r:id="rId135"/>
    <p:sldId id="724" r:id="rId136"/>
    <p:sldId id="725" r:id="rId137"/>
    <p:sldId id="342" r:id="rId138"/>
    <p:sldId id="607" r:id="rId139"/>
    <p:sldId id="1067" r:id="rId140"/>
    <p:sldId id="1039" r:id="rId141"/>
    <p:sldId id="1040" r:id="rId142"/>
    <p:sldId id="1041" r:id="rId143"/>
    <p:sldId id="1042" r:id="rId144"/>
    <p:sldId id="1043" r:id="rId145"/>
    <p:sldId id="1044" r:id="rId146"/>
    <p:sldId id="1045" r:id="rId147"/>
    <p:sldId id="1046" r:id="rId148"/>
    <p:sldId id="1047" r:id="rId149"/>
    <p:sldId id="1048" r:id="rId150"/>
    <p:sldId id="267" r:id="rId151"/>
    <p:sldId id="268" r:id="rId152"/>
    <p:sldId id="269" r:id="rId153"/>
    <p:sldId id="270" r:id="rId154"/>
    <p:sldId id="1049" r:id="rId155"/>
    <p:sldId id="1050" r:id="rId156"/>
    <p:sldId id="1051" r:id="rId157"/>
    <p:sldId id="1052" r:id="rId158"/>
    <p:sldId id="1053" r:id="rId159"/>
    <p:sldId id="1054" r:id="rId160"/>
    <p:sldId id="1055" r:id="rId161"/>
    <p:sldId id="608" r:id="rId162"/>
    <p:sldId id="1056" r:id="rId163"/>
    <p:sldId id="1057" r:id="rId164"/>
    <p:sldId id="1058" r:id="rId165"/>
    <p:sldId id="1059" r:id="rId166"/>
    <p:sldId id="609" r:id="rId167"/>
    <p:sldId id="1060" r:id="rId168"/>
    <p:sldId id="674" r:id="rId169"/>
    <p:sldId id="1061" r:id="rId170"/>
    <p:sldId id="675" r:id="rId171"/>
    <p:sldId id="1062" r:id="rId172"/>
    <p:sldId id="1063" r:id="rId173"/>
    <p:sldId id="1064" r:id="rId174"/>
    <p:sldId id="676" r:id="rId175"/>
    <p:sldId id="677" r:id="rId176"/>
    <p:sldId id="678" r:id="rId177"/>
    <p:sldId id="1065" r:id="rId178"/>
    <p:sldId id="679" r:id="rId179"/>
    <p:sldId id="680" r:id="rId180"/>
    <p:sldId id="681" r:id="rId181"/>
    <p:sldId id="1066" r:id="rId182"/>
    <p:sldId id="682" r:id="rId183"/>
  </p:sldIdLst>
  <p:sldSz cx="9144000" cy="6858000" type="screen4x3"/>
  <p:notesSz cx="7315200" cy="9601200"/>
  <p:embeddedFontLst>
    <p:embeddedFont>
      <p:font typeface="Calibri" panose="020F0502020204030204" pitchFamily="34" charset="0"/>
      <p:regular r:id="rId185"/>
      <p:bold r:id="rId186"/>
      <p:italic r:id="rId187"/>
      <p:boldItalic r:id="rId188"/>
    </p:embeddedFont>
    <p:embeddedFont>
      <p:font typeface="Calibri Light" panose="020F0302020204030204" pitchFamily="34" charset="0"/>
      <p:regular r:id="rId189"/>
      <p:italic r:id="rId190"/>
    </p:embeddedFont>
    <p:embeddedFont>
      <p:font typeface="Consolas" panose="020B0609020204030204" pitchFamily="49" charset="0"/>
      <p:regular r:id="rId191"/>
      <p:bold r:id="rId192"/>
      <p:italic r:id="rId193"/>
      <p:boldItalic r:id="rId194"/>
    </p:embeddedFont>
    <p:embeddedFont>
      <p:font typeface="DejaVu Serif" panose="02060603050605020204" pitchFamily="18" charset="0"/>
      <p:regular r:id="rId195"/>
      <p:bold r:id="rId196"/>
      <p:italic r:id="rId197"/>
      <p:boldItalic r:id="rId198"/>
    </p:embeddedFont>
    <p:embeddedFont>
      <p:font typeface="Dosis" pitchFamily="2" charset="0"/>
      <p:regular r:id="rId199"/>
      <p:bold r:id="rId200"/>
    </p:embeddedFont>
    <p:embeddedFont>
      <p:font typeface="Permanent Marker" panose="020B0604020202020204" charset="0"/>
      <p:regular r:id="rId201"/>
    </p:embeddedFont>
    <p:embeddedFont>
      <p:font typeface="Roboto" panose="02000000000000000000" pitchFamily="2" charset="0"/>
      <p:regular r:id="rId202"/>
    </p:embeddedFont>
    <p:embeddedFont>
      <p:font typeface="Roboto Slab" pitchFamily="2" charset="0"/>
      <p:regular r:id="rId203"/>
    </p:embeddedFont>
    <p:embeddedFont>
      <p:font typeface="Source Sans Pro" panose="020B0503030403020204" pitchFamily="34" charset="0"/>
      <p:regular r:id="rId204"/>
      <p:bold r:id="rId20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BFS" id="{E2C56D35-939D-489C-B43F-612B7D3A618E}">
          <p14:sldIdLst>
            <p14:sldId id="256"/>
            <p14:sldId id="341"/>
            <p14:sldId id="265"/>
            <p14:sldId id="257"/>
            <p14:sldId id="258"/>
            <p14:sldId id="260"/>
            <p14:sldId id="261"/>
            <p14:sldId id="259"/>
            <p14:sldId id="340"/>
            <p14:sldId id="262"/>
            <p14:sldId id="264"/>
            <p14:sldId id="263"/>
            <p14:sldId id="332"/>
            <p14:sldId id="333"/>
            <p14:sldId id="334"/>
            <p14:sldId id="266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  <p14:sldId id="315"/>
            <p14:sldId id="316"/>
            <p14:sldId id="317"/>
            <p14:sldId id="318"/>
            <p14:sldId id="319"/>
            <p14:sldId id="320"/>
            <p14:sldId id="321"/>
            <p14:sldId id="322"/>
            <p14:sldId id="323"/>
            <p14:sldId id="324"/>
            <p14:sldId id="325"/>
            <p14:sldId id="326"/>
            <p14:sldId id="327"/>
            <p14:sldId id="328"/>
            <p14:sldId id="329"/>
            <p14:sldId id="330"/>
            <p14:sldId id="271"/>
            <p14:sldId id="336"/>
            <p14:sldId id="338"/>
            <p14:sldId id="1068"/>
            <p14:sldId id="1069"/>
            <p14:sldId id="1070"/>
            <p14:sldId id="1071"/>
            <p14:sldId id="1072"/>
            <p14:sldId id="1073"/>
            <p14:sldId id="1074"/>
            <p14:sldId id="1075"/>
            <p14:sldId id="1076"/>
            <p14:sldId id="1077"/>
            <p14:sldId id="1078"/>
            <p14:sldId id="331"/>
          </p14:sldIdLst>
        </p14:section>
        <p14:section name="DFS" id="{3D0DD0E9-21D5-4403-9056-708CABEA52D0}">
          <p14:sldIdLst>
            <p14:sldId id="684"/>
            <p14:sldId id="685"/>
            <p14:sldId id="686"/>
            <p14:sldId id="687"/>
            <p14:sldId id="688"/>
            <p14:sldId id="689"/>
            <p14:sldId id="690"/>
            <p14:sldId id="691"/>
            <p14:sldId id="1035"/>
            <p14:sldId id="692"/>
            <p14:sldId id="693"/>
            <p14:sldId id="694"/>
            <p14:sldId id="695"/>
            <p14:sldId id="696"/>
            <p14:sldId id="697"/>
            <p14:sldId id="698"/>
            <p14:sldId id="699"/>
            <p14:sldId id="700"/>
            <p14:sldId id="701"/>
            <p14:sldId id="702"/>
            <p14:sldId id="703"/>
            <p14:sldId id="704"/>
            <p14:sldId id="705"/>
            <p14:sldId id="706"/>
            <p14:sldId id="707"/>
            <p14:sldId id="708"/>
            <p14:sldId id="709"/>
            <p14:sldId id="710"/>
            <p14:sldId id="712"/>
            <p14:sldId id="713"/>
            <p14:sldId id="714"/>
            <p14:sldId id="715"/>
            <p14:sldId id="716"/>
            <p14:sldId id="717"/>
            <p14:sldId id="718"/>
            <p14:sldId id="719"/>
            <p14:sldId id="720"/>
            <p14:sldId id="721"/>
            <p14:sldId id="722"/>
            <p14:sldId id="723"/>
            <p14:sldId id="724"/>
            <p14:sldId id="725"/>
          </p14:sldIdLst>
        </p14:section>
        <p14:section name="More Examples" id="{55E4BC5A-CAC7-4B35-877C-45E57431C388}">
          <p14:sldIdLst>
            <p14:sldId id="342"/>
          </p14:sldIdLst>
        </p14:section>
        <p14:section name="More BFS" id="{87D990D8-FE2F-47F8-9FB8-45EC86E2726F}">
          <p14:sldIdLst>
            <p14:sldId id="607"/>
            <p14:sldId id="1067"/>
            <p14:sldId id="1039"/>
            <p14:sldId id="1040"/>
            <p14:sldId id="1041"/>
            <p14:sldId id="1042"/>
            <p14:sldId id="1043"/>
            <p14:sldId id="1044"/>
            <p14:sldId id="1045"/>
            <p14:sldId id="1046"/>
            <p14:sldId id="1047"/>
            <p14:sldId id="1048"/>
            <p14:sldId id="267"/>
            <p14:sldId id="268"/>
            <p14:sldId id="269"/>
            <p14:sldId id="270"/>
            <p14:sldId id="1049"/>
            <p14:sldId id="1050"/>
            <p14:sldId id="1051"/>
            <p14:sldId id="1052"/>
            <p14:sldId id="1053"/>
            <p14:sldId id="1054"/>
            <p14:sldId id="1055"/>
            <p14:sldId id="608"/>
            <p14:sldId id="1056"/>
            <p14:sldId id="1057"/>
            <p14:sldId id="1058"/>
            <p14:sldId id="1059"/>
            <p14:sldId id="609"/>
            <p14:sldId id="1060"/>
            <p14:sldId id="674"/>
            <p14:sldId id="1061"/>
            <p14:sldId id="675"/>
            <p14:sldId id="1062"/>
            <p14:sldId id="1063"/>
            <p14:sldId id="1064"/>
            <p14:sldId id="676"/>
            <p14:sldId id="677"/>
            <p14:sldId id="678"/>
            <p14:sldId id="1065"/>
            <p14:sldId id="679"/>
            <p14:sldId id="680"/>
            <p14:sldId id="681"/>
            <p14:sldId id="1066"/>
            <p14:sldId id="68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1522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2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63" Type="http://schemas.openxmlformats.org/officeDocument/2006/relationships/slide" Target="slides/slide58.xml"/><Relationship Id="rId84" Type="http://schemas.openxmlformats.org/officeDocument/2006/relationships/slide" Target="slides/slide79.xml"/><Relationship Id="rId138" Type="http://schemas.openxmlformats.org/officeDocument/2006/relationships/slide" Target="slides/slide133.xml"/><Relationship Id="rId159" Type="http://schemas.openxmlformats.org/officeDocument/2006/relationships/slide" Target="slides/slide154.xml"/><Relationship Id="rId170" Type="http://schemas.openxmlformats.org/officeDocument/2006/relationships/slide" Target="slides/slide165.xml"/><Relationship Id="rId191" Type="http://schemas.openxmlformats.org/officeDocument/2006/relationships/font" Target="fonts/font7.fntdata"/><Relationship Id="rId205" Type="http://schemas.openxmlformats.org/officeDocument/2006/relationships/font" Target="fonts/font21.fntdata"/><Relationship Id="rId107" Type="http://schemas.openxmlformats.org/officeDocument/2006/relationships/slide" Target="slides/slide102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53" Type="http://schemas.openxmlformats.org/officeDocument/2006/relationships/slide" Target="slides/slide48.xml"/><Relationship Id="rId74" Type="http://schemas.openxmlformats.org/officeDocument/2006/relationships/slide" Target="slides/slide69.xml"/><Relationship Id="rId128" Type="http://schemas.openxmlformats.org/officeDocument/2006/relationships/slide" Target="slides/slide123.xml"/><Relationship Id="rId149" Type="http://schemas.openxmlformats.org/officeDocument/2006/relationships/slide" Target="slides/slide144.xml"/><Relationship Id="rId5" Type="http://schemas.openxmlformats.org/officeDocument/2006/relationships/slideMaster" Target="slideMasters/slideMaster5.xml"/><Relationship Id="rId95" Type="http://schemas.openxmlformats.org/officeDocument/2006/relationships/slide" Target="slides/slide90.xml"/><Relationship Id="rId160" Type="http://schemas.openxmlformats.org/officeDocument/2006/relationships/slide" Target="slides/slide155.xml"/><Relationship Id="rId181" Type="http://schemas.openxmlformats.org/officeDocument/2006/relationships/slide" Target="slides/slide176.xml"/><Relationship Id="rId22" Type="http://schemas.openxmlformats.org/officeDocument/2006/relationships/slide" Target="slides/slide17.xml"/><Relationship Id="rId43" Type="http://schemas.openxmlformats.org/officeDocument/2006/relationships/slide" Target="slides/slide38.xml"/><Relationship Id="rId64" Type="http://schemas.openxmlformats.org/officeDocument/2006/relationships/slide" Target="slides/slide59.xml"/><Relationship Id="rId118" Type="http://schemas.openxmlformats.org/officeDocument/2006/relationships/slide" Target="slides/slide113.xml"/><Relationship Id="rId139" Type="http://schemas.openxmlformats.org/officeDocument/2006/relationships/slide" Target="slides/slide134.xml"/><Relationship Id="rId85" Type="http://schemas.openxmlformats.org/officeDocument/2006/relationships/slide" Target="slides/slide80.xml"/><Relationship Id="rId150" Type="http://schemas.openxmlformats.org/officeDocument/2006/relationships/slide" Target="slides/slide145.xml"/><Relationship Id="rId171" Type="http://schemas.openxmlformats.org/officeDocument/2006/relationships/slide" Target="slides/slide166.xml"/><Relationship Id="rId192" Type="http://schemas.openxmlformats.org/officeDocument/2006/relationships/font" Target="fonts/font8.fntdata"/><Relationship Id="rId206" Type="http://schemas.openxmlformats.org/officeDocument/2006/relationships/presProps" Target="presProps.xml"/><Relationship Id="rId12" Type="http://schemas.openxmlformats.org/officeDocument/2006/relationships/slide" Target="slides/slide7.xml"/><Relationship Id="rId33" Type="http://schemas.openxmlformats.org/officeDocument/2006/relationships/slide" Target="slides/slide28.xml"/><Relationship Id="rId108" Type="http://schemas.openxmlformats.org/officeDocument/2006/relationships/slide" Target="slides/slide103.xml"/><Relationship Id="rId129" Type="http://schemas.openxmlformats.org/officeDocument/2006/relationships/slide" Target="slides/slide124.xml"/><Relationship Id="rId54" Type="http://schemas.openxmlformats.org/officeDocument/2006/relationships/slide" Target="slides/slide49.xml"/><Relationship Id="rId75" Type="http://schemas.openxmlformats.org/officeDocument/2006/relationships/slide" Target="slides/slide70.xml"/><Relationship Id="rId96" Type="http://schemas.openxmlformats.org/officeDocument/2006/relationships/slide" Target="slides/slide91.xml"/><Relationship Id="rId140" Type="http://schemas.openxmlformats.org/officeDocument/2006/relationships/slide" Target="slides/slide135.xml"/><Relationship Id="rId161" Type="http://schemas.openxmlformats.org/officeDocument/2006/relationships/slide" Target="slides/slide156.xml"/><Relationship Id="rId182" Type="http://schemas.openxmlformats.org/officeDocument/2006/relationships/slide" Target="slides/slide177.xml"/><Relationship Id="rId6" Type="http://schemas.openxmlformats.org/officeDocument/2006/relationships/slide" Target="slides/slide1.xml"/><Relationship Id="rId23" Type="http://schemas.openxmlformats.org/officeDocument/2006/relationships/slide" Target="slides/slide18.xml"/><Relationship Id="rId119" Type="http://schemas.openxmlformats.org/officeDocument/2006/relationships/slide" Target="slides/slide114.xml"/><Relationship Id="rId44" Type="http://schemas.openxmlformats.org/officeDocument/2006/relationships/slide" Target="slides/slide39.xml"/><Relationship Id="rId65" Type="http://schemas.openxmlformats.org/officeDocument/2006/relationships/slide" Target="slides/slide60.xml"/><Relationship Id="rId86" Type="http://schemas.openxmlformats.org/officeDocument/2006/relationships/slide" Target="slides/slide81.xml"/><Relationship Id="rId130" Type="http://schemas.openxmlformats.org/officeDocument/2006/relationships/slide" Target="slides/slide125.xml"/><Relationship Id="rId151" Type="http://schemas.openxmlformats.org/officeDocument/2006/relationships/slide" Target="slides/slide146.xml"/><Relationship Id="rId172" Type="http://schemas.openxmlformats.org/officeDocument/2006/relationships/slide" Target="slides/slide167.xml"/><Relationship Id="rId193" Type="http://schemas.openxmlformats.org/officeDocument/2006/relationships/font" Target="fonts/font9.fntdata"/><Relationship Id="rId207" Type="http://schemas.openxmlformats.org/officeDocument/2006/relationships/viewProps" Target="viewProps.xml"/><Relationship Id="rId13" Type="http://schemas.openxmlformats.org/officeDocument/2006/relationships/slide" Target="slides/slide8.xml"/><Relationship Id="rId109" Type="http://schemas.openxmlformats.org/officeDocument/2006/relationships/slide" Target="slides/slide104.xml"/><Relationship Id="rId34" Type="http://schemas.openxmlformats.org/officeDocument/2006/relationships/slide" Target="slides/slide29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97" Type="http://schemas.openxmlformats.org/officeDocument/2006/relationships/slide" Target="slides/slide92.xml"/><Relationship Id="rId120" Type="http://schemas.openxmlformats.org/officeDocument/2006/relationships/slide" Target="slides/slide115.xml"/><Relationship Id="rId141" Type="http://schemas.openxmlformats.org/officeDocument/2006/relationships/slide" Target="slides/slide136.xml"/><Relationship Id="rId7" Type="http://schemas.openxmlformats.org/officeDocument/2006/relationships/slide" Target="slides/slide2.xml"/><Relationship Id="rId162" Type="http://schemas.openxmlformats.org/officeDocument/2006/relationships/slide" Target="slides/slide157.xml"/><Relationship Id="rId183" Type="http://schemas.openxmlformats.org/officeDocument/2006/relationships/slide" Target="slides/slide178.xml"/><Relationship Id="rId24" Type="http://schemas.openxmlformats.org/officeDocument/2006/relationships/slide" Target="slides/slide19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slide" Target="slides/slide82.xml"/><Relationship Id="rId110" Type="http://schemas.openxmlformats.org/officeDocument/2006/relationships/slide" Target="slides/slide105.xml"/><Relationship Id="rId131" Type="http://schemas.openxmlformats.org/officeDocument/2006/relationships/slide" Target="slides/slide126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52" Type="http://schemas.openxmlformats.org/officeDocument/2006/relationships/slide" Target="slides/slide147.xml"/><Relationship Id="rId173" Type="http://schemas.openxmlformats.org/officeDocument/2006/relationships/slide" Target="slides/slide168.xml"/><Relationship Id="rId194" Type="http://schemas.openxmlformats.org/officeDocument/2006/relationships/font" Target="fonts/font10.fntdata"/><Relationship Id="rId199" Type="http://schemas.openxmlformats.org/officeDocument/2006/relationships/font" Target="fonts/font15.fntdata"/><Relationship Id="rId203" Type="http://schemas.openxmlformats.org/officeDocument/2006/relationships/font" Target="fonts/font19.fntdata"/><Relationship Id="rId208" Type="http://schemas.openxmlformats.org/officeDocument/2006/relationships/theme" Target="theme/theme1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slide" Target="slides/slide72.xml"/><Relationship Id="rId100" Type="http://schemas.openxmlformats.org/officeDocument/2006/relationships/slide" Target="slides/slide95.xml"/><Relationship Id="rId105" Type="http://schemas.openxmlformats.org/officeDocument/2006/relationships/slide" Target="slides/slide100.xml"/><Relationship Id="rId126" Type="http://schemas.openxmlformats.org/officeDocument/2006/relationships/slide" Target="slides/slide121.xml"/><Relationship Id="rId147" Type="http://schemas.openxmlformats.org/officeDocument/2006/relationships/slide" Target="slides/slide142.xml"/><Relationship Id="rId168" Type="http://schemas.openxmlformats.org/officeDocument/2006/relationships/slide" Target="slides/slide163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93" Type="http://schemas.openxmlformats.org/officeDocument/2006/relationships/slide" Target="slides/slide88.xml"/><Relationship Id="rId98" Type="http://schemas.openxmlformats.org/officeDocument/2006/relationships/slide" Target="slides/slide93.xml"/><Relationship Id="rId121" Type="http://schemas.openxmlformats.org/officeDocument/2006/relationships/slide" Target="slides/slide116.xml"/><Relationship Id="rId142" Type="http://schemas.openxmlformats.org/officeDocument/2006/relationships/slide" Target="slides/slide137.xml"/><Relationship Id="rId163" Type="http://schemas.openxmlformats.org/officeDocument/2006/relationships/slide" Target="slides/slide158.xml"/><Relationship Id="rId184" Type="http://schemas.openxmlformats.org/officeDocument/2006/relationships/notesMaster" Target="notesMasters/notesMaster1.xml"/><Relationship Id="rId189" Type="http://schemas.openxmlformats.org/officeDocument/2006/relationships/font" Target="fonts/font5.fntdata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0.xml"/><Relationship Id="rId46" Type="http://schemas.openxmlformats.org/officeDocument/2006/relationships/slide" Target="slides/slide41.xml"/><Relationship Id="rId67" Type="http://schemas.openxmlformats.org/officeDocument/2006/relationships/slide" Target="slides/slide62.xml"/><Relationship Id="rId116" Type="http://schemas.openxmlformats.org/officeDocument/2006/relationships/slide" Target="slides/slide111.xml"/><Relationship Id="rId137" Type="http://schemas.openxmlformats.org/officeDocument/2006/relationships/slide" Target="slides/slide132.xml"/><Relationship Id="rId158" Type="http://schemas.openxmlformats.org/officeDocument/2006/relationships/slide" Target="slides/slide153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62" Type="http://schemas.openxmlformats.org/officeDocument/2006/relationships/slide" Target="slides/slide57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111" Type="http://schemas.openxmlformats.org/officeDocument/2006/relationships/slide" Target="slides/slide106.xml"/><Relationship Id="rId132" Type="http://schemas.openxmlformats.org/officeDocument/2006/relationships/slide" Target="slides/slide127.xml"/><Relationship Id="rId153" Type="http://schemas.openxmlformats.org/officeDocument/2006/relationships/slide" Target="slides/slide148.xml"/><Relationship Id="rId174" Type="http://schemas.openxmlformats.org/officeDocument/2006/relationships/slide" Target="slides/slide169.xml"/><Relationship Id="rId179" Type="http://schemas.openxmlformats.org/officeDocument/2006/relationships/slide" Target="slides/slide174.xml"/><Relationship Id="rId195" Type="http://schemas.openxmlformats.org/officeDocument/2006/relationships/font" Target="fonts/font11.fntdata"/><Relationship Id="rId209" Type="http://schemas.openxmlformats.org/officeDocument/2006/relationships/tableStyles" Target="tableStyles.xml"/><Relationship Id="rId190" Type="http://schemas.openxmlformats.org/officeDocument/2006/relationships/font" Target="fonts/font6.fntdata"/><Relationship Id="rId204" Type="http://schemas.openxmlformats.org/officeDocument/2006/relationships/font" Target="fonts/font20.fntdata"/><Relationship Id="rId15" Type="http://schemas.openxmlformats.org/officeDocument/2006/relationships/slide" Target="slides/slide10.xml"/><Relationship Id="rId36" Type="http://schemas.openxmlformats.org/officeDocument/2006/relationships/slide" Target="slides/slide31.xml"/><Relationship Id="rId57" Type="http://schemas.openxmlformats.org/officeDocument/2006/relationships/slide" Target="slides/slide52.xml"/><Relationship Id="rId106" Type="http://schemas.openxmlformats.org/officeDocument/2006/relationships/slide" Target="slides/slide101.xml"/><Relationship Id="rId127" Type="http://schemas.openxmlformats.org/officeDocument/2006/relationships/slide" Target="slides/slide12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52" Type="http://schemas.openxmlformats.org/officeDocument/2006/relationships/slide" Target="slides/slide47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94" Type="http://schemas.openxmlformats.org/officeDocument/2006/relationships/slide" Target="slides/slide89.xml"/><Relationship Id="rId99" Type="http://schemas.openxmlformats.org/officeDocument/2006/relationships/slide" Target="slides/slide94.xml"/><Relationship Id="rId101" Type="http://schemas.openxmlformats.org/officeDocument/2006/relationships/slide" Target="slides/slide96.xml"/><Relationship Id="rId122" Type="http://schemas.openxmlformats.org/officeDocument/2006/relationships/slide" Target="slides/slide117.xml"/><Relationship Id="rId143" Type="http://schemas.openxmlformats.org/officeDocument/2006/relationships/slide" Target="slides/slide138.xml"/><Relationship Id="rId148" Type="http://schemas.openxmlformats.org/officeDocument/2006/relationships/slide" Target="slides/slide143.xml"/><Relationship Id="rId164" Type="http://schemas.openxmlformats.org/officeDocument/2006/relationships/slide" Target="slides/slide159.xml"/><Relationship Id="rId169" Type="http://schemas.openxmlformats.org/officeDocument/2006/relationships/slide" Target="slides/slide164.xml"/><Relationship Id="rId185" Type="http://schemas.openxmlformats.org/officeDocument/2006/relationships/font" Target="fonts/font1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80" Type="http://schemas.openxmlformats.org/officeDocument/2006/relationships/slide" Target="slides/slide175.xml"/><Relationship Id="rId26" Type="http://schemas.openxmlformats.org/officeDocument/2006/relationships/slide" Target="slides/slide21.xml"/><Relationship Id="rId47" Type="http://schemas.openxmlformats.org/officeDocument/2006/relationships/slide" Target="slides/slide42.xml"/><Relationship Id="rId68" Type="http://schemas.openxmlformats.org/officeDocument/2006/relationships/slide" Target="slides/slide63.xml"/><Relationship Id="rId89" Type="http://schemas.openxmlformats.org/officeDocument/2006/relationships/slide" Target="slides/slide84.xml"/><Relationship Id="rId112" Type="http://schemas.openxmlformats.org/officeDocument/2006/relationships/slide" Target="slides/slide107.xml"/><Relationship Id="rId133" Type="http://schemas.openxmlformats.org/officeDocument/2006/relationships/slide" Target="slides/slide128.xml"/><Relationship Id="rId154" Type="http://schemas.openxmlformats.org/officeDocument/2006/relationships/slide" Target="slides/slide149.xml"/><Relationship Id="rId175" Type="http://schemas.openxmlformats.org/officeDocument/2006/relationships/slide" Target="slides/slide170.xml"/><Relationship Id="rId196" Type="http://schemas.openxmlformats.org/officeDocument/2006/relationships/font" Target="fonts/font12.fntdata"/><Relationship Id="rId200" Type="http://schemas.openxmlformats.org/officeDocument/2006/relationships/font" Target="fonts/font16.fntdata"/><Relationship Id="rId16" Type="http://schemas.openxmlformats.org/officeDocument/2006/relationships/slide" Target="slides/slide11.xml"/><Relationship Id="rId37" Type="http://schemas.openxmlformats.org/officeDocument/2006/relationships/slide" Target="slides/slide32.xml"/><Relationship Id="rId58" Type="http://schemas.openxmlformats.org/officeDocument/2006/relationships/slide" Target="slides/slide53.xml"/><Relationship Id="rId79" Type="http://schemas.openxmlformats.org/officeDocument/2006/relationships/slide" Target="slides/slide74.xml"/><Relationship Id="rId102" Type="http://schemas.openxmlformats.org/officeDocument/2006/relationships/slide" Target="slides/slide97.xml"/><Relationship Id="rId123" Type="http://schemas.openxmlformats.org/officeDocument/2006/relationships/slide" Target="slides/slide118.xml"/><Relationship Id="rId144" Type="http://schemas.openxmlformats.org/officeDocument/2006/relationships/slide" Target="slides/slide139.xml"/><Relationship Id="rId90" Type="http://schemas.openxmlformats.org/officeDocument/2006/relationships/slide" Target="slides/slide85.xml"/><Relationship Id="rId165" Type="http://schemas.openxmlformats.org/officeDocument/2006/relationships/slide" Target="slides/slide160.xml"/><Relationship Id="rId186" Type="http://schemas.openxmlformats.org/officeDocument/2006/relationships/font" Target="fonts/font2.fntdata"/><Relationship Id="rId27" Type="http://schemas.openxmlformats.org/officeDocument/2006/relationships/slide" Target="slides/slide22.xml"/><Relationship Id="rId48" Type="http://schemas.openxmlformats.org/officeDocument/2006/relationships/slide" Target="slides/slide43.xml"/><Relationship Id="rId69" Type="http://schemas.openxmlformats.org/officeDocument/2006/relationships/slide" Target="slides/slide64.xml"/><Relationship Id="rId113" Type="http://schemas.openxmlformats.org/officeDocument/2006/relationships/slide" Target="slides/slide108.xml"/><Relationship Id="rId134" Type="http://schemas.openxmlformats.org/officeDocument/2006/relationships/slide" Target="slides/slide129.xml"/><Relationship Id="rId80" Type="http://schemas.openxmlformats.org/officeDocument/2006/relationships/slide" Target="slides/slide75.xml"/><Relationship Id="rId155" Type="http://schemas.openxmlformats.org/officeDocument/2006/relationships/slide" Target="slides/slide150.xml"/><Relationship Id="rId176" Type="http://schemas.openxmlformats.org/officeDocument/2006/relationships/slide" Target="slides/slide171.xml"/><Relationship Id="rId197" Type="http://schemas.openxmlformats.org/officeDocument/2006/relationships/font" Target="fonts/font13.fntdata"/><Relationship Id="rId201" Type="http://schemas.openxmlformats.org/officeDocument/2006/relationships/font" Target="fonts/font17.fntdata"/><Relationship Id="rId17" Type="http://schemas.openxmlformats.org/officeDocument/2006/relationships/slide" Target="slides/slide12.xml"/><Relationship Id="rId38" Type="http://schemas.openxmlformats.org/officeDocument/2006/relationships/slide" Target="slides/slide33.xml"/><Relationship Id="rId59" Type="http://schemas.openxmlformats.org/officeDocument/2006/relationships/slide" Target="slides/slide54.xml"/><Relationship Id="rId103" Type="http://schemas.openxmlformats.org/officeDocument/2006/relationships/slide" Target="slides/slide98.xml"/><Relationship Id="rId124" Type="http://schemas.openxmlformats.org/officeDocument/2006/relationships/slide" Target="slides/slide119.xml"/><Relationship Id="rId70" Type="http://schemas.openxmlformats.org/officeDocument/2006/relationships/slide" Target="slides/slide65.xml"/><Relationship Id="rId91" Type="http://schemas.openxmlformats.org/officeDocument/2006/relationships/slide" Target="slides/slide86.xml"/><Relationship Id="rId145" Type="http://schemas.openxmlformats.org/officeDocument/2006/relationships/slide" Target="slides/slide140.xml"/><Relationship Id="rId166" Type="http://schemas.openxmlformats.org/officeDocument/2006/relationships/slide" Target="slides/slide161.xml"/><Relationship Id="rId187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3.xml"/><Relationship Id="rId49" Type="http://schemas.openxmlformats.org/officeDocument/2006/relationships/slide" Target="slides/slide44.xml"/><Relationship Id="rId114" Type="http://schemas.openxmlformats.org/officeDocument/2006/relationships/slide" Target="slides/slide109.xml"/><Relationship Id="rId60" Type="http://schemas.openxmlformats.org/officeDocument/2006/relationships/slide" Target="slides/slide55.xml"/><Relationship Id="rId81" Type="http://schemas.openxmlformats.org/officeDocument/2006/relationships/slide" Target="slides/slide76.xml"/><Relationship Id="rId135" Type="http://schemas.openxmlformats.org/officeDocument/2006/relationships/slide" Target="slides/slide130.xml"/><Relationship Id="rId156" Type="http://schemas.openxmlformats.org/officeDocument/2006/relationships/slide" Target="slides/slide151.xml"/><Relationship Id="rId177" Type="http://schemas.openxmlformats.org/officeDocument/2006/relationships/slide" Target="slides/slide172.xml"/><Relationship Id="rId198" Type="http://schemas.openxmlformats.org/officeDocument/2006/relationships/font" Target="fonts/font14.fntdata"/><Relationship Id="rId202" Type="http://schemas.openxmlformats.org/officeDocument/2006/relationships/font" Target="fonts/font18.fntdata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50" Type="http://schemas.openxmlformats.org/officeDocument/2006/relationships/slide" Target="slides/slide45.xml"/><Relationship Id="rId104" Type="http://schemas.openxmlformats.org/officeDocument/2006/relationships/slide" Target="slides/slide99.xml"/><Relationship Id="rId125" Type="http://schemas.openxmlformats.org/officeDocument/2006/relationships/slide" Target="slides/slide120.xml"/><Relationship Id="rId146" Type="http://schemas.openxmlformats.org/officeDocument/2006/relationships/slide" Target="slides/slide141.xml"/><Relationship Id="rId167" Type="http://schemas.openxmlformats.org/officeDocument/2006/relationships/slide" Target="slides/slide162.xml"/><Relationship Id="rId188" Type="http://schemas.openxmlformats.org/officeDocument/2006/relationships/font" Target="fonts/font4.fntdata"/><Relationship Id="rId71" Type="http://schemas.openxmlformats.org/officeDocument/2006/relationships/slide" Target="slides/slide66.xml"/><Relationship Id="rId92" Type="http://schemas.openxmlformats.org/officeDocument/2006/relationships/slide" Target="slides/slide87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40" Type="http://schemas.openxmlformats.org/officeDocument/2006/relationships/slide" Target="slides/slide35.xml"/><Relationship Id="rId115" Type="http://schemas.openxmlformats.org/officeDocument/2006/relationships/slide" Target="slides/slide110.xml"/><Relationship Id="rId136" Type="http://schemas.openxmlformats.org/officeDocument/2006/relationships/slide" Target="slides/slide131.xml"/><Relationship Id="rId157" Type="http://schemas.openxmlformats.org/officeDocument/2006/relationships/slide" Target="slides/slide152.xml"/><Relationship Id="rId178" Type="http://schemas.openxmlformats.org/officeDocument/2006/relationships/slide" Target="slides/slide17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9AF8B8B4-D3B4-4A8D-AFC1-28378C0441DB}" type="datetimeFigureOut">
              <a:rPr lang="en-US" smtClean="0"/>
              <a:t>1/4/2023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F3CD9982-6386-4383-943B-86F2F48040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5227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color?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CD9982-6386-4383-943B-86F2F480401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6597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9" name="Google Shape;1719;g249c493da4_0_35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0" name="Google Shape;1720;g249c493da4_0_35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5" name="Google Shape;1745;g249c493da4_0_35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6" name="Google Shape;1746;g249c493da4_0_35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3" name="Google Shape;1773;g249c493da4_0_35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4" name="Google Shape;1774;g249c493da4_0_35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" name="Google Shape;1802;g249c493da4_0_36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3" name="Google Shape;1803;g249c493da4_0_36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1" name="Google Shape;1831;g249c493da4_0_36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2" name="Google Shape;1832;g249c493da4_0_36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5">
            <a:extLst>
              <a:ext uri="{FF2B5EF4-FFF2-40B4-BE49-F238E27FC236}">
                <a16:creationId xmlns:a16="http://schemas.microsoft.com/office/drawing/2014/main" id="{3E39EB4D-215A-4990-99BF-7AF204EF3DFD}"/>
              </a:ext>
            </a:extLst>
          </p:cNvPr>
          <p:cNvSpPr>
            <a:spLocks noGrp="1" noChangeArrowheads="1"/>
          </p:cNvSpPr>
          <p:nvPr>
            <p:ph type="dt"/>
          </p:nvPr>
        </p:nvSpPr>
        <p:spPr>
          <a:ln/>
        </p:spPr>
        <p:txBody>
          <a:bodyPr/>
          <a:lstStyle/>
          <a:p>
            <a:pPr marL="0" marR="0" lvl="0" indent="0" algn="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11/21/17</a:t>
            </a:r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300B6FDF-1C74-45A9-9C69-C0ED065E6426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pPr marL="0" marR="0" lvl="0" indent="0" algn="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29B35FC3-09B5-4D41-9CE7-D360C06EF23C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457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134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33793" name="Rectangle 1">
            <a:extLst>
              <a:ext uri="{FF2B5EF4-FFF2-40B4-BE49-F238E27FC236}">
                <a16:creationId xmlns:a16="http://schemas.microsoft.com/office/drawing/2014/main" id="{C52EA7D0-88F7-45AC-AC27-AC196776E704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879725" y="527050"/>
            <a:ext cx="3509963" cy="26320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3794" name="Rectangle 2">
            <a:extLst>
              <a:ext uri="{FF2B5EF4-FFF2-40B4-BE49-F238E27FC236}">
                <a16:creationId xmlns:a16="http://schemas.microsoft.com/office/drawing/2014/main" id="{8C2800ED-E9D2-40CF-9DFF-FEC5BB8AA725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1238250" y="3335338"/>
            <a:ext cx="6792913" cy="315753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5">
            <a:extLst>
              <a:ext uri="{FF2B5EF4-FFF2-40B4-BE49-F238E27FC236}">
                <a16:creationId xmlns:a16="http://schemas.microsoft.com/office/drawing/2014/main" id="{3E39EB4D-215A-4990-99BF-7AF204EF3DFD}"/>
              </a:ext>
            </a:extLst>
          </p:cNvPr>
          <p:cNvSpPr>
            <a:spLocks noGrp="1" noChangeArrowheads="1"/>
          </p:cNvSpPr>
          <p:nvPr>
            <p:ph type="dt"/>
          </p:nvPr>
        </p:nvSpPr>
        <p:spPr>
          <a:ln/>
        </p:spPr>
        <p:txBody>
          <a:bodyPr/>
          <a:lstStyle/>
          <a:p>
            <a:pPr marL="0" marR="0" lvl="0" indent="0" algn="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11/21/17</a:t>
            </a:r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300B6FDF-1C74-45A9-9C69-C0ED065E6426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pPr marL="0" marR="0" lvl="0" indent="0" algn="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29B35FC3-09B5-4D41-9CE7-D360C06EF23C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457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135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33793" name="Rectangle 1">
            <a:extLst>
              <a:ext uri="{FF2B5EF4-FFF2-40B4-BE49-F238E27FC236}">
                <a16:creationId xmlns:a16="http://schemas.microsoft.com/office/drawing/2014/main" id="{C52EA7D0-88F7-45AC-AC27-AC196776E704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879725" y="527050"/>
            <a:ext cx="3509963" cy="26320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3794" name="Rectangle 2">
            <a:extLst>
              <a:ext uri="{FF2B5EF4-FFF2-40B4-BE49-F238E27FC236}">
                <a16:creationId xmlns:a16="http://schemas.microsoft.com/office/drawing/2014/main" id="{8C2800ED-E9D2-40CF-9DFF-FEC5BB8AA725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1238250" y="3335338"/>
            <a:ext cx="6792913" cy="315753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413973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5">
            <a:extLst>
              <a:ext uri="{FF2B5EF4-FFF2-40B4-BE49-F238E27FC236}">
                <a16:creationId xmlns:a16="http://schemas.microsoft.com/office/drawing/2014/main" id="{4E5ACFCA-CB92-4703-A229-D4AB42C4747B}"/>
              </a:ext>
            </a:extLst>
          </p:cNvPr>
          <p:cNvSpPr>
            <a:spLocks noGrp="1" noChangeArrowheads="1"/>
          </p:cNvSpPr>
          <p:nvPr>
            <p:ph type="dt"/>
          </p:nvPr>
        </p:nvSpPr>
        <p:spPr>
          <a:ln/>
        </p:spPr>
        <p:txBody>
          <a:bodyPr/>
          <a:lstStyle/>
          <a:p>
            <a:pPr marL="0" marR="0" lvl="0" indent="0" algn="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11/21/17</a:t>
            </a:r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2652F66F-C785-4C8E-B274-B22CDF27E9BD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pPr marL="0" marR="0" lvl="0" indent="0" algn="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C0135901-0871-49DB-B009-5EDDCAB411B6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457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136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34817" name="Rectangle 1">
            <a:extLst>
              <a:ext uri="{FF2B5EF4-FFF2-40B4-BE49-F238E27FC236}">
                <a16:creationId xmlns:a16="http://schemas.microsoft.com/office/drawing/2014/main" id="{BD4D7993-7756-46D2-A77D-B16866B5BCB0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879725" y="527050"/>
            <a:ext cx="3509963" cy="26320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4818" name="Rectangle 2">
            <a:extLst>
              <a:ext uri="{FF2B5EF4-FFF2-40B4-BE49-F238E27FC236}">
                <a16:creationId xmlns:a16="http://schemas.microsoft.com/office/drawing/2014/main" id="{0987C1F0-42D9-45BC-B834-254E8E56B902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1238250" y="3335338"/>
            <a:ext cx="6792913" cy="315753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5">
            <a:extLst>
              <a:ext uri="{FF2B5EF4-FFF2-40B4-BE49-F238E27FC236}">
                <a16:creationId xmlns:a16="http://schemas.microsoft.com/office/drawing/2014/main" id="{6A01CEF9-7974-4B2C-BC8D-25E548D03269}"/>
              </a:ext>
            </a:extLst>
          </p:cNvPr>
          <p:cNvSpPr>
            <a:spLocks noGrp="1" noChangeArrowheads="1"/>
          </p:cNvSpPr>
          <p:nvPr>
            <p:ph type="dt"/>
          </p:nvPr>
        </p:nvSpPr>
        <p:spPr>
          <a:ln/>
        </p:spPr>
        <p:txBody>
          <a:bodyPr/>
          <a:lstStyle/>
          <a:p>
            <a:pPr marL="0" marR="0" lvl="0" indent="0" algn="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11/21/17</a:t>
            </a:r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9BF077E9-2328-4AEB-8D69-C824E6A5E0BB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pPr marL="0" marR="0" lvl="0" indent="0" algn="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EAD85383-C838-468E-92D3-3FAE25261532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457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137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35841" name="Rectangle 1">
            <a:extLst>
              <a:ext uri="{FF2B5EF4-FFF2-40B4-BE49-F238E27FC236}">
                <a16:creationId xmlns:a16="http://schemas.microsoft.com/office/drawing/2014/main" id="{01F9205D-5CEF-42D9-BE97-520357FC419D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879725" y="527050"/>
            <a:ext cx="3509963" cy="26320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5842" name="Rectangle 2">
            <a:extLst>
              <a:ext uri="{FF2B5EF4-FFF2-40B4-BE49-F238E27FC236}">
                <a16:creationId xmlns:a16="http://schemas.microsoft.com/office/drawing/2014/main" id="{7255C443-4E59-429A-BE82-41787D9D3036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1238250" y="3335338"/>
            <a:ext cx="6792913" cy="315753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5">
            <a:extLst>
              <a:ext uri="{FF2B5EF4-FFF2-40B4-BE49-F238E27FC236}">
                <a16:creationId xmlns:a16="http://schemas.microsoft.com/office/drawing/2014/main" id="{B62483C4-F330-4FE8-8A2A-4FB6269B6915}"/>
              </a:ext>
            </a:extLst>
          </p:cNvPr>
          <p:cNvSpPr>
            <a:spLocks noGrp="1" noChangeArrowheads="1"/>
          </p:cNvSpPr>
          <p:nvPr>
            <p:ph type="dt"/>
          </p:nvPr>
        </p:nvSpPr>
        <p:spPr>
          <a:ln/>
        </p:spPr>
        <p:txBody>
          <a:bodyPr/>
          <a:lstStyle/>
          <a:p>
            <a:pPr marL="0" marR="0" lvl="0" indent="0" algn="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11/21/17</a:t>
            </a:r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0ECB115D-0BC5-4AFA-B116-133D10D2D236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pPr marL="0" marR="0" lvl="0" indent="0" algn="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0E384CA8-619B-4522-B93C-1035A4C34524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457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138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36865" name="Rectangle 1">
            <a:extLst>
              <a:ext uri="{FF2B5EF4-FFF2-40B4-BE49-F238E27FC236}">
                <a16:creationId xmlns:a16="http://schemas.microsoft.com/office/drawing/2014/main" id="{B85BDA35-8EAF-4720-B08A-803B17B06D51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879725" y="527050"/>
            <a:ext cx="3509963" cy="26320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6866" name="Rectangle 2">
            <a:extLst>
              <a:ext uri="{FF2B5EF4-FFF2-40B4-BE49-F238E27FC236}">
                <a16:creationId xmlns:a16="http://schemas.microsoft.com/office/drawing/2014/main" id="{6CBE2EF5-1299-4D35-BFBA-71EB48042503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1238250" y="3335338"/>
            <a:ext cx="6792913" cy="315753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color?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CD9982-6386-4383-943B-86F2F480401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65977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5">
            <a:extLst>
              <a:ext uri="{FF2B5EF4-FFF2-40B4-BE49-F238E27FC236}">
                <a16:creationId xmlns:a16="http://schemas.microsoft.com/office/drawing/2014/main" id="{979A7966-E1B6-4BD0-8132-9CD5B7BB21FE}"/>
              </a:ext>
            </a:extLst>
          </p:cNvPr>
          <p:cNvSpPr>
            <a:spLocks noGrp="1" noChangeArrowheads="1"/>
          </p:cNvSpPr>
          <p:nvPr>
            <p:ph type="dt"/>
          </p:nvPr>
        </p:nvSpPr>
        <p:spPr>
          <a:ln/>
        </p:spPr>
        <p:txBody>
          <a:bodyPr/>
          <a:lstStyle/>
          <a:p>
            <a:pPr marL="0" marR="0" lvl="0" indent="0" algn="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11/21/17</a:t>
            </a:r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F6742BF1-676D-414A-8F4B-B4D63D0B5EA7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pPr marL="0" marR="0" lvl="0" indent="0" algn="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B85E8DD5-59F6-46DA-9999-B4659698B05F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457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139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37889" name="Rectangle 1">
            <a:extLst>
              <a:ext uri="{FF2B5EF4-FFF2-40B4-BE49-F238E27FC236}">
                <a16:creationId xmlns:a16="http://schemas.microsoft.com/office/drawing/2014/main" id="{1F49F33F-E46C-40A6-B8B1-0121928F1FD4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879725" y="527050"/>
            <a:ext cx="3509963" cy="26320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7890" name="Rectangle 2">
            <a:extLst>
              <a:ext uri="{FF2B5EF4-FFF2-40B4-BE49-F238E27FC236}">
                <a16:creationId xmlns:a16="http://schemas.microsoft.com/office/drawing/2014/main" id="{1F698809-6CF7-41C0-88C7-70D177EE166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1238250" y="3335338"/>
            <a:ext cx="6792913" cy="315753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5">
            <a:extLst>
              <a:ext uri="{FF2B5EF4-FFF2-40B4-BE49-F238E27FC236}">
                <a16:creationId xmlns:a16="http://schemas.microsoft.com/office/drawing/2014/main" id="{D540F1B6-75C2-46E4-AD04-3140803B354B}"/>
              </a:ext>
            </a:extLst>
          </p:cNvPr>
          <p:cNvSpPr>
            <a:spLocks noGrp="1" noChangeArrowheads="1"/>
          </p:cNvSpPr>
          <p:nvPr>
            <p:ph type="dt"/>
          </p:nvPr>
        </p:nvSpPr>
        <p:spPr>
          <a:ln/>
        </p:spPr>
        <p:txBody>
          <a:bodyPr/>
          <a:lstStyle/>
          <a:p>
            <a:pPr marL="0" marR="0" lvl="0" indent="0" algn="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11/21/17</a:t>
            </a:r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9D310D47-96B2-45D0-8B45-6F8C0BD991EE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pPr marL="0" marR="0" lvl="0" indent="0" algn="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5A7E73E5-DCE2-4582-A418-66EEB5879336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457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140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38913" name="Rectangle 1">
            <a:extLst>
              <a:ext uri="{FF2B5EF4-FFF2-40B4-BE49-F238E27FC236}">
                <a16:creationId xmlns:a16="http://schemas.microsoft.com/office/drawing/2014/main" id="{858F811F-8F2C-49F6-A5BC-5C88EC5B5FB0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879725" y="527050"/>
            <a:ext cx="3509963" cy="26320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8914" name="Rectangle 2">
            <a:extLst>
              <a:ext uri="{FF2B5EF4-FFF2-40B4-BE49-F238E27FC236}">
                <a16:creationId xmlns:a16="http://schemas.microsoft.com/office/drawing/2014/main" id="{2E35530B-6480-41E1-AB1C-135013EC937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1238250" y="3335338"/>
            <a:ext cx="6792913" cy="315753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5">
            <a:extLst>
              <a:ext uri="{FF2B5EF4-FFF2-40B4-BE49-F238E27FC236}">
                <a16:creationId xmlns:a16="http://schemas.microsoft.com/office/drawing/2014/main" id="{DCCF8C27-60EB-40F9-8733-B64BC62F2BC9}"/>
              </a:ext>
            </a:extLst>
          </p:cNvPr>
          <p:cNvSpPr>
            <a:spLocks noGrp="1" noChangeArrowheads="1"/>
          </p:cNvSpPr>
          <p:nvPr>
            <p:ph type="dt"/>
          </p:nvPr>
        </p:nvSpPr>
        <p:spPr>
          <a:ln/>
        </p:spPr>
        <p:txBody>
          <a:bodyPr/>
          <a:lstStyle/>
          <a:p>
            <a:pPr marL="0" marR="0" lvl="0" indent="0" algn="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11/21/17</a:t>
            </a:r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5E490780-F5FC-410B-9D49-B06AA5CDD5FC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pPr marL="0" marR="0" lvl="0" indent="0" algn="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CD0D3C3D-13FD-471D-8888-4F2CB55ABD9C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457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141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39937" name="Rectangle 1">
            <a:extLst>
              <a:ext uri="{FF2B5EF4-FFF2-40B4-BE49-F238E27FC236}">
                <a16:creationId xmlns:a16="http://schemas.microsoft.com/office/drawing/2014/main" id="{3C5F4571-010B-4CEB-A01D-6AC06F05541F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879725" y="527050"/>
            <a:ext cx="3509963" cy="26320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9938" name="Rectangle 2">
            <a:extLst>
              <a:ext uri="{FF2B5EF4-FFF2-40B4-BE49-F238E27FC236}">
                <a16:creationId xmlns:a16="http://schemas.microsoft.com/office/drawing/2014/main" id="{2B8F724E-1CD6-447A-AB22-2EFAF1A06EEE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1238250" y="3335338"/>
            <a:ext cx="6792913" cy="315753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5">
            <a:extLst>
              <a:ext uri="{FF2B5EF4-FFF2-40B4-BE49-F238E27FC236}">
                <a16:creationId xmlns:a16="http://schemas.microsoft.com/office/drawing/2014/main" id="{B51DF665-E0DD-4A1D-8261-97C9029F0705}"/>
              </a:ext>
            </a:extLst>
          </p:cNvPr>
          <p:cNvSpPr>
            <a:spLocks noGrp="1" noChangeArrowheads="1"/>
          </p:cNvSpPr>
          <p:nvPr>
            <p:ph type="dt"/>
          </p:nvPr>
        </p:nvSpPr>
        <p:spPr>
          <a:ln/>
        </p:spPr>
        <p:txBody>
          <a:bodyPr/>
          <a:lstStyle/>
          <a:p>
            <a:pPr marL="0" marR="0" lvl="0" indent="0" algn="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11/21/17</a:t>
            </a:r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1CD85321-DBEE-4266-B735-2E9D6F80D2A9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pPr marL="0" marR="0" lvl="0" indent="0" algn="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F46EEF4E-30EF-4E9A-83F0-1809CA46301C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457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142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0961" name="Rectangle 1">
            <a:extLst>
              <a:ext uri="{FF2B5EF4-FFF2-40B4-BE49-F238E27FC236}">
                <a16:creationId xmlns:a16="http://schemas.microsoft.com/office/drawing/2014/main" id="{506D377B-C42F-4067-92AA-A306BD244123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879725" y="527050"/>
            <a:ext cx="3509963" cy="26320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0962" name="Rectangle 2">
            <a:extLst>
              <a:ext uri="{FF2B5EF4-FFF2-40B4-BE49-F238E27FC236}">
                <a16:creationId xmlns:a16="http://schemas.microsoft.com/office/drawing/2014/main" id="{8801F719-404B-48A4-8988-DFA30DE29F9C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1238250" y="3335338"/>
            <a:ext cx="6792913" cy="315753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5">
            <a:extLst>
              <a:ext uri="{FF2B5EF4-FFF2-40B4-BE49-F238E27FC236}">
                <a16:creationId xmlns:a16="http://schemas.microsoft.com/office/drawing/2014/main" id="{CCFE3D66-B92C-4B69-B2B3-9BF96700F47F}"/>
              </a:ext>
            </a:extLst>
          </p:cNvPr>
          <p:cNvSpPr>
            <a:spLocks noGrp="1" noChangeArrowheads="1"/>
          </p:cNvSpPr>
          <p:nvPr>
            <p:ph type="dt"/>
          </p:nvPr>
        </p:nvSpPr>
        <p:spPr>
          <a:ln/>
        </p:spPr>
        <p:txBody>
          <a:bodyPr/>
          <a:lstStyle/>
          <a:p>
            <a:pPr marL="0" marR="0" lvl="0" indent="0" algn="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11/21/17</a:t>
            </a:r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D278B02A-DC50-415F-8863-11FB28846114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pPr marL="0" marR="0" lvl="0" indent="0" algn="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10AFB383-5EBD-42A0-A050-98C8EBAF2A98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457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143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1985" name="Rectangle 1">
            <a:extLst>
              <a:ext uri="{FF2B5EF4-FFF2-40B4-BE49-F238E27FC236}">
                <a16:creationId xmlns:a16="http://schemas.microsoft.com/office/drawing/2014/main" id="{604715D9-1B02-47D5-8024-67C2F50889DC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879725" y="527050"/>
            <a:ext cx="3509963" cy="26320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1986" name="Rectangle 2">
            <a:extLst>
              <a:ext uri="{FF2B5EF4-FFF2-40B4-BE49-F238E27FC236}">
                <a16:creationId xmlns:a16="http://schemas.microsoft.com/office/drawing/2014/main" id="{8672DB59-9CFA-4024-84DB-9EBB3C48089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1238250" y="3335338"/>
            <a:ext cx="6792913" cy="315753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5">
            <a:extLst>
              <a:ext uri="{FF2B5EF4-FFF2-40B4-BE49-F238E27FC236}">
                <a16:creationId xmlns:a16="http://schemas.microsoft.com/office/drawing/2014/main" id="{04E2CC12-A093-4D98-AD34-E38CE74D892F}"/>
              </a:ext>
            </a:extLst>
          </p:cNvPr>
          <p:cNvSpPr>
            <a:spLocks noGrp="1" noChangeArrowheads="1"/>
          </p:cNvSpPr>
          <p:nvPr>
            <p:ph type="dt"/>
          </p:nvPr>
        </p:nvSpPr>
        <p:spPr>
          <a:ln/>
        </p:spPr>
        <p:txBody>
          <a:bodyPr/>
          <a:lstStyle/>
          <a:p>
            <a:pPr marL="0" marR="0" lvl="0" indent="0" algn="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11/21/17</a:t>
            </a:r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3272FF20-BB63-4EDF-9DA9-E89DC4D0935D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pPr marL="0" marR="0" lvl="0" indent="0" algn="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5D381F3D-B15B-42CA-8A32-B6DF1DF50AE7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457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144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3009" name="Rectangle 1">
            <a:extLst>
              <a:ext uri="{FF2B5EF4-FFF2-40B4-BE49-F238E27FC236}">
                <a16:creationId xmlns:a16="http://schemas.microsoft.com/office/drawing/2014/main" id="{72D79D57-0121-46EE-A4AB-B4D9381F7862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879725" y="527050"/>
            <a:ext cx="3509963" cy="26320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3010" name="Rectangle 2">
            <a:extLst>
              <a:ext uri="{FF2B5EF4-FFF2-40B4-BE49-F238E27FC236}">
                <a16:creationId xmlns:a16="http://schemas.microsoft.com/office/drawing/2014/main" id="{B4AE9355-A685-4188-8D90-EE0B32D11031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1238250" y="3335338"/>
            <a:ext cx="6792913" cy="315753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5">
            <a:extLst>
              <a:ext uri="{FF2B5EF4-FFF2-40B4-BE49-F238E27FC236}">
                <a16:creationId xmlns:a16="http://schemas.microsoft.com/office/drawing/2014/main" id="{6571C61B-004E-4923-BB10-46B59CF7AE5B}"/>
              </a:ext>
            </a:extLst>
          </p:cNvPr>
          <p:cNvSpPr>
            <a:spLocks noGrp="1" noChangeArrowheads="1"/>
          </p:cNvSpPr>
          <p:nvPr>
            <p:ph type="dt"/>
          </p:nvPr>
        </p:nvSpPr>
        <p:spPr>
          <a:ln/>
        </p:spPr>
        <p:txBody>
          <a:bodyPr/>
          <a:lstStyle/>
          <a:p>
            <a:pPr marL="0" marR="0" lvl="0" indent="0" algn="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11/21/17</a:t>
            </a:r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C7F04E89-1018-4757-BCB3-C773716D90FA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pPr marL="0" marR="0" lvl="0" indent="0" algn="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76CB32B6-A2C3-4A84-9811-79BA39C68917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457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145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4033" name="Rectangle 1">
            <a:extLst>
              <a:ext uri="{FF2B5EF4-FFF2-40B4-BE49-F238E27FC236}">
                <a16:creationId xmlns:a16="http://schemas.microsoft.com/office/drawing/2014/main" id="{0E9746AD-B8DB-461D-8B2B-40A74563C89E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879725" y="527050"/>
            <a:ext cx="3509963" cy="26320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4034" name="Rectangle 2">
            <a:extLst>
              <a:ext uri="{FF2B5EF4-FFF2-40B4-BE49-F238E27FC236}">
                <a16:creationId xmlns:a16="http://schemas.microsoft.com/office/drawing/2014/main" id="{40FAAFB0-DA6B-492A-A971-0846FD765F3C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1238250" y="3335338"/>
            <a:ext cx="6792913" cy="315753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5">
            <a:extLst>
              <a:ext uri="{FF2B5EF4-FFF2-40B4-BE49-F238E27FC236}">
                <a16:creationId xmlns:a16="http://schemas.microsoft.com/office/drawing/2014/main" id="{1826D069-37F5-4CC3-A229-DF132F9166FC}"/>
              </a:ext>
            </a:extLst>
          </p:cNvPr>
          <p:cNvSpPr>
            <a:spLocks noGrp="1" noChangeArrowheads="1"/>
          </p:cNvSpPr>
          <p:nvPr>
            <p:ph type="dt"/>
          </p:nvPr>
        </p:nvSpPr>
        <p:spPr>
          <a:ln/>
        </p:spPr>
        <p:txBody>
          <a:bodyPr/>
          <a:lstStyle/>
          <a:p>
            <a:pPr marL="0" marR="0" lvl="0" indent="0" algn="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11/21/17</a:t>
            </a:r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BE1E39D8-0221-41DF-963D-B3FA37D4146B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pPr marL="0" marR="0" lvl="0" indent="0" algn="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E60FA013-4D0F-47F7-9385-17C68B0BDCA6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457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146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5057" name="Rectangle 1">
            <a:extLst>
              <a:ext uri="{FF2B5EF4-FFF2-40B4-BE49-F238E27FC236}">
                <a16:creationId xmlns:a16="http://schemas.microsoft.com/office/drawing/2014/main" id="{CC6C0C08-7711-4A8E-A85A-30958B60CC6C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879725" y="527050"/>
            <a:ext cx="3509963" cy="26320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5058" name="Rectangle 2">
            <a:extLst>
              <a:ext uri="{FF2B5EF4-FFF2-40B4-BE49-F238E27FC236}">
                <a16:creationId xmlns:a16="http://schemas.microsoft.com/office/drawing/2014/main" id="{AA8F7F65-4251-4688-9345-444A18A98299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1238250" y="3335338"/>
            <a:ext cx="6792913" cy="315753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5">
            <a:extLst>
              <a:ext uri="{FF2B5EF4-FFF2-40B4-BE49-F238E27FC236}">
                <a16:creationId xmlns:a16="http://schemas.microsoft.com/office/drawing/2014/main" id="{84B1B9A9-1A9A-46CE-87AF-9414D487FF2F}"/>
              </a:ext>
            </a:extLst>
          </p:cNvPr>
          <p:cNvSpPr>
            <a:spLocks noGrp="1" noChangeArrowheads="1"/>
          </p:cNvSpPr>
          <p:nvPr>
            <p:ph type="dt"/>
          </p:nvPr>
        </p:nvSpPr>
        <p:spPr>
          <a:ln/>
        </p:spPr>
        <p:txBody>
          <a:bodyPr/>
          <a:lstStyle/>
          <a:p>
            <a:pPr marL="0" marR="0" lvl="0" indent="0" algn="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11/21/17</a:t>
            </a:r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24D7EC22-AC8F-4EE0-A79F-2058160810F9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pPr marL="0" marR="0" lvl="0" indent="0" algn="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403E60D2-B290-4FC4-AA67-91386F1794AC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457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147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6081" name="Rectangle 1">
            <a:extLst>
              <a:ext uri="{FF2B5EF4-FFF2-40B4-BE49-F238E27FC236}">
                <a16:creationId xmlns:a16="http://schemas.microsoft.com/office/drawing/2014/main" id="{D112A5F2-44B4-4DC8-AB95-E4C05772E049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879725" y="527050"/>
            <a:ext cx="3509963" cy="26320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6082" name="Rectangle 2">
            <a:extLst>
              <a:ext uri="{FF2B5EF4-FFF2-40B4-BE49-F238E27FC236}">
                <a16:creationId xmlns:a16="http://schemas.microsoft.com/office/drawing/2014/main" id="{8D98A090-22FB-4353-AC29-8FF9823E2625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1238250" y="3335338"/>
            <a:ext cx="6792913" cy="315753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5">
            <a:extLst>
              <a:ext uri="{FF2B5EF4-FFF2-40B4-BE49-F238E27FC236}">
                <a16:creationId xmlns:a16="http://schemas.microsoft.com/office/drawing/2014/main" id="{D4808153-235E-47EE-8955-636D64AA9D96}"/>
              </a:ext>
            </a:extLst>
          </p:cNvPr>
          <p:cNvSpPr>
            <a:spLocks noGrp="1" noChangeArrowheads="1"/>
          </p:cNvSpPr>
          <p:nvPr>
            <p:ph type="dt"/>
          </p:nvPr>
        </p:nvSpPr>
        <p:spPr>
          <a:ln/>
        </p:spPr>
        <p:txBody>
          <a:bodyPr/>
          <a:lstStyle/>
          <a:p>
            <a:pPr marL="0" marR="0" lvl="0" indent="0" algn="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11/21/17</a:t>
            </a:r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E504E9CC-5ED3-4FC8-A282-3BB87BB48B53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pPr marL="0" marR="0" lvl="0" indent="0" algn="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6D938071-296C-4462-BE51-1BFE6B9F7995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457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148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7105" name="Rectangle 1">
            <a:extLst>
              <a:ext uri="{FF2B5EF4-FFF2-40B4-BE49-F238E27FC236}">
                <a16:creationId xmlns:a16="http://schemas.microsoft.com/office/drawing/2014/main" id="{13D8FA53-F4B4-43CD-A174-34274CF94F50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879725" y="527050"/>
            <a:ext cx="3509963" cy="26320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7106" name="Rectangle 2">
            <a:extLst>
              <a:ext uri="{FF2B5EF4-FFF2-40B4-BE49-F238E27FC236}">
                <a16:creationId xmlns:a16="http://schemas.microsoft.com/office/drawing/2014/main" id="{1788D7E6-EC06-41E4-B799-B69B640D9C11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1238250" y="3335338"/>
            <a:ext cx="6792913" cy="315753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9" name="Google Shape;1539;g249c493da4_0_3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0" name="Google Shape;1540;g249c493da4_0_33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5">
            <a:extLst>
              <a:ext uri="{FF2B5EF4-FFF2-40B4-BE49-F238E27FC236}">
                <a16:creationId xmlns:a16="http://schemas.microsoft.com/office/drawing/2014/main" id="{F5F6E26A-F0BC-415A-A22E-B869F4C811DE}"/>
              </a:ext>
            </a:extLst>
          </p:cNvPr>
          <p:cNvSpPr>
            <a:spLocks noGrp="1" noChangeArrowheads="1"/>
          </p:cNvSpPr>
          <p:nvPr>
            <p:ph type="dt"/>
          </p:nvPr>
        </p:nvSpPr>
        <p:spPr>
          <a:ln/>
        </p:spPr>
        <p:txBody>
          <a:bodyPr/>
          <a:lstStyle/>
          <a:p>
            <a:pPr marL="0" marR="0" lvl="0" indent="0" algn="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11/21/17</a:t>
            </a:r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E3232C81-CFDC-45DC-8FAC-73958BAA1536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pPr marL="0" marR="0" lvl="0" indent="0" algn="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D0A4F2F4-45F8-458C-97F1-0F9ACF0F1489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457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149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8129" name="Rectangle 1">
            <a:extLst>
              <a:ext uri="{FF2B5EF4-FFF2-40B4-BE49-F238E27FC236}">
                <a16:creationId xmlns:a16="http://schemas.microsoft.com/office/drawing/2014/main" id="{2CD220D2-F6C2-4CEC-A845-F814E3DA7486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879725" y="527050"/>
            <a:ext cx="3509963" cy="26320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8130" name="Rectangle 2">
            <a:extLst>
              <a:ext uri="{FF2B5EF4-FFF2-40B4-BE49-F238E27FC236}">
                <a16:creationId xmlns:a16="http://schemas.microsoft.com/office/drawing/2014/main" id="{7DC0D583-1CD0-413B-80C0-F983DDCEB7F8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1238250" y="3335338"/>
            <a:ext cx="6792913" cy="315753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5">
            <a:extLst>
              <a:ext uri="{FF2B5EF4-FFF2-40B4-BE49-F238E27FC236}">
                <a16:creationId xmlns:a16="http://schemas.microsoft.com/office/drawing/2014/main" id="{04E73C03-7C99-49F6-907F-19C32131330D}"/>
              </a:ext>
            </a:extLst>
          </p:cNvPr>
          <p:cNvSpPr>
            <a:spLocks noGrp="1" noChangeArrowheads="1"/>
          </p:cNvSpPr>
          <p:nvPr>
            <p:ph type="dt"/>
          </p:nvPr>
        </p:nvSpPr>
        <p:spPr>
          <a:ln/>
        </p:spPr>
        <p:txBody>
          <a:bodyPr/>
          <a:lstStyle/>
          <a:p>
            <a:pPr marL="0" marR="0" lvl="0" indent="0" algn="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11/21/17</a:t>
            </a:r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B4368143-958C-4DC1-82DA-E0E58D91B419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pPr marL="0" marR="0" lvl="0" indent="0" algn="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A80D3C41-48F7-4C3E-81AB-DC2FC9CCC480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457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150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9153" name="Rectangle 1">
            <a:extLst>
              <a:ext uri="{FF2B5EF4-FFF2-40B4-BE49-F238E27FC236}">
                <a16:creationId xmlns:a16="http://schemas.microsoft.com/office/drawing/2014/main" id="{95F055E8-1F82-424D-9C3A-AEEF8CBE52D7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879725" y="527050"/>
            <a:ext cx="3509963" cy="26320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9154" name="Rectangle 2">
            <a:extLst>
              <a:ext uri="{FF2B5EF4-FFF2-40B4-BE49-F238E27FC236}">
                <a16:creationId xmlns:a16="http://schemas.microsoft.com/office/drawing/2014/main" id="{015EED6A-7A1B-48BD-A6CF-FBF7812A4EA3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1238250" y="3335338"/>
            <a:ext cx="6792913" cy="315753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5">
            <a:extLst>
              <a:ext uri="{FF2B5EF4-FFF2-40B4-BE49-F238E27FC236}">
                <a16:creationId xmlns:a16="http://schemas.microsoft.com/office/drawing/2014/main" id="{F33D06D0-5B16-4E43-AB65-1189E7946BAA}"/>
              </a:ext>
            </a:extLst>
          </p:cNvPr>
          <p:cNvSpPr>
            <a:spLocks noGrp="1" noChangeArrowheads="1"/>
          </p:cNvSpPr>
          <p:nvPr>
            <p:ph type="dt"/>
          </p:nvPr>
        </p:nvSpPr>
        <p:spPr>
          <a:ln/>
        </p:spPr>
        <p:txBody>
          <a:bodyPr/>
          <a:lstStyle/>
          <a:p>
            <a:pPr marL="0" marR="0" lvl="0" indent="0" algn="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11/21/17</a:t>
            </a:r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CBDDC791-6465-4EC0-AE8E-28168E95D25F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pPr marL="0" marR="0" lvl="0" indent="0" algn="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F087CCB1-F0DE-4108-BC33-27306097C1B7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457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151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0177" name="Rectangle 1">
            <a:extLst>
              <a:ext uri="{FF2B5EF4-FFF2-40B4-BE49-F238E27FC236}">
                <a16:creationId xmlns:a16="http://schemas.microsoft.com/office/drawing/2014/main" id="{C99376C8-54BF-4911-A866-FA91B1217B84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879725" y="527050"/>
            <a:ext cx="3509963" cy="26320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0178" name="Rectangle 2">
            <a:extLst>
              <a:ext uri="{FF2B5EF4-FFF2-40B4-BE49-F238E27FC236}">
                <a16:creationId xmlns:a16="http://schemas.microsoft.com/office/drawing/2014/main" id="{6625C9A1-0586-4C85-A530-808FE1A14B15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1238250" y="3335338"/>
            <a:ext cx="6792913" cy="315753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5">
            <a:extLst>
              <a:ext uri="{FF2B5EF4-FFF2-40B4-BE49-F238E27FC236}">
                <a16:creationId xmlns:a16="http://schemas.microsoft.com/office/drawing/2014/main" id="{26A189C3-4C6E-4561-B7B6-BC9159201D65}"/>
              </a:ext>
            </a:extLst>
          </p:cNvPr>
          <p:cNvSpPr>
            <a:spLocks noGrp="1" noChangeArrowheads="1"/>
          </p:cNvSpPr>
          <p:nvPr>
            <p:ph type="dt"/>
          </p:nvPr>
        </p:nvSpPr>
        <p:spPr>
          <a:ln/>
        </p:spPr>
        <p:txBody>
          <a:bodyPr/>
          <a:lstStyle/>
          <a:p>
            <a:pPr marL="0" marR="0" lvl="0" indent="0" algn="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11/21/17</a:t>
            </a:r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644A2C99-868D-43CB-AE4B-F25A16FBB958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pPr marL="0" marR="0" lvl="0" indent="0" algn="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09FD0625-C4E9-43C6-AA18-B5E4B24CE327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457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152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1201" name="Rectangle 1">
            <a:extLst>
              <a:ext uri="{FF2B5EF4-FFF2-40B4-BE49-F238E27FC236}">
                <a16:creationId xmlns:a16="http://schemas.microsoft.com/office/drawing/2014/main" id="{3C328DDD-B641-4D96-ACCC-E6727D8A3BCE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879725" y="527050"/>
            <a:ext cx="3509963" cy="26320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1202" name="Rectangle 2">
            <a:extLst>
              <a:ext uri="{FF2B5EF4-FFF2-40B4-BE49-F238E27FC236}">
                <a16:creationId xmlns:a16="http://schemas.microsoft.com/office/drawing/2014/main" id="{E529C6A4-9C62-4FC9-B280-A0961A5DFB8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1238250" y="3335338"/>
            <a:ext cx="6792913" cy="315753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5">
            <a:extLst>
              <a:ext uri="{FF2B5EF4-FFF2-40B4-BE49-F238E27FC236}">
                <a16:creationId xmlns:a16="http://schemas.microsoft.com/office/drawing/2014/main" id="{D15A1774-2E19-49F9-B2E1-A5B861776C79}"/>
              </a:ext>
            </a:extLst>
          </p:cNvPr>
          <p:cNvSpPr>
            <a:spLocks noGrp="1" noChangeArrowheads="1"/>
          </p:cNvSpPr>
          <p:nvPr>
            <p:ph type="dt"/>
          </p:nvPr>
        </p:nvSpPr>
        <p:spPr>
          <a:ln/>
        </p:spPr>
        <p:txBody>
          <a:bodyPr/>
          <a:lstStyle/>
          <a:p>
            <a:pPr marL="0" marR="0" lvl="0" indent="0" algn="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11/21/17</a:t>
            </a:r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52532BF8-3449-4FD3-9124-255341DD74D6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pPr marL="0" marR="0" lvl="0" indent="0" algn="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13CFDB68-63D0-46B5-A8C2-3A76E5BB6F31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457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153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2225" name="Rectangle 1">
            <a:extLst>
              <a:ext uri="{FF2B5EF4-FFF2-40B4-BE49-F238E27FC236}">
                <a16:creationId xmlns:a16="http://schemas.microsoft.com/office/drawing/2014/main" id="{BAFB19D6-FA87-4C6A-AAD3-644B5AF407F5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879725" y="527050"/>
            <a:ext cx="3509963" cy="26320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2226" name="Rectangle 2">
            <a:extLst>
              <a:ext uri="{FF2B5EF4-FFF2-40B4-BE49-F238E27FC236}">
                <a16:creationId xmlns:a16="http://schemas.microsoft.com/office/drawing/2014/main" id="{92C629AF-BA12-44C1-BF7F-D3F88B11F718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1238250" y="3335338"/>
            <a:ext cx="6792913" cy="315753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5">
            <a:extLst>
              <a:ext uri="{FF2B5EF4-FFF2-40B4-BE49-F238E27FC236}">
                <a16:creationId xmlns:a16="http://schemas.microsoft.com/office/drawing/2014/main" id="{CD688BAB-454E-4FF0-83A2-026994F0AC45}"/>
              </a:ext>
            </a:extLst>
          </p:cNvPr>
          <p:cNvSpPr>
            <a:spLocks noGrp="1" noChangeArrowheads="1"/>
          </p:cNvSpPr>
          <p:nvPr>
            <p:ph type="dt"/>
          </p:nvPr>
        </p:nvSpPr>
        <p:spPr>
          <a:ln/>
        </p:spPr>
        <p:txBody>
          <a:bodyPr/>
          <a:lstStyle/>
          <a:p>
            <a:pPr marL="0" marR="0" lvl="0" indent="0" algn="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11/21/17</a:t>
            </a:r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8E731383-74E3-40E7-875B-BEFE6C793C7B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pPr marL="0" marR="0" lvl="0" indent="0" algn="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909700DF-DCCC-4032-8333-F90FBAAF7572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457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154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3249" name="Rectangle 1">
            <a:extLst>
              <a:ext uri="{FF2B5EF4-FFF2-40B4-BE49-F238E27FC236}">
                <a16:creationId xmlns:a16="http://schemas.microsoft.com/office/drawing/2014/main" id="{00C4692F-E168-466A-B5E2-C50665F11567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879725" y="527050"/>
            <a:ext cx="3509963" cy="26320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3250" name="Rectangle 2">
            <a:extLst>
              <a:ext uri="{FF2B5EF4-FFF2-40B4-BE49-F238E27FC236}">
                <a16:creationId xmlns:a16="http://schemas.microsoft.com/office/drawing/2014/main" id="{ABD6BA6D-75F6-4E7B-BA9E-495480B28FF1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1238250" y="3335338"/>
            <a:ext cx="6792913" cy="315753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5">
            <a:extLst>
              <a:ext uri="{FF2B5EF4-FFF2-40B4-BE49-F238E27FC236}">
                <a16:creationId xmlns:a16="http://schemas.microsoft.com/office/drawing/2014/main" id="{60765FD7-2474-4B98-B378-879445F68A3B}"/>
              </a:ext>
            </a:extLst>
          </p:cNvPr>
          <p:cNvSpPr>
            <a:spLocks noGrp="1" noChangeArrowheads="1"/>
          </p:cNvSpPr>
          <p:nvPr>
            <p:ph type="dt"/>
          </p:nvPr>
        </p:nvSpPr>
        <p:spPr>
          <a:ln/>
        </p:spPr>
        <p:txBody>
          <a:bodyPr/>
          <a:lstStyle/>
          <a:p>
            <a:pPr marL="0" marR="0" lvl="0" indent="0" algn="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11/21/17</a:t>
            </a:r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B5E1CD33-0BD7-4E6C-8D43-0F811A1E2C86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pPr marL="0" marR="0" lvl="0" indent="0" algn="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68EC83F3-D680-4844-87E2-4F7E39313109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457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155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4273" name="Rectangle 1">
            <a:extLst>
              <a:ext uri="{FF2B5EF4-FFF2-40B4-BE49-F238E27FC236}">
                <a16:creationId xmlns:a16="http://schemas.microsoft.com/office/drawing/2014/main" id="{BC3160DE-0AC7-4964-8B5F-14CD03FA62DA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879725" y="527050"/>
            <a:ext cx="3509963" cy="26320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4274" name="Rectangle 2">
            <a:extLst>
              <a:ext uri="{FF2B5EF4-FFF2-40B4-BE49-F238E27FC236}">
                <a16:creationId xmlns:a16="http://schemas.microsoft.com/office/drawing/2014/main" id="{E2D3D606-CA3A-482F-BB4D-4D50EA98CB7A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1238250" y="3335338"/>
            <a:ext cx="6792913" cy="315753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5">
            <a:extLst>
              <a:ext uri="{FF2B5EF4-FFF2-40B4-BE49-F238E27FC236}">
                <a16:creationId xmlns:a16="http://schemas.microsoft.com/office/drawing/2014/main" id="{48A67C23-D371-4CBB-82D9-58333313B23C}"/>
              </a:ext>
            </a:extLst>
          </p:cNvPr>
          <p:cNvSpPr>
            <a:spLocks noGrp="1" noChangeArrowheads="1"/>
          </p:cNvSpPr>
          <p:nvPr>
            <p:ph type="dt"/>
          </p:nvPr>
        </p:nvSpPr>
        <p:spPr>
          <a:ln/>
        </p:spPr>
        <p:txBody>
          <a:bodyPr/>
          <a:lstStyle/>
          <a:p>
            <a:pPr marL="0" marR="0" lvl="0" indent="0" algn="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11/21/17</a:t>
            </a:r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9AEC247A-23DB-41F0-92FE-10A8E7630208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pPr marL="0" marR="0" lvl="0" indent="0" algn="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9059D70B-D622-4284-8518-4B932A6BBA27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457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156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5297" name="Rectangle 1">
            <a:extLst>
              <a:ext uri="{FF2B5EF4-FFF2-40B4-BE49-F238E27FC236}">
                <a16:creationId xmlns:a16="http://schemas.microsoft.com/office/drawing/2014/main" id="{7FFBEFDB-F4DF-467A-8E9A-C46AEF31842A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879725" y="527050"/>
            <a:ext cx="3509963" cy="26320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5298" name="Rectangle 2">
            <a:extLst>
              <a:ext uri="{FF2B5EF4-FFF2-40B4-BE49-F238E27FC236}">
                <a16:creationId xmlns:a16="http://schemas.microsoft.com/office/drawing/2014/main" id="{C959076F-B36F-4738-BE5D-E49857DC921B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1238250" y="3335338"/>
            <a:ext cx="6792913" cy="315753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5">
            <a:extLst>
              <a:ext uri="{FF2B5EF4-FFF2-40B4-BE49-F238E27FC236}">
                <a16:creationId xmlns:a16="http://schemas.microsoft.com/office/drawing/2014/main" id="{0193808A-3967-4ED2-9D6D-8A8DCE4A9173}"/>
              </a:ext>
            </a:extLst>
          </p:cNvPr>
          <p:cNvSpPr>
            <a:spLocks noGrp="1" noChangeArrowheads="1"/>
          </p:cNvSpPr>
          <p:nvPr>
            <p:ph type="dt"/>
          </p:nvPr>
        </p:nvSpPr>
        <p:spPr>
          <a:ln/>
        </p:spPr>
        <p:txBody>
          <a:bodyPr/>
          <a:lstStyle/>
          <a:p>
            <a:pPr marL="0" marR="0" lvl="0" indent="0" algn="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11/21/17</a:t>
            </a:r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DA4E92FE-E920-4E99-AC33-EB6B197310F7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pPr marL="0" marR="0" lvl="0" indent="0" algn="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DB7ED966-7CFF-435A-93D8-BE90F0982980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457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157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6321" name="Rectangle 1">
            <a:extLst>
              <a:ext uri="{FF2B5EF4-FFF2-40B4-BE49-F238E27FC236}">
                <a16:creationId xmlns:a16="http://schemas.microsoft.com/office/drawing/2014/main" id="{5B9CF010-14E1-4BE6-A7A7-6B7328B36187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879725" y="527050"/>
            <a:ext cx="3509963" cy="26320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6322" name="Rectangle 2">
            <a:extLst>
              <a:ext uri="{FF2B5EF4-FFF2-40B4-BE49-F238E27FC236}">
                <a16:creationId xmlns:a16="http://schemas.microsoft.com/office/drawing/2014/main" id="{009A7650-2A56-451F-B3E5-1534391A1ECC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1238250" y="3335338"/>
            <a:ext cx="6792913" cy="315753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5">
            <a:extLst>
              <a:ext uri="{FF2B5EF4-FFF2-40B4-BE49-F238E27FC236}">
                <a16:creationId xmlns:a16="http://schemas.microsoft.com/office/drawing/2014/main" id="{5FBE0EAB-7CF9-4FD5-9FBD-A3A84E514BFC}"/>
              </a:ext>
            </a:extLst>
          </p:cNvPr>
          <p:cNvSpPr>
            <a:spLocks noGrp="1" noChangeArrowheads="1"/>
          </p:cNvSpPr>
          <p:nvPr>
            <p:ph type="dt"/>
          </p:nvPr>
        </p:nvSpPr>
        <p:spPr>
          <a:ln/>
        </p:spPr>
        <p:txBody>
          <a:bodyPr/>
          <a:lstStyle/>
          <a:p>
            <a:pPr marL="0" marR="0" lvl="0" indent="0" algn="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11/21/17</a:t>
            </a:r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FC006B73-E3BD-4C74-8A64-C0FEE32AFD8B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pPr marL="0" marR="0" lvl="0" indent="0" algn="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54CC2DD7-E6B0-4EE0-90FC-304C1AE797CD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457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158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7345" name="Rectangle 1">
            <a:extLst>
              <a:ext uri="{FF2B5EF4-FFF2-40B4-BE49-F238E27FC236}">
                <a16:creationId xmlns:a16="http://schemas.microsoft.com/office/drawing/2014/main" id="{656A7225-647D-4160-887C-2DBBD8FB2D6D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879725" y="527050"/>
            <a:ext cx="3509963" cy="26320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7346" name="Rectangle 2">
            <a:extLst>
              <a:ext uri="{FF2B5EF4-FFF2-40B4-BE49-F238E27FC236}">
                <a16:creationId xmlns:a16="http://schemas.microsoft.com/office/drawing/2014/main" id="{6630A174-C0A6-4E1F-8CD6-9C14C5AC7A82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1238250" y="3335338"/>
            <a:ext cx="6792913" cy="315753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5" name="Google Shape;1565;g249c493da4_0_3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6" name="Google Shape;1566;g249c493da4_0_3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5">
            <a:extLst>
              <a:ext uri="{FF2B5EF4-FFF2-40B4-BE49-F238E27FC236}">
                <a16:creationId xmlns:a16="http://schemas.microsoft.com/office/drawing/2014/main" id="{618BB4FC-8AF5-4040-88BD-BAB305D27AA9}"/>
              </a:ext>
            </a:extLst>
          </p:cNvPr>
          <p:cNvSpPr>
            <a:spLocks noGrp="1" noChangeArrowheads="1"/>
          </p:cNvSpPr>
          <p:nvPr>
            <p:ph type="dt"/>
          </p:nvPr>
        </p:nvSpPr>
        <p:spPr>
          <a:ln/>
        </p:spPr>
        <p:txBody>
          <a:bodyPr/>
          <a:lstStyle/>
          <a:p>
            <a:pPr marL="0" marR="0" lvl="0" indent="0" algn="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11/21/17</a:t>
            </a:r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DE8122EB-EBF6-4548-9F6D-6983CC2E043A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pPr marL="0" marR="0" lvl="0" indent="0" algn="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F4E107CE-8095-43E8-A06D-9006251DE0B1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457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159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8369" name="Rectangle 1">
            <a:extLst>
              <a:ext uri="{FF2B5EF4-FFF2-40B4-BE49-F238E27FC236}">
                <a16:creationId xmlns:a16="http://schemas.microsoft.com/office/drawing/2014/main" id="{78CC3FB1-1F67-4E24-9E6D-1D6B3E3272F9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879725" y="527050"/>
            <a:ext cx="3509963" cy="26320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8370" name="Rectangle 2">
            <a:extLst>
              <a:ext uri="{FF2B5EF4-FFF2-40B4-BE49-F238E27FC236}">
                <a16:creationId xmlns:a16="http://schemas.microsoft.com/office/drawing/2014/main" id="{767066F3-C26C-4424-86B1-C29EA1F2B3DD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1238250" y="3335338"/>
            <a:ext cx="6792913" cy="315753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5">
            <a:extLst>
              <a:ext uri="{FF2B5EF4-FFF2-40B4-BE49-F238E27FC236}">
                <a16:creationId xmlns:a16="http://schemas.microsoft.com/office/drawing/2014/main" id="{7EF17A85-E479-40A0-B1B7-593AA5F4CE4F}"/>
              </a:ext>
            </a:extLst>
          </p:cNvPr>
          <p:cNvSpPr>
            <a:spLocks noGrp="1" noChangeArrowheads="1"/>
          </p:cNvSpPr>
          <p:nvPr>
            <p:ph type="dt"/>
          </p:nvPr>
        </p:nvSpPr>
        <p:spPr>
          <a:ln/>
        </p:spPr>
        <p:txBody>
          <a:bodyPr/>
          <a:lstStyle/>
          <a:p>
            <a:pPr marL="0" marR="0" lvl="0" indent="0" algn="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11/21/17</a:t>
            </a:r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D4F5F76C-26C8-4742-843C-DD0F8F8D25AD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pPr marL="0" marR="0" lvl="0" indent="0" algn="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50C00E7F-17AC-4F89-A3F4-35D8DF8600C2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457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160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9393" name="Rectangle 1">
            <a:extLst>
              <a:ext uri="{FF2B5EF4-FFF2-40B4-BE49-F238E27FC236}">
                <a16:creationId xmlns:a16="http://schemas.microsoft.com/office/drawing/2014/main" id="{EA773041-99B0-4E2E-8F73-8C4138DFFE21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879725" y="527050"/>
            <a:ext cx="3509963" cy="26320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9394" name="Rectangle 2">
            <a:extLst>
              <a:ext uri="{FF2B5EF4-FFF2-40B4-BE49-F238E27FC236}">
                <a16:creationId xmlns:a16="http://schemas.microsoft.com/office/drawing/2014/main" id="{D303D546-B273-497C-9AD4-944F88061506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1238250" y="3335338"/>
            <a:ext cx="6792913" cy="315753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5">
            <a:extLst>
              <a:ext uri="{FF2B5EF4-FFF2-40B4-BE49-F238E27FC236}">
                <a16:creationId xmlns:a16="http://schemas.microsoft.com/office/drawing/2014/main" id="{9DE9C207-DD3A-4970-BAFC-DE154EFBA023}"/>
              </a:ext>
            </a:extLst>
          </p:cNvPr>
          <p:cNvSpPr>
            <a:spLocks noGrp="1" noChangeArrowheads="1"/>
          </p:cNvSpPr>
          <p:nvPr>
            <p:ph type="dt"/>
          </p:nvPr>
        </p:nvSpPr>
        <p:spPr>
          <a:ln/>
        </p:spPr>
        <p:txBody>
          <a:bodyPr/>
          <a:lstStyle/>
          <a:p>
            <a:pPr marL="0" marR="0" lvl="0" indent="0" algn="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11/21/17</a:t>
            </a:r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029CF6AC-1829-4253-A5C6-EA84D67A578D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pPr marL="0" marR="0" lvl="0" indent="0" algn="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B34F1E6B-53ED-48F9-9CEF-0D206FB091BB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457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161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0417" name="Rectangle 1">
            <a:extLst>
              <a:ext uri="{FF2B5EF4-FFF2-40B4-BE49-F238E27FC236}">
                <a16:creationId xmlns:a16="http://schemas.microsoft.com/office/drawing/2014/main" id="{13F052C4-8B56-4132-A82E-5F06D84E567F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879725" y="527050"/>
            <a:ext cx="3509963" cy="26320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0418" name="Rectangle 2">
            <a:extLst>
              <a:ext uri="{FF2B5EF4-FFF2-40B4-BE49-F238E27FC236}">
                <a16:creationId xmlns:a16="http://schemas.microsoft.com/office/drawing/2014/main" id="{723E7200-A0A5-458E-9B6C-21D2096CED6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1238250" y="3335338"/>
            <a:ext cx="6792913" cy="315753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5">
            <a:extLst>
              <a:ext uri="{FF2B5EF4-FFF2-40B4-BE49-F238E27FC236}">
                <a16:creationId xmlns:a16="http://schemas.microsoft.com/office/drawing/2014/main" id="{6098C5A0-2669-4830-A26B-A5E69F41FA99}"/>
              </a:ext>
            </a:extLst>
          </p:cNvPr>
          <p:cNvSpPr>
            <a:spLocks noGrp="1" noChangeArrowheads="1"/>
          </p:cNvSpPr>
          <p:nvPr>
            <p:ph type="dt"/>
          </p:nvPr>
        </p:nvSpPr>
        <p:spPr>
          <a:ln/>
        </p:spPr>
        <p:txBody>
          <a:bodyPr/>
          <a:lstStyle/>
          <a:p>
            <a:pPr marL="0" marR="0" lvl="0" indent="0" algn="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11/21/17</a:t>
            </a:r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212FD4AE-7586-41CC-A12F-690A9DAA6F54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pPr marL="0" marR="0" lvl="0" indent="0" algn="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D544337F-C1AA-4AC0-A8CE-DC1632678FA0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457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162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1441" name="Rectangle 1">
            <a:extLst>
              <a:ext uri="{FF2B5EF4-FFF2-40B4-BE49-F238E27FC236}">
                <a16:creationId xmlns:a16="http://schemas.microsoft.com/office/drawing/2014/main" id="{A7B707D0-7DF9-4102-8C2C-FE4EDC2296CA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879725" y="527050"/>
            <a:ext cx="3509963" cy="26320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1442" name="Rectangle 2">
            <a:extLst>
              <a:ext uri="{FF2B5EF4-FFF2-40B4-BE49-F238E27FC236}">
                <a16:creationId xmlns:a16="http://schemas.microsoft.com/office/drawing/2014/main" id="{4727BF85-8756-4613-9568-D937F74F771E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1238250" y="3335338"/>
            <a:ext cx="6792913" cy="315753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5">
            <a:extLst>
              <a:ext uri="{FF2B5EF4-FFF2-40B4-BE49-F238E27FC236}">
                <a16:creationId xmlns:a16="http://schemas.microsoft.com/office/drawing/2014/main" id="{EA725AB1-B2B2-43BE-AF98-98AEFD16832F}"/>
              </a:ext>
            </a:extLst>
          </p:cNvPr>
          <p:cNvSpPr>
            <a:spLocks noGrp="1" noChangeArrowheads="1"/>
          </p:cNvSpPr>
          <p:nvPr>
            <p:ph type="dt"/>
          </p:nvPr>
        </p:nvSpPr>
        <p:spPr>
          <a:ln/>
        </p:spPr>
        <p:txBody>
          <a:bodyPr/>
          <a:lstStyle/>
          <a:p>
            <a:pPr marL="0" marR="0" lvl="0" indent="0" algn="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11/21/17</a:t>
            </a:r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3E346EEF-D13F-4339-9559-F0A44ABA66A3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pPr marL="0" marR="0" lvl="0" indent="0" algn="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601395D4-43E7-461A-B6F9-7709766615BE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457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163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2465" name="Rectangle 1">
            <a:extLst>
              <a:ext uri="{FF2B5EF4-FFF2-40B4-BE49-F238E27FC236}">
                <a16:creationId xmlns:a16="http://schemas.microsoft.com/office/drawing/2014/main" id="{EF3CA9CE-FC5F-459B-A3F6-81E671BEC615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879725" y="527050"/>
            <a:ext cx="3509963" cy="26320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2466" name="Rectangle 2">
            <a:extLst>
              <a:ext uri="{FF2B5EF4-FFF2-40B4-BE49-F238E27FC236}">
                <a16:creationId xmlns:a16="http://schemas.microsoft.com/office/drawing/2014/main" id="{9FFB304F-C506-46C1-82E3-1CF70375828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1238250" y="3335338"/>
            <a:ext cx="6792913" cy="315753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0" name="Google Shape;1590;g249c493da4_0_33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1" name="Google Shape;1591;g249c493da4_0_33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5" name="Google Shape;1615;g249c493da4_0_34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6" name="Google Shape;1616;g249c493da4_0_34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0" name="Google Shape;1640;g249c493da4_0_34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1" name="Google Shape;1641;g249c493da4_0_34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7" name="Google Shape;1667;g249c493da4_0_34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8" name="Google Shape;1668;g249c493da4_0_34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3" name="Google Shape;1693;g249c493da4_0_35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4" name="Google Shape;1694;g249c493da4_0_35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6885B-77C3-47E9-9479-17BA6A496223}" type="datetimeFigureOut">
              <a:rPr lang="en-US" smtClean="0"/>
              <a:t>1/4/2023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95284-FBA6-41AE-9435-78E3E3B39E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8082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6885B-77C3-47E9-9479-17BA6A496223}" type="datetimeFigureOut">
              <a:rPr lang="en-US" smtClean="0"/>
              <a:t>1/4/2023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95284-FBA6-41AE-9435-78E3E3B39E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4530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6885B-77C3-47E9-9479-17BA6A496223}" type="datetimeFigureOut">
              <a:rPr lang="en-US" smtClean="0"/>
              <a:t>1/4/2023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95284-FBA6-41AE-9435-78E3E3B39E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0013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730380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810270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293681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24000"/>
            <a:ext cx="4038600" cy="4343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524000"/>
            <a:ext cx="4038600" cy="4343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7451670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6991253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0135134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6213460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259794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60337"/>
            <a:ext cx="8839200" cy="1143000"/>
          </a:xfrm>
        </p:spPr>
        <p:txBody>
          <a:bodyPr/>
          <a:lstStyle>
            <a:lvl1pPr>
              <a:defRPr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6885B-77C3-47E9-9479-17BA6A496223}" type="datetimeFigureOut">
              <a:rPr lang="en-US" smtClean="0"/>
              <a:t>1/4/2023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95284-FBA6-41AE-9435-78E3E3B39E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05136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3011319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0663878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28600"/>
            <a:ext cx="20574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28600"/>
            <a:ext cx="6019800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5623958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0617" y="2461965"/>
            <a:ext cx="7782765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3924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1/4/2023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7928106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123997" y="435684"/>
            <a:ext cx="6896004" cy="390748"/>
          </a:xfrm>
        </p:spPr>
        <p:txBody>
          <a:bodyPr lIns="0" tIns="0" rIns="0" bIns="0"/>
          <a:lstStyle>
            <a:lvl1pPr>
              <a:defRPr sz="2539" b="0" i="0">
                <a:solidFill>
                  <a:srgbClr val="191919"/>
                </a:solidFill>
                <a:latin typeface="DejaVu Serif"/>
                <a:cs typeface="DejaVu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56049" y="1573306"/>
            <a:ext cx="8231902" cy="355803"/>
          </a:xfrm>
        </p:spPr>
        <p:txBody>
          <a:bodyPr lIns="0" tIns="0" rIns="0" bIns="0"/>
          <a:lstStyle>
            <a:lvl1pPr>
              <a:defRPr sz="2312" b="0" i="0">
                <a:solidFill>
                  <a:srgbClr val="191919"/>
                </a:solidFill>
                <a:latin typeface="DejaVu Serif"/>
                <a:cs typeface="DejaVu Serif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1/4/2023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8783885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123997" y="435684"/>
            <a:ext cx="6896004" cy="390748"/>
          </a:xfrm>
        </p:spPr>
        <p:txBody>
          <a:bodyPr lIns="0" tIns="0" rIns="0" bIns="0"/>
          <a:lstStyle>
            <a:lvl1pPr>
              <a:defRPr sz="2539" b="0" i="0">
                <a:solidFill>
                  <a:srgbClr val="191919"/>
                </a:solidFill>
                <a:latin typeface="DejaVu Serif"/>
                <a:cs typeface="DejaVu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3924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3924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1/4/2023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4799753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123997" y="435684"/>
            <a:ext cx="6896004" cy="390748"/>
          </a:xfrm>
        </p:spPr>
        <p:txBody>
          <a:bodyPr lIns="0" tIns="0" rIns="0" bIns="0"/>
          <a:lstStyle>
            <a:lvl1pPr>
              <a:defRPr sz="2539" b="0" i="0">
                <a:solidFill>
                  <a:srgbClr val="191919"/>
                </a:solidFill>
                <a:latin typeface="DejaVu Serif"/>
                <a:cs typeface="DejaVu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1/4/2023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4755452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1/4/2023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3514919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90207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65684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6885B-77C3-47E9-9479-17BA6A496223}" type="datetimeFigureOut">
              <a:rPr lang="en-US" smtClean="0"/>
              <a:t>1/4/2023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95284-FBA6-41AE-9435-78E3E3B39E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00982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964570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577461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1/4/2023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354407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1/4/2023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733063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1/4/2023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367864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426965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555124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120552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502400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" name="Google Shape;11;p2"/>
          <p:cNvSpPr/>
          <p:nvPr/>
        </p:nvSpPr>
        <p:spPr>
          <a:xfrm rot="10800000">
            <a:off x="6537563" y="4457271"/>
            <a:ext cx="1081625" cy="1499896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accent5"/>
            </a:solidFill>
            <a:prstDash val="solid"/>
            <a:miter lim="8000"/>
            <a:headEnd type="none" w="sm" len="sm"/>
            <a:tailEnd type="none" w="sm" len="sm"/>
          </a:ln>
        </p:spPr>
      </p:sp>
      <p:cxnSp>
        <p:nvCxnSpPr>
          <p:cNvPr id="12" name="Google Shape;12;p2"/>
          <p:cNvCxnSpPr/>
          <p:nvPr/>
        </p:nvCxnSpPr>
        <p:spPr>
          <a:xfrm>
            <a:off x="4359602" y="3756618"/>
            <a:ext cx="4248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1680302" y="4065933"/>
            <a:ext cx="5783400" cy="12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1524800" y="896808"/>
            <a:ext cx="1081625" cy="1499896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accent5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5" name="Google Shape;15;p2"/>
          <p:cNvSpPr txBox="1">
            <a:spLocks noGrp="1"/>
          </p:cNvSpPr>
          <p:nvPr>
            <p:ph type="ctrTitle"/>
          </p:nvPr>
        </p:nvSpPr>
        <p:spPr>
          <a:xfrm>
            <a:off x="1680302" y="1585234"/>
            <a:ext cx="5783400" cy="194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029078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6885B-77C3-47E9-9479-17BA6A496223}" type="datetimeFigureOut">
              <a:rPr lang="en-US" smtClean="0"/>
              <a:t>1/4/2023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95284-FBA6-41AE-9435-78E3E3B39E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38826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359602" y="3756618"/>
            <a:ext cx="4248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480750" y="2353267"/>
            <a:ext cx="8222100" cy="120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2122815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Google Shape;21;p4"/>
          <p:cNvCxnSpPr/>
          <p:nvPr/>
        </p:nvCxnSpPr>
        <p:spPr>
          <a:xfrm>
            <a:off x="492563" y="1680378"/>
            <a:ext cx="4248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387900" y="610700"/>
            <a:ext cx="8368200" cy="91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387900" y="1986432"/>
            <a:ext cx="8368200" cy="4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7675170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Google Shape;26;p5"/>
          <p:cNvCxnSpPr/>
          <p:nvPr/>
        </p:nvCxnSpPr>
        <p:spPr>
          <a:xfrm>
            <a:off x="492563" y="1680378"/>
            <a:ext cx="4248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387900" y="610700"/>
            <a:ext cx="8368200" cy="91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1"/>
          </p:nvPr>
        </p:nvSpPr>
        <p:spPr>
          <a:xfrm>
            <a:off x="387900" y="1986433"/>
            <a:ext cx="3999900" cy="4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2"/>
          </p:nvPr>
        </p:nvSpPr>
        <p:spPr>
          <a:xfrm>
            <a:off x="4756200" y="1986433"/>
            <a:ext cx="3999900" cy="4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4444961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>
            <a:spLocks noGrp="1"/>
          </p:cNvSpPr>
          <p:nvPr>
            <p:ph type="title"/>
          </p:nvPr>
        </p:nvSpPr>
        <p:spPr>
          <a:xfrm>
            <a:off x="387900" y="610700"/>
            <a:ext cx="8368200" cy="91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7026638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Google Shape;35;p7"/>
          <p:cNvCxnSpPr/>
          <p:nvPr/>
        </p:nvCxnSpPr>
        <p:spPr>
          <a:xfrm>
            <a:off x="489218" y="1883036"/>
            <a:ext cx="3315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6" name="Google Shape;36;p7"/>
          <p:cNvSpPr txBox="1">
            <a:spLocks noGrp="1"/>
          </p:cNvSpPr>
          <p:nvPr>
            <p:ph type="title"/>
          </p:nvPr>
        </p:nvSpPr>
        <p:spPr>
          <a:xfrm>
            <a:off x="387900" y="740800"/>
            <a:ext cx="2808000" cy="100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body" idx="1"/>
          </p:nvPr>
        </p:nvSpPr>
        <p:spPr>
          <a:xfrm>
            <a:off x="387900" y="2125367"/>
            <a:ext cx="2808000" cy="357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7875422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>
            <a:spLocks noGrp="1"/>
          </p:cNvSpPr>
          <p:nvPr>
            <p:ph type="title"/>
          </p:nvPr>
        </p:nvSpPr>
        <p:spPr>
          <a:xfrm>
            <a:off x="490250" y="701800"/>
            <a:ext cx="5618700" cy="545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1" name="Google Shape;41;p8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802611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/>
          <p:nvPr/>
        </p:nvSpPr>
        <p:spPr>
          <a:xfrm>
            <a:off x="4572000" y="-100"/>
            <a:ext cx="45720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4" name="Google Shape;44;p9"/>
          <p:cNvCxnSpPr/>
          <p:nvPr/>
        </p:nvCxnSpPr>
        <p:spPr>
          <a:xfrm>
            <a:off x="5029675" y="5994004"/>
            <a:ext cx="540900" cy="0"/>
          </a:xfrm>
          <a:prstGeom prst="straightConnector1">
            <a:avLst/>
          </a:prstGeom>
          <a:noFill/>
          <a:ln w="381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5" name="Google Shape;45;p9"/>
          <p:cNvSpPr txBox="1">
            <a:spLocks noGrp="1"/>
          </p:cNvSpPr>
          <p:nvPr>
            <p:ph type="title"/>
          </p:nvPr>
        </p:nvSpPr>
        <p:spPr>
          <a:xfrm>
            <a:off x="265500" y="1612100"/>
            <a:ext cx="4045200" cy="200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subTitle" idx="1"/>
          </p:nvPr>
        </p:nvSpPr>
        <p:spPr>
          <a:xfrm>
            <a:off x="265500" y="3692001"/>
            <a:ext cx="4045200" cy="17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body" idx="2"/>
          </p:nvPr>
        </p:nvSpPr>
        <p:spPr>
          <a:xfrm>
            <a:off x="4939500" y="965600"/>
            <a:ext cx="3837000" cy="49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2298554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 txBox="1">
            <a:spLocks noGrp="1"/>
          </p:cNvSpPr>
          <p:nvPr>
            <p:ph type="body" idx="1"/>
          </p:nvPr>
        </p:nvSpPr>
        <p:spPr>
          <a:xfrm>
            <a:off x="319500" y="5644967"/>
            <a:ext cx="5998800" cy="79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1pPr>
          </a:lstStyle>
          <a:p>
            <a:endParaRPr/>
          </a:p>
        </p:txBody>
      </p:sp>
      <p:sp>
        <p:nvSpPr>
          <p:cNvPr id="51" name="Google Shape;51;p10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3668700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/>
          <p:nvPr/>
        </p:nvSpPr>
        <p:spPr>
          <a:xfrm>
            <a:off x="150" y="6769100"/>
            <a:ext cx="9143700" cy="88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1"/>
          <p:cNvSpPr txBox="1">
            <a:spLocks noGrp="1"/>
          </p:cNvSpPr>
          <p:nvPr>
            <p:ph type="title" hasCustomPrompt="1"/>
          </p:nvPr>
        </p:nvSpPr>
        <p:spPr>
          <a:xfrm>
            <a:off x="387900" y="1536600"/>
            <a:ext cx="8368200" cy="205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11"/>
          <p:cNvSpPr txBox="1">
            <a:spLocks noGrp="1"/>
          </p:cNvSpPr>
          <p:nvPr>
            <p:ph type="body" idx="1"/>
          </p:nvPr>
        </p:nvSpPr>
        <p:spPr>
          <a:xfrm>
            <a:off x="387900" y="3892600"/>
            <a:ext cx="8368200" cy="142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6" name="Google Shape;56;p11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1827123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898384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6885B-77C3-47E9-9479-17BA6A496223}" type="datetimeFigureOut">
              <a:rPr lang="en-US" smtClean="0"/>
              <a:t>1/4/2023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95284-FBA6-41AE-9435-78E3E3B39E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3574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6885B-77C3-47E9-9479-17BA6A496223}" type="datetimeFigureOut">
              <a:rPr lang="en-US" smtClean="0"/>
              <a:t>1/4/2023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95284-FBA6-41AE-9435-78E3E3B39E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0366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6885B-77C3-47E9-9479-17BA6A496223}" type="datetimeFigureOut">
              <a:rPr lang="en-US" smtClean="0"/>
              <a:t>1/4/2023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95284-FBA6-41AE-9435-78E3E3B39E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827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6885B-77C3-47E9-9479-17BA6A496223}" type="datetimeFigureOut">
              <a:rPr lang="en-US" smtClean="0"/>
              <a:t>1/4/2023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95284-FBA6-41AE-9435-78E3E3B39E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0085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6885B-77C3-47E9-9479-17BA6A496223}" type="datetimeFigureOut">
              <a:rPr lang="en-US" smtClean="0"/>
              <a:t>1/4/2023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95284-FBA6-41AE-9435-78E3E3B39E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8803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6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6.xml"/><Relationship Id="rId3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5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0.xml"/><Relationship Id="rId1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9.xml"/><Relationship Id="rId5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8.xml"/><Relationship Id="rId4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F6885B-77C3-47E9-9479-17BA6A496223}" type="datetimeFigureOut">
              <a:rPr lang="en-US" smtClean="0"/>
              <a:t>1/4/2023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195284-FBA6-41AE-9435-78E3E3B39E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0419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6">
            <a:extLst>
              <a:ext uri="{FF2B5EF4-FFF2-40B4-BE49-F238E27FC236}">
                <a16:creationId xmlns:a16="http://schemas.microsoft.com/office/drawing/2014/main" id="{832006AA-857C-4D24-B43E-1006A34948E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7">
            <a:extLst>
              <a:ext uri="{FF2B5EF4-FFF2-40B4-BE49-F238E27FC236}">
                <a16:creationId xmlns:a16="http://schemas.microsoft.com/office/drawing/2014/main" id="{39ABD1D5-9F31-4A1F-8F8C-EBA040051CF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524000"/>
            <a:ext cx="8229600" cy="434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3083" name="Rectangle 11">
            <a:extLst>
              <a:ext uri="{FF2B5EF4-FFF2-40B4-BE49-F238E27FC236}">
                <a16:creationId xmlns:a16="http://schemas.microsoft.com/office/drawing/2014/main" id="{0DDE5097-7C57-42ED-836B-8DDAC92BAC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371600"/>
            <a:ext cx="4572000" cy="76200"/>
          </a:xfrm>
          <a:prstGeom prst="rect">
            <a:avLst/>
          </a:prstGeom>
          <a:gradFill rotWithShape="0">
            <a:gsLst>
              <a:gs pos="0">
                <a:srgbClr val="FF8200"/>
              </a:gs>
              <a:gs pos="10001">
                <a:srgbClr val="FF0000"/>
              </a:gs>
              <a:gs pos="35001">
                <a:srgbClr val="BA0066"/>
              </a:gs>
              <a:gs pos="70000">
                <a:srgbClr val="66008F"/>
              </a:gs>
              <a:gs pos="100000">
                <a:srgbClr val="000082"/>
              </a:gs>
            </a:gsLst>
            <a:lin ang="0" scaled="1"/>
          </a:gradFill>
          <a:ln w="381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3086" name="Rectangle 14">
            <a:extLst>
              <a:ext uri="{FF2B5EF4-FFF2-40B4-BE49-F238E27FC236}">
                <a16:creationId xmlns:a16="http://schemas.microsoft.com/office/drawing/2014/main" id="{0BF1575B-BDF4-48A5-93AD-CC8B058B22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0" y="1371600"/>
            <a:ext cx="4572000" cy="76200"/>
          </a:xfrm>
          <a:prstGeom prst="rect">
            <a:avLst/>
          </a:prstGeom>
          <a:gradFill rotWithShape="0">
            <a:gsLst>
              <a:gs pos="0">
                <a:srgbClr val="000082"/>
              </a:gs>
              <a:gs pos="100000">
                <a:schemeClr val="bg1"/>
              </a:gs>
            </a:gsLst>
            <a:lin ang="0" scaled="1"/>
          </a:gradFill>
          <a:ln w="381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0898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Monotype Sorts" pitchFamily="2" charset="2"/>
        <a:buChar char="l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65000"/>
        <a:buFont typeface="Monotype Sorts" pitchFamily="2" charset="2"/>
        <a:buChar char="n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Monotype Sorts" pitchFamily="2" charset="2"/>
        <a:buChar char="u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Monotype Sorts" pitchFamily="2" charset="2"/>
        <a:buChar char="]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100000"/>
        <a:buChar char="–"/>
        <a:defRPr sz="20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100000"/>
        <a:buChar char="–"/>
        <a:defRPr sz="20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100000"/>
        <a:buChar char="–"/>
        <a:defRPr sz="20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100000"/>
        <a:buChar char="–"/>
        <a:defRPr sz="20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100000"/>
        <a:buChar char="–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123997" y="435684"/>
            <a:ext cx="6896004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rgbClr val="191919"/>
                </a:solidFill>
                <a:latin typeface="DejaVu Serif"/>
                <a:cs typeface="DejaVu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56049" y="1573306"/>
            <a:ext cx="8231902" cy="3924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550" b="0" i="0">
                <a:solidFill>
                  <a:srgbClr val="191919"/>
                </a:solidFill>
                <a:latin typeface="DejaVu Serif"/>
                <a:cs typeface="DejaVu Serif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1/4/2023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0"/>
            <a:ext cx="210312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828851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14589">
        <a:defRPr>
          <a:latin typeface="+mn-lt"/>
          <a:ea typeface="+mn-ea"/>
          <a:cs typeface="+mn-cs"/>
        </a:defRPr>
      </a:lvl2pPr>
      <a:lvl3pPr marL="829178">
        <a:defRPr>
          <a:latin typeface="+mn-lt"/>
          <a:ea typeface="+mn-ea"/>
          <a:cs typeface="+mn-cs"/>
        </a:defRPr>
      </a:lvl3pPr>
      <a:lvl4pPr marL="1243767">
        <a:defRPr>
          <a:latin typeface="+mn-lt"/>
          <a:ea typeface="+mn-ea"/>
          <a:cs typeface="+mn-cs"/>
        </a:defRPr>
      </a:lvl4pPr>
      <a:lvl5pPr marL="1658356">
        <a:defRPr>
          <a:latin typeface="+mn-lt"/>
          <a:ea typeface="+mn-ea"/>
          <a:cs typeface="+mn-cs"/>
        </a:defRPr>
      </a:lvl5pPr>
      <a:lvl6pPr marL="2072945">
        <a:defRPr>
          <a:latin typeface="+mn-lt"/>
          <a:ea typeface="+mn-ea"/>
          <a:cs typeface="+mn-cs"/>
        </a:defRPr>
      </a:lvl6pPr>
      <a:lvl7pPr marL="2487534">
        <a:defRPr>
          <a:latin typeface="+mn-lt"/>
          <a:ea typeface="+mn-ea"/>
          <a:cs typeface="+mn-cs"/>
        </a:defRPr>
      </a:lvl7pPr>
      <a:lvl8pPr marL="2902123">
        <a:defRPr>
          <a:latin typeface="+mn-lt"/>
          <a:ea typeface="+mn-ea"/>
          <a:cs typeface="+mn-cs"/>
        </a:defRPr>
      </a:lvl8pPr>
      <a:lvl9pPr marL="3316712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14589">
        <a:defRPr>
          <a:latin typeface="+mn-lt"/>
          <a:ea typeface="+mn-ea"/>
          <a:cs typeface="+mn-cs"/>
        </a:defRPr>
      </a:lvl2pPr>
      <a:lvl3pPr marL="829178">
        <a:defRPr>
          <a:latin typeface="+mn-lt"/>
          <a:ea typeface="+mn-ea"/>
          <a:cs typeface="+mn-cs"/>
        </a:defRPr>
      </a:lvl3pPr>
      <a:lvl4pPr marL="1243767">
        <a:defRPr>
          <a:latin typeface="+mn-lt"/>
          <a:ea typeface="+mn-ea"/>
          <a:cs typeface="+mn-cs"/>
        </a:defRPr>
      </a:lvl4pPr>
      <a:lvl5pPr marL="1658356">
        <a:defRPr>
          <a:latin typeface="+mn-lt"/>
          <a:ea typeface="+mn-ea"/>
          <a:cs typeface="+mn-cs"/>
        </a:defRPr>
      </a:lvl5pPr>
      <a:lvl6pPr marL="2072945">
        <a:defRPr>
          <a:latin typeface="+mn-lt"/>
          <a:ea typeface="+mn-ea"/>
          <a:cs typeface="+mn-cs"/>
        </a:defRPr>
      </a:lvl6pPr>
      <a:lvl7pPr marL="2487534">
        <a:defRPr>
          <a:latin typeface="+mn-lt"/>
          <a:ea typeface="+mn-ea"/>
          <a:cs typeface="+mn-cs"/>
        </a:defRPr>
      </a:lvl7pPr>
      <a:lvl8pPr marL="2902123">
        <a:defRPr>
          <a:latin typeface="+mn-lt"/>
          <a:ea typeface="+mn-ea"/>
          <a:cs typeface="+mn-cs"/>
        </a:defRPr>
      </a:lvl8pPr>
      <a:lvl9pPr marL="3316712">
        <a:defRPr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EEBAAA-29B5-4AF5-BC5F-7E580C29002D}" type="datetimeFigureOut">
              <a:rPr lang="en-US" smtClean="0"/>
              <a:pPr/>
              <a:t>1/4/2023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60EDB8-5305-433F-BE41-D7A86D811DB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33024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87900" y="610700"/>
            <a:ext cx="8368200" cy="91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87900" y="1986432"/>
            <a:ext cx="8368200" cy="41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 rtl="0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 rtl="0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 rtl="0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 rtl="0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 rtl="0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 rtl="0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 rtl="0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88478679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3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3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3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3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3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3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3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3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3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3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3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3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3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3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3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3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3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3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3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3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3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3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3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3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3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3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3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9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9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9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9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9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9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9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9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9.xml"/><Relationship Id="rId4" Type="http://schemas.openxmlformats.org/officeDocument/2006/relationships/image" Target="../media/image5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9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" y="1905000"/>
            <a:ext cx="8610600" cy="3200400"/>
          </a:xfrm>
        </p:spPr>
        <p:txBody>
          <a:bodyPr>
            <a:normAutofit fontScale="85000" lnSpcReduction="10000"/>
          </a:bodyPr>
          <a:lstStyle/>
          <a:p>
            <a:r>
              <a:rPr lang="en-US" sz="19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Tutorials </a:t>
            </a:r>
          </a:p>
        </p:txBody>
      </p:sp>
    </p:spTree>
    <p:extLst>
      <p:ext uri="{BB962C8B-B14F-4D97-AF65-F5344CB8AC3E}">
        <p14:creationId xmlns:p14="http://schemas.microsoft.com/office/powerpoint/2010/main" val="37674038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3: finding cycles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Repeatedly do BFS from any unvisited node, until all nodes are visited.</a:t>
            </a:r>
          </a:p>
          <a:p>
            <a:r>
              <a:rPr lang="en-US" dirty="0"/>
              <a:t>In any of these BFSs, if we see an edge that points to a </a:t>
            </a:r>
            <a:r>
              <a:rPr lang="en-US" b="1" dirty="0"/>
              <a:t>gray</a:t>
            </a:r>
            <a:r>
              <a:rPr lang="en-US" dirty="0"/>
              <a:t> node, then </a:t>
            </a:r>
            <a:r>
              <a:rPr lang="en-US" b="1" dirty="0"/>
              <a:t>there is a cycle</a:t>
            </a:r>
            <a:r>
              <a:rPr lang="en-US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059397251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>
            <a:extLst>
              <a:ext uri="{FF2B5EF4-FFF2-40B4-BE49-F238E27FC236}">
                <a16:creationId xmlns:a16="http://schemas.microsoft.com/office/drawing/2014/main" id="{3435ACD7-4C0B-4C16-B612-E170818C9FC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Depth-First Search: The Code</a:t>
            </a:r>
          </a:p>
        </p:txBody>
      </p:sp>
      <p:sp>
        <p:nvSpPr>
          <p:cNvPr id="40963" name="Rectangle 3">
            <a:extLst>
              <a:ext uri="{FF2B5EF4-FFF2-40B4-BE49-F238E27FC236}">
                <a16:creationId xmlns:a16="http://schemas.microsoft.com/office/drawing/2014/main" id="{73988857-36DB-462F-AFE4-44E3FD6189B3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>
              <a:buFont typeface="Monotype Sorts" pitchFamily="2" charset="2"/>
              <a:buNone/>
            </a:pPr>
            <a:r>
              <a:rPr lang="en-US" altLang="en-US" sz="1800" b="1">
                <a:latin typeface="Courier New" panose="02070309020205020404" pitchFamily="49" charset="0"/>
              </a:rPr>
              <a:t>DFS(G)</a:t>
            </a:r>
          </a:p>
          <a:p>
            <a:pPr>
              <a:buFont typeface="Monotype Sorts" pitchFamily="2" charset="2"/>
              <a:buNone/>
            </a:pPr>
            <a:r>
              <a:rPr lang="en-US" altLang="en-US" sz="1800" b="1">
                <a:latin typeface="Courier New" panose="02070309020205020404" pitchFamily="49" charset="0"/>
              </a:rPr>
              <a:t>{</a:t>
            </a:r>
          </a:p>
          <a:p>
            <a:pPr>
              <a:buFont typeface="Monotype Sorts" pitchFamily="2" charset="2"/>
              <a:buNone/>
            </a:pPr>
            <a:r>
              <a:rPr lang="en-US" altLang="en-US" sz="1800" b="1">
                <a:latin typeface="Courier New" panose="02070309020205020404" pitchFamily="49" charset="0"/>
              </a:rPr>
              <a:t>   for each vertex u </a:t>
            </a:r>
            <a:r>
              <a:rPr lang="en-US" altLang="en-US" sz="1800" b="1">
                <a:latin typeface="Courier New" panose="02070309020205020404" pitchFamily="49" charset="0"/>
                <a:sym typeface="Symbol" panose="05050102010706020507" pitchFamily="18" charset="2"/>
              </a:rPr>
              <a:t> G-&gt;V</a:t>
            </a:r>
          </a:p>
          <a:p>
            <a:pPr>
              <a:buFont typeface="Monotype Sorts" pitchFamily="2" charset="2"/>
              <a:buNone/>
            </a:pPr>
            <a:r>
              <a:rPr lang="en-US" altLang="en-US" sz="1800" b="1">
                <a:latin typeface="Courier New" panose="02070309020205020404" pitchFamily="49" charset="0"/>
                <a:sym typeface="Symbol" panose="05050102010706020507" pitchFamily="18" charset="2"/>
              </a:rPr>
              <a:t>   {</a:t>
            </a:r>
          </a:p>
          <a:p>
            <a:pPr>
              <a:buFont typeface="Monotype Sorts" pitchFamily="2" charset="2"/>
              <a:buNone/>
            </a:pPr>
            <a:r>
              <a:rPr lang="en-US" altLang="en-US" sz="1800" b="1">
                <a:latin typeface="Courier New" panose="02070309020205020404" pitchFamily="49" charset="0"/>
                <a:sym typeface="Symbol" panose="05050102010706020507" pitchFamily="18" charset="2"/>
              </a:rPr>
              <a:t>      u-&gt;color = WHITE;</a:t>
            </a:r>
          </a:p>
          <a:p>
            <a:pPr>
              <a:buFont typeface="Monotype Sorts" pitchFamily="2" charset="2"/>
              <a:buNone/>
            </a:pPr>
            <a:r>
              <a:rPr lang="en-US" altLang="en-US" sz="1800" b="1">
                <a:latin typeface="Courier New" panose="02070309020205020404" pitchFamily="49" charset="0"/>
                <a:sym typeface="Symbol" panose="05050102010706020507" pitchFamily="18" charset="2"/>
              </a:rPr>
              <a:t>   }</a:t>
            </a:r>
          </a:p>
          <a:p>
            <a:pPr>
              <a:buFont typeface="Monotype Sorts" pitchFamily="2" charset="2"/>
              <a:buNone/>
            </a:pPr>
            <a:r>
              <a:rPr lang="en-US" altLang="en-US" sz="1800" b="1">
                <a:latin typeface="Courier New" panose="02070309020205020404" pitchFamily="49" charset="0"/>
                <a:sym typeface="Symbol" panose="05050102010706020507" pitchFamily="18" charset="2"/>
              </a:rPr>
              <a:t>   time = 0;</a:t>
            </a:r>
          </a:p>
          <a:p>
            <a:pPr>
              <a:buFont typeface="Monotype Sorts" pitchFamily="2" charset="2"/>
              <a:buNone/>
            </a:pPr>
            <a:r>
              <a:rPr lang="en-US" altLang="en-US" sz="1800" b="1">
                <a:latin typeface="Courier New" panose="02070309020205020404" pitchFamily="49" charset="0"/>
                <a:sym typeface="Symbol" panose="05050102010706020507" pitchFamily="18" charset="2"/>
              </a:rPr>
              <a:t>   for each vertex </a:t>
            </a:r>
            <a:r>
              <a:rPr lang="en-US" altLang="en-US" sz="1800" b="1">
                <a:latin typeface="Courier New" panose="02070309020205020404" pitchFamily="49" charset="0"/>
              </a:rPr>
              <a:t>u </a:t>
            </a:r>
            <a:r>
              <a:rPr lang="en-US" altLang="en-US" sz="1800" b="1">
                <a:latin typeface="Courier New" panose="02070309020205020404" pitchFamily="49" charset="0"/>
                <a:sym typeface="Symbol" panose="05050102010706020507" pitchFamily="18" charset="2"/>
              </a:rPr>
              <a:t> G-&gt;V</a:t>
            </a:r>
          </a:p>
          <a:p>
            <a:pPr>
              <a:buFont typeface="Monotype Sorts" pitchFamily="2" charset="2"/>
              <a:buNone/>
            </a:pPr>
            <a:r>
              <a:rPr lang="en-US" altLang="en-US" sz="1800" b="1">
                <a:latin typeface="Courier New" panose="02070309020205020404" pitchFamily="49" charset="0"/>
                <a:sym typeface="Symbol" panose="05050102010706020507" pitchFamily="18" charset="2"/>
              </a:rPr>
              <a:t>   {</a:t>
            </a:r>
          </a:p>
          <a:p>
            <a:pPr>
              <a:buFont typeface="Monotype Sorts" pitchFamily="2" charset="2"/>
              <a:buNone/>
            </a:pPr>
            <a:r>
              <a:rPr lang="en-US" altLang="en-US" sz="1800" b="1">
                <a:latin typeface="Courier New" panose="02070309020205020404" pitchFamily="49" charset="0"/>
                <a:sym typeface="Symbol" panose="05050102010706020507" pitchFamily="18" charset="2"/>
              </a:rPr>
              <a:t>      if (u-&gt;color == WHITE)</a:t>
            </a:r>
          </a:p>
          <a:p>
            <a:pPr>
              <a:buFont typeface="Monotype Sorts" pitchFamily="2" charset="2"/>
              <a:buNone/>
            </a:pPr>
            <a:r>
              <a:rPr lang="en-US" altLang="en-US" sz="1800" b="1">
                <a:latin typeface="Courier New" panose="02070309020205020404" pitchFamily="49" charset="0"/>
                <a:sym typeface="Symbol" panose="05050102010706020507" pitchFamily="18" charset="2"/>
              </a:rPr>
              <a:t>         DFS_Visit(u);</a:t>
            </a:r>
          </a:p>
          <a:p>
            <a:pPr>
              <a:buFont typeface="Monotype Sorts" pitchFamily="2" charset="2"/>
              <a:buNone/>
            </a:pPr>
            <a:r>
              <a:rPr lang="en-US" altLang="en-US" sz="1800" b="1">
                <a:latin typeface="Courier New" panose="02070309020205020404" pitchFamily="49" charset="0"/>
                <a:sym typeface="Symbol" panose="05050102010706020507" pitchFamily="18" charset="2"/>
              </a:rPr>
              <a:t>   }</a:t>
            </a:r>
          </a:p>
          <a:p>
            <a:pPr>
              <a:buFont typeface="Monotype Sorts" pitchFamily="2" charset="2"/>
              <a:buNone/>
            </a:pPr>
            <a:r>
              <a:rPr lang="en-US" altLang="en-US" sz="1800" b="1">
                <a:latin typeface="Courier New" panose="02070309020205020404" pitchFamily="49" charset="0"/>
                <a:sym typeface="Symbol" panose="05050102010706020507" pitchFamily="18" charset="2"/>
              </a:rPr>
              <a:t>}</a:t>
            </a:r>
            <a:endParaRPr lang="en-US" altLang="en-US" sz="1800" b="1">
              <a:latin typeface="Courier New" panose="02070309020205020404" pitchFamily="49" charset="0"/>
            </a:endParaRPr>
          </a:p>
        </p:txBody>
      </p:sp>
      <p:sp>
        <p:nvSpPr>
          <p:cNvPr id="40964" name="Rectangle 4">
            <a:extLst>
              <a:ext uri="{FF2B5EF4-FFF2-40B4-BE49-F238E27FC236}">
                <a16:creationId xmlns:a16="http://schemas.microsoft.com/office/drawing/2014/main" id="{B7ECE48C-2B3F-44F8-B5EC-61E007278CB2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/>
        <p:txBody>
          <a:bodyPr/>
          <a:lstStyle/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en-US" sz="1600" b="1">
                <a:latin typeface="Courier New" panose="02070309020205020404" pitchFamily="49" charset="0"/>
              </a:rPr>
              <a:t>DFS_Visit(u)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en-US" sz="1600" b="1">
                <a:latin typeface="Courier New" panose="02070309020205020404" pitchFamily="49" charset="0"/>
              </a:rPr>
              <a:t>{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en-US" sz="1600" b="1">
                <a:latin typeface="Courier New" panose="02070309020205020404" pitchFamily="49" charset="0"/>
              </a:rPr>
              <a:t>   u-&gt;color = GREY;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en-US" sz="1600" b="1">
                <a:latin typeface="Courier New" panose="02070309020205020404" pitchFamily="49" charset="0"/>
              </a:rPr>
              <a:t>   time = time+1;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en-US" sz="1600" b="1">
                <a:latin typeface="Courier New" panose="02070309020205020404" pitchFamily="49" charset="0"/>
              </a:rPr>
              <a:t>   u-&gt;d = time;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en-US" sz="1600" b="1">
                <a:latin typeface="Courier New" panose="02070309020205020404" pitchFamily="49" charset="0"/>
              </a:rPr>
              <a:t>   for each v </a:t>
            </a:r>
            <a:r>
              <a:rPr lang="en-US" altLang="en-US" sz="1800" b="1">
                <a:latin typeface="Courier New" panose="02070309020205020404" pitchFamily="49" charset="0"/>
                <a:sym typeface="Symbol" panose="05050102010706020507" pitchFamily="18" charset="2"/>
              </a:rPr>
              <a:t> u-&gt;Adj[]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en-US" sz="1800" b="1">
                <a:latin typeface="Courier New" panose="02070309020205020404" pitchFamily="49" charset="0"/>
                <a:sym typeface="Symbol" panose="05050102010706020507" pitchFamily="18" charset="2"/>
              </a:rPr>
              <a:t>   {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en-US" sz="1800" b="1">
                <a:latin typeface="Courier New" panose="02070309020205020404" pitchFamily="49" charset="0"/>
                <a:sym typeface="Symbol" panose="05050102010706020507" pitchFamily="18" charset="2"/>
              </a:rPr>
              <a:t>      if (v-&gt;color == WHITE)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en-US" sz="1800" b="1">
                <a:latin typeface="Courier New" panose="02070309020205020404" pitchFamily="49" charset="0"/>
                <a:sym typeface="Symbol" panose="05050102010706020507" pitchFamily="18" charset="2"/>
              </a:rPr>
              <a:t>         DFS_Visit(v);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en-US" sz="1800" b="1">
                <a:latin typeface="Courier New" panose="02070309020205020404" pitchFamily="49" charset="0"/>
                <a:sym typeface="Symbol" panose="05050102010706020507" pitchFamily="18" charset="2"/>
              </a:rPr>
              <a:t>   }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en-US" sz="1800" b="1">
                <a:latin typeface="Courier New" panose="02070309020205020404" pitchFamily="49" charset="0"/>
                <a:sym typeface="Symbol" panose="05050102010706020507" pitchFamily="18" charset="2"/>
              </a:rPr>
              <a:t>   u-&gt;color = BLACK;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en-US" sz="1800" b="1">
                <a:latin typeface="Courier New" panose="02070309020205020404" pitchFamily="49" charset="0"/>
                <a:sym typeface="Symbol" panose="05050102010706020507" pitchFamily="18" charset="2"/>
              </a:rPr>
              <a:t>   time = time+1;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en-US" sz="1800" b="1">
                <a:latin typeface="Courier New" panose="02070309020205020404" pitchFamily="49" charset="0"/>
                <a:sym typeface="Symbol" panose="05050102010706020507" pitchFamily="18" charset="2"/>
              </a:rPr>
              <a:t>   u-&gt;f = time;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en-US" sz="1800" b="1">
                <a:latin typeface="Courier New" panose="02070309020205020404" pitchFamily="49" charset="0"/>
                <a:sym typeface="Symbol" panose="05050102010706020507" pitchFamily="18" charset="2"/>
              </a:rPr>
              <a:t>}</a:t>
            </a:r>
          </a:p>
        </p:txBody>
      </p:sp>
      <p:sp>
        <p:nvSpPr>
          <p:cNvPr id="40965" name="Line 5">
            <a:extLst>
              <a:ext uri="{FF2B5EF4-FFF2-40B4-BE49-F238E27FC236}">
                <a16:creationId xmlns:a16="http://schemas.microsoft.com/office/drawing/2014/main" id="{6615018B-270B-4B46-83F8-CC153CFAB8C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495800" y="1524000"/>
            <a:ext cx="0" cy="4495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1" u="none" strike="noStrike" kern="1200" cap="none" spc="0" normalizeH="0" baseline="0" noProof="0">
              <a:ln>
                <a:noFill/>
              </a:ln>
              <a:solidFill>
                <a:srgbClr val="0033CC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40966" name="Text Box 6">
            <a:extLst>
              <a:ext uri="{FF2B5EF4-FFF2-40B4-BE49-F238E27FC236}">
                <a16:creationId xmlns:a16="http://schemas.microsoft.com/office/drawing/2014/main" id="{3E7D084C-F2DF-4C39-B037-C914CF85D1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70175" y="5943600"/>
            <a:ext cx="3894138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altLang="en-US" sz="2000" b="1" i="1" u="none" strike="noStrike" kern="1200" cap="none" spc="0" normalizeH="0" baseline="0" noProof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</a:br>
            <a:r>
              <a:rPr kumimoji="0" lang="en-US" altLang="en-US" sz="2000" b="1" i="1" u="none" strike="noStrike" kern="1200" cap="none" spc="0" normalizeH="0" baseline="0" noProof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So, running time of DFS = O(V+E)</a:t>
            </a:r>
            <a:endParaRPr kumimoji="0" lang="en-US" altLang="en-US" sz="2000" b="1" i="1" u="none" strike="noStrike" kern="1200" cap="none" spc="0" normalizeH="0" baseline="0" noProof="0">
              <a:ln>
                <a:noFill/>
              </a:ln>
              <a:solidFill>
                <a:srgbClr val="0033CC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>
            <a:extLst>
              <a:ext uri="{FF2B5EF4-FFF2-40B4-BE49-F238E27FC236}">
                <a16:creationId xmlns:a16="http://schemas.microsoft.com/office/drawing/2014/main" id="{8B0BEF24-2F1D-40D3-B5B7-8076AC715C1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Depth-First Sort Analysis</a:t>
            </a:r>
          </a:p>
        </p:txBody>
      </p:sp>
      <p:sp>
        <p:nvSpPr>
          <p:cNvPr id="41987" name="Rectangle 3">
            <a:extLst>
              <a:ext uri="{FF2B5EF4-FFF2-40B4-BE49-F238E27FC236}">
                <a16:creationId xmlns:a16="http://schemas.microsoft.com/office/drawing/2014/main" id="{21193509-3A01-44E1-9BB4-9CDDEEFF07A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26243" y="1611198"/>
            <a:ext cx="8691513" cy="5018202"/>
          </a:xfrm>
        </p:spPr>
        <p:txBody>
          <a:bodyPr/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altLang="en-US" dirty="0"/>
              <a:t>This running time argument is an informal example of </a:t>
            </a:r>
            <a:r>
              <a:rPr lang="en-US" altLang="en-US" i="1" dirty="0">
                <a:solidFill>
                  <a:schemeClr val="tx2"/>
                </a:solidFill>
              </a:rPr>
              <a:t>amortized analysis</a:t>
            </a:r>
            <a:endParaRPr lang="en-US" altLang="en-US" dirty="0">
              <a:solidFill>
                <a:schemeClr val="tx2"/>
              </a:solidFill>
            </a:endParaRP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altLang="en-US" dirty="0"/>
              <a:t>“Charge” the exploration of edge to the edge:</a:t>
            </a:r>
          </a:p>
          <a:p>
            <a:pPr lvl="2">
              <a:spcBef>
                <a:spcPts val="600"/>
              </a:spcBef>
              <a:spcAft>
                <a:spcPts val="600"/>
              </a:spcAft>
            </a:pPr>
            <a:r>
              <a:rPr lang="en-US" altLang="en-US" dirty="0"/>
              <a:t>Each loop in </a:t>
            </a:r>
            <a:r>
              <a:rPr lang="en-US" altLang="en-US" dirty="0" err="1"/>
              <a:t>DFS_Visit</a:t>
            </a:r>
            <a:r>
              <a:rPr lang="en-US" altLang="en-US" dirty="0"/>
              <a:t> can be attributed to an edge in the graph </a:t>
            </a:r>
          </a:p>
          <a:p>
            <a:pPr lvl="2">
              <a:spcBef>
                <a:spcPts val="600"/>
              </a:spcBef>
              <a:spcAft>
                <a:spcPts val="600"/>
              </a:spcAft>
            </a:pPr>
            <a:r>
              <a:rPr lang="en-US" altLang="en-US" dirty="0"/>
              <a:t>Runs once/edge if directed graph, twice if undirected</a:t>
            </a:r>
          </a:p>
          <a:p>
            <a:pPr lvl="2">
              <a:spcBef>
                <a:spcPts val="600"/>
              </a:spcBef>
              <a:spcAft>
                <a:spcPts val="600"/>
              </a:spcAft>
            </a:pPr>
            <a:r>
              <a:rPr lang="en-US" altLang="en-US" dirty="0"/>
              <a:t>Thus loop will run in O(E) time, algorithm O(V+E)</a:t>
            </a:r>
          </a:p>
          <a:p>
            <a:pPr lvl="3">
              <a:spcBef>
                <a:spcPts val="600"/>
              </a:spcBef>
              <a:spcAft>
                <a:spcPts val="600"/>
              </a:spcAft>
            </a:pPr>
            <a:r>
              <a:rPr lang="en-US" altLang="en-US" dirty="0"/>
              <a:t>Considered linear for graph, b/c adj list requires O(V+E) storage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altLang="en-US" dirty="0"/>
              <a:t>Important to be comfortable with this kind of reasoning and analysis</a:t>
            </a: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>
            <a:extLst>
              <a:ext uri="{FF2B5EF4-FFF2-40B4-BE49-F238E27FC236}">
                <a16:creationId xmlns:a16="http://schemas.microsoft.com/office/drawing/2014/main" id="{C4A3109F-5BED-4CD0-9014-63D0BB1EEA5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DFS Example</a:t>
            </a:r>
          </a:p>
        </p:txBody>
      </p:sp>
      <p:sp>
        <p:nvSpPr>
          <p:cNvPr id="43011" name="Oval 3">
            <a:extLst>
              <a:ext uri="{FF2B5EF4-FFF2-40B4-BE49-F238E27FC236}">
                <a16:creationId xmlns:a16="http://schemas.microsoft.com/office/drawing/2014/main" id="{08542B4F-F66B-4EA4-85A0-C5BA6C3A4E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2362200"/>
            <a:ext cx="1066800" cy="685800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800" b="1" i="0" u="none" strike="noStrike" kern="1200" cap="none" spc="0" normalizeH="0" baseline="0" noProof="0">
              <a:ln>
                <a:noFill/>
              </a:ln>
              <a:solidFill>
                <a:srgbClr val="0033CC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43012" name="Oval 4">
            <a:extLst>
              <a:ext uri="{FF2B5EF4-FFF2-40B4-BE49-F238E27FC236}">
                <a16:creationId xmlns:a16="http://schemas.microsoft.com/office/drawing/2014/main" id="{AE639A88-846D-47BA-8AD7-1E9A3E6356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1000" y="2362200"/>
            <a:ext cx="1066800" cy="685800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800" b="1" i="0" u="none" strike="noStrike" kern="1200" cap="none" spc="0" normalizeH="0" baseline="0" noProof="0">
              <a:ln>
                <a:noFill/>
              </a:ln>
              <a:solidFill>
                <a:srgbClr val="0033CC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43013" name="Oval 5">
            <a:extLst>
              <a:ext uri="{FF2B5EF4-FFF2-40B4-BE49-F238E27FC236}">
                <a16:creationId xmlns:a16="http://schemas.microsoft.com/office/drawing/2014/main" id="{186FEDE8-45D5-4867-B45D-BF994B75EF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0" y="2362200"/>
            <a:ext cx="1066800" cy="685800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800" b="1" i="0" u="none" strike="noStrike" kern="1200" cap="none" spc="0" normalizeH="0" baseline="0" noProof="0">
              <a:ln>
                <a:noFill/>
              </a:ln>
              <a:solidFill>
                <a:srgbClr val="0033CC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43014" name="Oval 6">
            <a:extLst>
              <a:ext uri="{FF2B5EF4-FFF2-40B4-BE49-F238E27FC236}">
                <a16:creationId xmlns:a16="http://schemas.microsoft.com/office/drawing/2014/main" id="{2802176B-AF9E-49D9-BCD5-54DE6293C3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0" y="4724400"/>
            <a:ext cx="1066800" cy="685800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800" b="1" i="0" u="none" strike="noStrike" kern="1200" cap="none" spc="0" normalizeH="0" baseline="0" noProof="0">
              <a:ln>
                <a:noFill/>
              </a:ln>
              <a:solidFill>
                <a:srgbClr val="0033CC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43015" name="Oval 7">
            <a:extLst>
              <a:ext uri="{FF2B5EF4-FFF2-40B4-BE49-F238E27FC236}">
                <a16:creationId xmlns:a16="http://schemas.microsoft.com/office/drawing/2014/main" id="{1961D5A6-29A6-41E3-A834-8CAF5A5337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1000" y="4724400"/>
            <a:ext cx="1066800" cy="685800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800" b="1" i="0" u="none" strike="noStrike" kern="1200" cap="none" spc="0" normalizeH="0" baseline="0" noProof="0">
              <a:ln>
                <a:noFill/>
              </a:ln>
              <a:solidFill>
                <a:srgbClr val="0033CC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43016" name="Oval 8">
            <a:extLst>
              <a:ext uri="{FF2B5EF4-FFF2-40B4-BE49-F238E27FC236}">
                <a16:creationId xmlns:a16="http://schemas.microsoft.com/office/drawing/2014/main" id="{E7F844EA-F7F7-4B54-B96E-9ED7DEBA8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4724400"/>
            <a:ext cx="1066800" cy="685800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800" b="1" i="0" u="none" strike="noStrike" kern="1200" cap="none" spc="0" normalizeH="0" baseline="0" noProof="0">
              <a:ln>
                <a:noFill/>
              </a:ln>
              <a:solidFill>
                <a:srgbClr val="0033CC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43017" name="Oval 9">
            <a:extLst>
              <a:ext uri="{FF2B5EF4-FFF2-40B4-BE49-F238E27FC236}">
                <a16:creationId xmlns:a16="http://schemas.microsoft.com/office/drawing/2014/main" id="{AF901B25-67C5-4F1A-9B73-D965143405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3505200"/>
            <a:ext cx="1066800" cy="685800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800" b="1" i="0" u="none" strike="noStrike" kern="1200" cap="none" spc="0" normalizeH="0" baseline="0" noProof="0">
              <a:ln>
                <a:noFill/>
              </a:ln>
              <a:solidFill>
                <a:srgbClr val="0033CC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43018" name="Oval 10">
            <a:extLst>
              <a:ext uri="{FF2B5EF4-FFF2-40B4-BE49-F238E27FC236}">
                <a16:creationId xmlns:a16="http://schemas.microsoft.com/office/drawing/2014/main" id="{1339D789-6712-4359-822D-F51454BCC3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2600" y="3505200"/>
            <a:ext cx="1066800" cy="685800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800" b="1" i="0" u="none" strike="noStrike" kern="1200" cap="none" spc="0" normalizeH="0" baseline="0" noProof="0">
              <a:ln>
                <a:noFill/>
              </a:ln>
              <a:solidFill>
                <a:srgbClr val="0033CC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cxnSp>
        <p:nvCxnSpPr>
          <p:cNvPr id="43019" name="AutoShape 11">
            <a:extLst>
              <a:ext uri="{FF2B5EF4-FFF2-40B4-BE49-F238E27FC236}">
                <a16:creationId xmlns:a16="http://schemas.microsoft.com/office/drawing/2014/main" id="{2DB6B0D6-9D5A-453D-8963-30F5B0D39469}"/>
              </a:ext>
            </a:extLst>
          </p:cNvPr>
          <p:cNvCxnSpPr>
            <a:cxnSpLocks noChangeShapeType="1"/>
            <a:stCxn id="43011" idx="3"/>
            <a:endCxn id="43017" idx="7"/>
          </p:cNvCxnSpPr>
          <p:nvPr/>
        </p:nvCxnSpPr>
        <p:spPr bwMode="auto">
          <a:xfrm flipH="1">
            <a:off x="1139825" y="2962275"/>
            <a:ext cx="539750" cy="62865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3020" name="AutoShape 12">
            <a:extLst>
              <a:ext uri="{FF2B5EF4-FFF2-40B4-BE49-F238E27FC236}">
                <a16:creationId xmlns:a16="http://schemas.microsoft.com/office/drawing/2014/main" id="{32E7337D-5591-4B87-9403-58224A2F222A}"/>
              </a:ext>
            </a:extLst>
          </p:cNvPr>
          <p:cNvCxnSpPr>
            <a:cxnSpLocks noChangeShapeType="1"/>
            <a:stCxn id="43017" idx="5"/>
            <a:endCxn id="43016" idx="1"/>
          </p:cNvCxnSpPr>
          <p:nvPr/>
        </p:nvCxnSpPr>
        <p:spPr bwMode="auto">
          <a:xfrm>
            <a:off x="1139825" y="4105275"/>
            <a:ext cx="539750" cy="70485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3021" name="AutoShape 13">
            <a:extLst>
              <a:ext uri="{FF2B5EF4-FFF2-40B4-BE49-F238E27FC236}">
                <a16:creationId xmlns:a16="http://schemas.microsoft.com/office/drawing/2014/main" id="{C82E179B-29F2-44C6-8847-B7D272688A79}"/>
              </a:ext>
            </a:extLst>
          </p:cNvPr>
          <p:cNvCxnSpPr>
            <a:cxnSpLocks noChangeShapeType="1"/>
            <a:stCxn id="43017" idx="6"/>
            <a:endCxn id="43015" idx="1"/>
          </p:cNvCxnSpPr>
          <p:nvPr/>
        </p:nvCxnSpPr>
        <p:spPr bwMode="auto">
          <a:xfrm>
            <a:off x="1309688" y="3848100"/>
            <a:ext cx="3036887" cy="96202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3022" name="AutoShape 14">
            <a:extLst>
              <a:ext uri="{FF2B5EF4-FFF2-40B4-BE49-F238E27FC236}">
                <a16:creationId xmlns:a16="http://schemas.microsoft.com/office/drawing/2014/main" id="{022B668B-3E48-4014-BAE8-F20D027854B6}"/>
              </a:ext>
            </a:extLst>
          </p:cNvPr>
          <p:cNvCxnSpPr>
            <a:cxnSpLocks noChangeShapeType="1"/>
            <a:stCxn id="43015" idx="2"/>
            <a:endCxn id="43016" idx="6"/>
          </p:cNvCxnSpPr>
          <p:nvPr/>
        </p:nvCxnSpPr>
        <p:spPr bwMode="auto">
          <a:xfrm flipH="1">
            <a:off x="2605088" y="5067300"/>
            <a:ext cx="1571625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3023" name="AutoShape 15">
            <a:extLst>
              <a:ext uri="{FF2B5EF4-FFF2-40B4-BE49-F238E27FC236}">
                <a16:creationId xmlns:a16="http://schemas.microsoft.com/office/drawing/2014/main" id="{A9476FD8-57FA-4D43-8502-5BC267F6D157}"/>
              </a:ext>
            </a:extLst>
          </p:cNvPr>
          <p:cNvCxnSpPr>
            <a:cxnSpLocks noChangeShapeType="1"/>
            <a:stCxn id="43016" idx="0"/>
            <a:endCxn id="43011" idx="4"/>
          </p:cNvCxnSpPr>
          <p:nvPr/>
        </p:nvCxnSpPr>
        <p:spPr bwMode="auto">
          <a:xfrm flipV="1">
            <a:off x="2057400" y="3062288"/>
            <a:ext cx="0" cy="164782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3024" name="AutoShape 16">
            <a:extLst>
              <a:ext uri="{FF2B5EF4-FFF2-40B4-BE49-F238E27FC236}">
                <a16:creationId xmlns:a16="http://schemas.microsoft.com/office/drawing/2014/main" id="{F599669D-86B5-4339-88DA-A685571505E1}"/>
              </a:ext>
            </a:extLst>
          </p:cNvPr>
          <p:cNvCxnSpPr>
            <a:cxnSpLocks noChangeShapeType="1"/>
            <a:stCxn id="43011" idx="5"/>
            <a:endCxn id="43015" idx="1"/>
          </p:cNvCxnSpPr>
          <p:nvPr/>
        </p:nvCxnSpPr>
        <p:spPr bwMode="auto">
          <a:xfrm>
            <a:off x="2435225" y="2962275"/>
            <a:ext cx="1911350" cy="184785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3025" name="AutoShape 17">
            <a:extLst>
              <a:ext uri="{FF2B5EF4-FFF2-40B4-BE49-F238E27FC236}">
                <a16:creationId xmlns:a16="http://schemas.microsoft.com/office/drawing/2014/main" id="{270FAF49-1F51-47F1-83C1-B3EC150D83E3}"/>
              </a:ext>
            </a:extLst>
          </p:cNvPr>
          <p:cNvCxnSpPr>
            <a:cxnSpLocks noChangeShapeType="1"/>
            <a:stCxn id="43012" idx="4"/>
            <a:endCxn id="43015" idx="0"/>
          </p:cNvCxnSpPr>
          <p:nvPr/>
        </p:nvCxnSpPr>
        <p:spPr bwMode="auto">
          <a:xfrm>
            <a:off x="4724400" y="3062288"/>
            <a:ext cx="0" cy="164782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3026" name="AutoShape 18">
            <a:extLst>
              <a:ext uri="{FF2B5EF4-FFF2-40B4-BE49-F238E27FC236}">
                <a16:creationId xmlns:a16="http://schemas.microsoft.com/office/drawing/2014/main" id="{4A804293-A1A3-45F7-A11B-1FA3BDE30908}"/>
              </a:ext>
            </a:extLst>
          </p:cNvPr>
          <p:cNvCxnSpPr>
            <a:cxnSpLocks noChangeShapeType="1"/>
            <a:stCxn id="43011" idx="6"/>
            <a:endCxn id="43012" idx="2"/>
          </p:cNvCxnSpPr>
          <p:nvPr/>
        </p:nvCxnSpPr>
        <p:spPr bwMode="auto">
          <a:xfrm>
            <a:off x="2605088" y="2705100"/>
            <a:ext cx="1571625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3027" name="AutoShape 19">
            <a:extLst>
              <a:ext uri="{FF2B5EF4-FFF2-40B4-BE49-F238E27FC236}">
                <a16:creationId xmlns:a16="http://schemas.microsoft.com/office/drawing/2014/main" id="{81E8EA3A-77E3-4A16-A37F-0069CF08048B}"/>
              </a:ext>
            </a:extLst>
          </p:cNvPr>
          <p:cNvCxnSpPr>
            <a:cxnSpLocks noChangeShapeType="1"/>
            <a:stCxn id="43013" idx="2"/>
            <a:endCxn id="43012" idx="6"/>
          </p:cNvCxnSpPr>
          <p:nvPr/>
        </p:nvCxnSpPr>
        <p:spPr bwMode="auto">
          <a:xfrm flipH="1">
            <a:off x="5272088" y="2705100"/>
            <a:ext cx="1571625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3028" name="AutoShape 20">
            <a:extLst>
              <a:ext uri="{FF2B5EF4-FFF2-40B4-BE49-F238E27FC236}">
                <a16:creationId xmlns:a16="http://schemas.microsoft.com/office/drawing/2014/main" id="{63157A56-40BF-4546-8206-EDE85169D5C2}"/>
              </a:ext>
            </a:extLst>
          </p:cNvPr>
          <p:cNvCxnSpPr>
            <a:cxnSpLocks noChangeShapeType="1"/>
            <a:stCxn id="43012" idx="5"/>
            <a:endCxn id="43018" idx="1"/>
          </p:cNvCxnSpPr>
          <p:nvPr/>
        </p:nvCxnSpPr>
        <p:spPr bwMode="auto">
          <a:xfrm>
            <a:off x="5102225" y="2962275"/>
            <a:ext cx="615950" cy="62865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3029" name="AutoShape 21">
            <a:extLst>
              <a:ext uri="{FF2B5EF4-FFF2-40B4-BE49-F238E27FC236}">
                <a16:creationId xmlns:a16="http://schemas.microsoft.com/office/drawing/2014/main" id="{8108FF29-E89F-4070-BF16-21395099498C}"/>
              </a:ext>
            </a:extLst>
          </p:cNvPr>
          <p:cNvCxnSpPr>
            <a:cxnSpLocks noChangeShapeType="1"/>
            <a:stCxn id="43013" idx="3"/>
            <a:endCxn id="43018" idx="7"/>
          </p:cNvCxnSpPr>
          <p:nvPr/>
        </p:nvCxnSpPr>
        <p:spPr bwMode="auto">
          <a:xfrm flipH="1">
            <a:off x="6473825" y="2962275"/>
            <a:ext cx="539750" cy="62865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3030" name="AutoShape 22">
            <a:extLst>
              <a:ext uri="{FF2B5EF4-FFF2-40B4-BE49-F238E27FC236}">
                <a16:creationId xmlns:a16="http://schemas.microsoft.com/office/drawing/2014/main" id="{F043AF3B-3EF1-42DC-A008-C4151EA9518B}"/>
              </a:ext>
            </a:extLst>
          </p:cNvPr>
          <p:cNvCxnSpPr>
            <a:cxnSpLocks noChangeShapeType="1"/>
            <a:stCxn id="43013" idx="4"/>
            <a:endCxn id="43014" idx="0"/>
          </p:cNvCxnSpPr>
          <p:nvPr/>
        </p:nvCxnSpPr>
        <p:spPr bwMode="auto">
          <a:xfrm>
            <a:off x="7391400" y="3062288"/>
            <a:ext cx="0" cy="164782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3031" name="AutoShape 23">
            <a:extLst>
              <a:ext uri="{FF2B5EF4-FFF2-40B4-BE49-F238E27FC236}">
                <a16:creationId xmlns:a16="http://schemas.microsoft.com/office/drawing/2014/main" id="{B1D0B8BD-A4F5-4C85-A37A-530FCB684BCF}"/>
              </a:ext>
            </a:extLst>
          </p:cNvPr>
          <p:cNvCxnSpPr>
            <a:cxnSpLocks noChangeShapeType="1"/>
            <a:stCxn id="43014" idx="2"/>
            <a:endCxn id="43015" idx="6"/>
          </p:cNvCxnSpPr>
          <p:nvPr/>
        </p:nvCxnSpPr>
        <p:spPr bwMode="auto">
          <a:xfrm flipH="1">
            <a:off x="5272088" y="5067300"/>
            <a:ext cx="1571625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3032" name="AutoShape 24">
            <a:extLst>
              <a:ext uri="{FF2B5EF4-FFF2-40B4-BE49-F238E27FC236}">
                <a16:creationId xmlns:a16="http://schemas.microsoft.com/office/drawing/2014/main" id="{AB090C25-82FB-48EA-ADD6-136C8FBC27DC}"/>
              </a:ext>
            </a:extLst>
          </p:cNvPr>
          <p:cNvCxnSpPr>
            <a:cxnSpLocks noChangeShapeType="1"/>
            <a:stCxn id="43018" idx="3"/>
            <a:endCxn id="43015" idx="7"/>
          </p:cNvCxnSpPr>
          <p:nvPr/>
        </p:nvCxnSpPr>
        <p:spPr bwMode="auto">
          <a:xfrm flipH="1">
            <a:off x="5102225" y="4105275"/>
            <a:ext cx="615950" cy="70485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3033" name="Line 25">
            <a:extLst>
              <a:ext uri="{FF2B5EF4-FFF2-40B4-BE49-F238E27FC236}">
                <a16:creationId xmlns:a16="http://schemas.microsoft.com/office/drawing/2014/main" id="{034EA269-C7F2-4151-953D-6376CB202D6C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" y="2133600"/>
            <a:ext cx="1066800" cy="381000"/>
          </a:xfrm>
          <a:prstGeom prst="line">
            <a:avLst/>
          </a:prstGeom>
          <a:noFill/>
          <a:ln w="28575">
            <a:solidFill>
              <a:schemeClr val="accent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1" u="none" strike="noStrike" kern="1200" cap="none" spc="0" normalizeH="0" baseline="0" noProof="0">
              <a:ln>
                <a:noFill/>
              </a:ln>
              <a:solidFill>
                <a:srgbClr val="0033CC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43034" name="Text Box 26">
            <a:extLst>
              <a:ext uri="{FF2B5EF4-FFF2-40B4-BE49-F238E27FC236}">
                <a16:creationId xmlns:a16="http://schemas.microsoft.com/office/drawing/2014/main" id="{975F3243-CB91-4682-ABFC-E888CECDB2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" y="1447800"/>
            <a:ext cx="874713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1" i="1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source</a:t>
            </a:r>
            <a:br>
              <a:rPr kumimoji="0" lang="en-US" altLang="en-US" sz="2000" b="1" i="1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</a:br>
            <a:r>
              <a:rPr kumimoji="0" lang="en-US" altLang="en-US" sz="2000" b="1" i="1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vertex</a:t>
            </a: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>
            <a:extLst>
              <a:ext uri="{FF2B5EF4-FFF2-40B4-BE49-F238E27FC236}">
                <a16:creationId xmlns:a16="http://schemas.microsoft.com/office/drawing/2014/main" id="{DAD5BC56-D7C5-42E8-B1E9-AC62515A7AF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DFS Example</a:t>
            </a:r>
          </a:p>
        </p:txBody>
      </p:sp>
      <p:sp>
        <p:nvSpPr>
          <p:cNvPr id="44035" name="Oval 3">
            <a:extLst>
              <a:ext uri="{FF2B5EF4-FFF2-40B4-BE49-F238E27FC236}">
                <a16:creationId xmlns:a16="http://schemas.microsoft.com/office/drawing/2014/main" id="{A1F7D33D-FE7D-43CA-A0C1-F4848E0C8A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2362200"/>
            <a:ext cx="1066800" cy="685800"/>
          </a:xfrm>
          <a:prstGeom prst="ellipse">
            <a:avLst/>
          </a:prstGeom>
          <a:solidFill>
            <a:schemeClr val="folHlink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1 |  </a:t>
            </a:r>
          </a:p>
        </p:txBody>
      </p:sp>
      <p:sp>
        <p:nvSpPr>
          <p:cNvPr id="44036" name="Oval 4">
            <a:extLst>
              <a:ext uri="{FF2B5EF4-FFF2-40B4-BE49-F238E27FC236}">
                <a16:creationId xmlns:a16="http://schemas.microsoft.com/office/drawing/2014/main" id="{8FF0EF89-3864-4C5F-A45D-062500C52A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1000" y="2362200"/>
            <a:ext cx="1066800" cy="685800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  |  </a:t>
            </a:r>
          </a:p>
        </p:txBody>
      </p:sp>
      <p:sp>
        <p:nvSpPr>
          <p:cNvPr id="44037" name="Oval 5">
            <a:extLst>
              <a:ext uri="{FF2B5EF4-FFF2-40B4-BE49-F238E27FC236}">
                <a16:creationId xmlns:a16="http://schemas.microsoft.com/office/drawing/2014/main" id="{B421A2D3-59C0-4EC4-B685-90A5AF92E2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0" y="2362200"/>
            <a:ext cx="1066800" cy="685800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  |  </a:t>
            </a:r>
          </a:p>
        </p:txBody>
      </p:sp>
      <p:sp>
        <p:nvSpPr>
          <p:cNvPr id="44038" name="Oval 6">
            <a:extLst>
              <a:ext uri="{FF2B5EF4-FFF2-40B4-BE49-F238E27FC236}">
                <a16:creationId xmlns:a16="http://schemas.microsoft.com/office/drawing/2014/main" id="{CF60227A-E9B6-4359-9EDB-5BB5D3EEBC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0" y="4724400"/>
            <a:ext cx="1066800" cy="685800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  |  </a:t>
            </a:r>
          </a:p>
        </p:txBody>
      </p:sp>
      <p:sp>
        <p:nvSpPr>
          <p:cNvPr id="44039" name="Oval 7">
            <a:extLst>
              <a:ext uri="{FF2B5EF4-FFF2-40B4-BE49-F238E27FC236}">
                <a16:creationId xmlns:a16="http://schemas.microsoft.com/office/drawing/2014/main" id="{5E707DF8-5028-4DCF-83DE-06D6845BB6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1000" y="4724400"/>
            <a:ext cx="1066800" cy="685800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 | </a:t>
            </a:r>
          </a:p>
        </p:txBody>
      </p:sp>
      <p:sp>
        <p:nvSpPr>
          <p:cNvPr id="44040" name="Oval 8">
            <a:extLst>
              <a:ext uri="{FF2B5EF4-FFF2-40B4-BE49-F238E27FC236}">
                <a16:creationId xmlns:a16="http://schemas.microsoft.com/office/drawing/2014/main" id="{E8525233-107B-4E44-8864-48A753A297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4724400"/>
            <a:ext cx="1066800" cy="685800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 |  </a:t>
            </a:r>
          </a:p>
        </p:txBody>
      </p:sp>
      <p:sp>
        <p:nvSpPr>
          <p:cNvPr id="44041" name="Oval 9">
            <a:extLst>
              <a:ext uri="{FF2B5EF4-FFF2-40B4-BE49-F238E27FC236}">
                <a16:creationId xmlns:a16="http://schemas.microsoft.com/office/drawing/2014/main" id="{6DDB1853-13EE-4A6E-8BBB-C5FBDE6800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3505200"/>
            <a:ext cx="1066800" cy="685800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  |  </a:t>
            </a:r>
          </a:p>
        </p:txBody>
      </p:sp>
      <p:sp>
        <p:nvSpPr>
          <p:cNvPr id="44042" name="Oval 10">
            <a:extLst>
              <a:ext uri="{FF2B5EF4-FFF2-40B4-BE49-F238E27FC236}">
                <a16:creationId xmlns:a16="http://schemas.microsoft.com/office/drawing/2014/main" id="{A33D4E55-5358-40CC-AB7F-7DCEEA888E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2600" y="3505200"/>
            <a:ext cx="1066800" cy="685800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  |  </a:t>
            </a:r>
          </a:p>
        </p:txBody>
      </p:sp>
      <p:cxnSp>
        <p:nvCxnSpPr>
          <p:cNvPr id="44043" name="AutoShape 11">
            <a:extLst>
              <a:ext uri="{FF2B5EF4-FFF2-40B4-BE49-F238E27FC236}">
                <a16:creationId xmlns:a16="http://schemas.microsoft.com/office/drawing/2014/main" id="{79CDDADD-057D-4C42-9B8A-4979F1F5E9F2}"/>
              </a:ext>
            </a:extLst>
          </p:cNvPr>
          <p:cNvCxnSpPr>
            <a:cxnSpLocks noChangeShapeType="1"/>
            <a:stCxn id="44035" idx="3"/>
            <a:endCxn id="44041" idx="7"/>
          </p:cNvCxnSpPr>
          <p:nvPr/>
        </p:nvCxnSpPr>
        <p:spPr bwMode="auto">
          <a:xfrm flipH="1">
            <a:off x="1139825" y="2962275"/>
            <a:ext cx="539750" cy="62865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4044" name="AutoShape 12">
            <a:extLst>
              <a:ext uri="{FF2B5EF4-FFF2-40B4-BE49-F238E27FC236}">
                <a16:creationId xmlns:a16="http://schemas.microsoft.com/office/drawing/2014/main" id="{691C39B3-9D90-41AB-97F9-1E58A94E7CF6}"/>
              </a:ext>
            </a:extLst>
          </p:cNvPr>
          <p:cNvCxnSpPr>
            <a:cxnSpLocks noChangeShapeType="1"/>
            <a:stCxn id="44041" idx="5"/>
            <a:endCxn id="44040" idx="1"/>
          </p:cNvCxnSpPr>
          <p:nvPr/>
        </p:nvCxnSpPr>
        <p:spPr bwMode="auto">
          <a:xfrm>
            <a:off x="1139825" y="4105275"/>
            <a:ext cx="539750" cy="70485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4045" name="AutoShape 13">
            <a:extLst>
              <a:ext uri="{FF2B5EF4-FFF2-40B4-BE49-F238E27FC236}">
                <a16:creationId xmlns:a16="http://schemas.microsoft.com/office/drawing/2014/main" id="{1A5D3A8D-3E8F-48D0-9981-88EC3B167EBD}"/>
              </a:ext>
            </a:extLst>
          </p:cNvPr>
          <p:cNvCxnSpPr>
            <a:cxnSpLocks noChangeShapeType="1"/>
            <a:stCxn id="44041" idx="6"/>
          </p:cNvCxnSpPr>
          <p:nvPr/>
        </p:nvCxnSpPr>
        <p:spPr bwMode="auto">
          <a:xfrm>
            <a:off x="1295400" y="3848100"/>
            <a:ext cx="2974942" cy="109154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4046" name="AutoShape 14">
            <a:extLst>
              <a:ext uri="{FF2B5EF4-FFF2-40B4-BE49-F238E27FC236}">
                <a16:creationId xmlns:a16="http://schemas.microsoft.com/office/drawing/2014/main" id="{55470782-2231-41C2-894F-A92197415DBE}"/>
              </a:ext>
            </a:extLst>
          </p:cNvPr>
          <p:cNvCxnSpPr>
            <a:cxnSpLocks noChangeShapeType="1"/>
            <a:stCxn id="44039" idx="2"/>
            <a:endCxn id="44040" idx="6"/>
          </p:cNvCxnSpPr>
          <p:nvPr/>
        </p:nvCxnSpPr>
        <p:spPr bwMode="auto">
          <a:xfrm flipH="1">
            <a:off x="2605088" y="5067300"/>
            <a:ext cx="1571625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4047" name="AutoShape 15">
            <a:extLst>
              <a:ext uri="{FF2B5EF4-FFF2-40B4-BE49-F238E27FC236}">
                <a16:creationId xmlns:a16="http://schemas.microsoft.com/office/drawing/2014/main" id="{1B86FDE1-7CF3-4A52-9AA3-F0FEB682EC77}"/>
              </a:ext>
            </a:extLst>
          </p:cNvPr>
          <p:cNvCxnSpPr>
            <a:cxnSpLocks noChangeShapeType="1"/>
            <a:stCxn id="44040" idx="0"/>
            <a:endCxn id="44035" idx="4"/>
          </p:cNvCxnSpPr>
          <p:nvPr/>
        </p:nvCxnSpPr>
        <p:spPr bwMode="auto">
          <a:xfrm flipV="1">
            <a:off x="2057400" y="3062288"/>
            <a:ext cx="0" cy="164782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4048" name="AutoShape 16">
            <a:extLst>
              <a:ext uri="{FF2B5EF4-FFF2-40B4-BE49-F238E27FC236}">
                <a16:creationId xmlns:a16="http://schemas.microsoft.com/office/drawing/2014/main" id="{EF84099D-BBA9-4E82-98B3-10AE3C65F5F8}"/>
              </a:ext>
            </a:extLst>
          </p:cNvPr>
          <p:cNvCxnSpPr>
            <a:cxnSpLocks noChangeShapeType="1"/>
            <a:stCxn id="44035" idx="5"/>
            <a:endCxn id="44039" idx="1"/>
          </p:cNvCxnSpPr>
          <p:nvPr/>
        </p:nvCxnSpPr>
        <p:spPr bwMode="auto">
          <a:xfrm>
            <a:off x="2435225" y="2962275"/>
            <a:ext cx="1911350" cy="184785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4049" name="AutoShape 17">
            <a:extLst>
              <a:ext uri="{FF2B5EF4-FFF2-40B4-BE49-F238E27FC236}">
                <a16:creationId xmlns:a16="http://schemas.microsoft.com/office/drawing/2014/main" id="{0BB1721B-B2FB-46F8-AE2B-861C4CB97B58}"/>
              </a:ext>
            </a:extLst>
          </p:cNvPr>
          <p:cNvCxnSpPr>
            <a:cxnSpLocks noChangeShapeType="1"/>
            <a:stCxn id="44036" idx="4"/>
            <a:endCxn id="44039" idx="0"/>
          </p:cNvCxnSpPr>
          <p:nvPr/>
        </p:nvCxnSpPr>
        <p:spPr bwMode="auto">
          <a:xfrm>
            <a:off x="4724400" y="3062288"/>
            <a:ext cx="0" cy="164782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4050" name="AutoShape 18">
            <a:extLst>
              <a:ext uri="{FF2B5EF4-FFF2-40B4-BE49-F238E27FC236}">
                <a16:creationId xmlns:a16="http://schemas.microsoft.com/office/drawing/2014/main" id="{092C2B56-508F-4CED-9929-5CF9A7E82A05}"/>
              </a:ext>
            </a:extLst>
          </p:cNvPr>
          <p:cNvCxnSpPr>
            <a:cxnSpLocks noChangeShapeType="1"/>
            <a:stCxn id="44035" idx="6"/>
            <a:endCxn id="44036" idx="2"/>
          </p:cNvCxnSpPr>
          <p:nvPr/>
        </p:nvCxnSpPr>
        <p:spPr bwMode="auto">
          <a:xfrm>
            <a:off x="2605088" y="2705100"/>
            <a:ext cx="1571625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4051" name="AutoShape 19">
            <a:extLst>
              <a:ext uri="{FF2B5EF4-FFF2-40B4-BE49-F238E27FC236}">
                <a16:creationId xmlns:a16="http://schemas.microsoft.com/office/drawing/2014/main" id="{413B8813-3AF8-4C89-8D88-74A9392C7553}"/>
              </a:ext>
            </a:extLst>
          </p:cNvPr>
          <p:cNvCxnSpPr>
            <a:cxnSpLocks noChangeShapeType="1"/>
            <a:stCxn id="44037" idx="2"/>
            <a:endCxn id="44036" idx="6"/>
          </p:cNvCxnSpPr>
          <p:nvPr/>
        </p:nvCxnSpPr>
        <p:spPr bwMode="auto">
          <a:xfrm flipH="1">
            <a:off x="5272088" y="2705100"/>
            <a:ext cx="1571625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4052" name="AutoShape 20">
            <a:extLst>
              <a:ext uri="{FF2B5EF4-FFF2-40B4-BE49-F238E27FC236}">
                <a16:creationId xmlns:a16="http://schemas.microsoft.com/office/drawing/2014/main" id="{A3308591-A0CF-4D10-A617-8E68849B70C5}"/>
              </a:ext>
            </a:extLst>
          </p:cNvPr>
          <p:cNvCxnSpPr>
            <a:cxnSpLocks noChangeShapeType="1"/>
            <a:stCxn id="44036" idx="5"/>
            <a:endCxn id="44042" idx="1"/>
          </p:cNvCxnSpPr>
          <p:nvPr/>
        </p:nvCxnSpPr>
        <p:spPr bwMode="auto">
          <a:xfrm>
            <a:off x="5102225" y="2962275"/>
            <a:ext cx="615950" cy="62865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4053" name="AutoShape 21">
            <a:extLst>
              <a:ext uri="{FF2B5EF4-FFF2-40B4-BE49-F238E27FC236}">
                <a16:creationId xmlns:a16="http://schemas.microsoft.com/office/drawing/2014/main" id="{18A64302-44E1-49A6-996E-7FE6BC4A32DE}"/>
              </a:ext>
            </a:extLst>
          </p:cNvPr>
          <p:cNvCxnSpPr>
            <a:cxnSpLocks noChangeShapeType="1"/>
            <a:stCxn id="44037" idx="3"/>
            <a:endCxn id="44042" idx="7"/>
          </p:cNvCxnSpPr>
          <p:nvPr/>
        </p:nvCxnSpPr>
        <p:spPr bwMode="auto">
          <a:xfrm flipH="1">
            <a:off x="6473825" y="2962275"/>
            <a:ext cx="539750" cy="62865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4054" name="AutoShape 22">
            <a:extLst>
              <a:ext uri="{FF2B5EF4-FFF2-40B4-BE49-F238E27FC236}">
                <a16:creationId xmlns:a16="http://schemas.microsoft.com/office/drawing/2014/main" id="{55DB4FF0-EDE2-4986-9B2C-149689B40127}"/>
              </a:ext>
            </a:extLst>
          </p:cNvPr>
          <p:cNvCxnSpPr>
            <a:cxnSpLocks noChangeShapeType="1"/>
            <a:stCxn id="44037" idx="4"/>
            <a:endCxn id="44038" idx="0"/>
          </p:cNvCxnSpPr>
          <p:nvPr/>
        </p:nvCxnSpPr>
        <p:spPr bwMode="auto">
          <a:xfrm>
            <a:off x="7391400" y="3062288"/>
            <a:ext cx="0" cy="164782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4055" name="AutoShape 23">
            <a:extLst>
              <a:ext uri="{FF2B5EF4-FFF2-40B4-BE49-F238E27FC236}">
                <a16:creationId xmlns:a16="http://schemas.microsoft.com/office/drawing/2014/main" id="{DD507564-CEE1-47DC-A737-16D877014D71}"/>
              </a:ext>
            </a:extLst>
          </p:cNvPr>
          <p:cNvCxnSpPr>
            <a:cxnSpLocks noChangeShapeType="1"/>
            <a:stCxn id="44038" idx="2"/>
            <a:endCxn id="44039" idx="6"/>
          </p:cNvCxnSpPr>
          <p:nvPr/>
        </p:nvCxnSpPr>
        <p:spPr bwMode="auto">
          <a:xfrm flipH="1">
            <a:off x="5272088" y="5067300"/>
            <a:ext cx="1571625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4056" name="AutoShape 24">
            <a:extLst>
              <a:ext uri="{FF2B5EF4-FFF2-40B4-BE49-F238E27FC236}">
                <a16:creationId xmlns:a16="http://schemas.microsoft.com/office/drawing/2014/main" id="{F1A3C5D0-5EC7-41FF-BFE2-D7DDEE172419}"/>
              </a:ext>
            </a:extLst>
          </p:cNvPr>
          <p:cNvCxnSpPr>
            <a:cxnSpLocks noChangeShapeType="1"/>
            <a:stCxn id="44042" idx="3"/>
            <a:endCxn id="44039" idx="7"/>
          </p:cNvCxnSpPr>
          <p:nvPr/>
        </p:nvCxnSpPr>
        <p:spPr bwMode="auto">
          <a:xfrm flipH="1">
            <a:off x="5102225" y="4105275"/>
            <a:ext cx="615950" cy="70485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4057" name="Line 25">
            <a:extLst>
              <a:ext uri="{FF2B5EF4-FFF2-40B4-BE49-F238E27FC236}">
                <a16:creationId xmlns:a16="http://schemas.microsoft.com/office/drawing/2014/main" id="{1179A95A-016F-474B-9D4C-8B24AF556E72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" y="2133600"/>
            <a:ext cx="1066800" cy="381000"/>
          </a:xfrm>
          <a:prstGeom prst="line">
            <a:avLst/>
          </a:prstGeom>
          <a:noFill/>
          <a:ln w="28575">
            <a:solidFill>
              <a:schemeClr val="accent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1" u="none" strike="noStrike" kern="1200" cap="none" spc="0" normalizeH="0" baseline="0" noProof="0">
              <a:ln>
                <a:noFill/>
              </a:ln>
              <a:solidFill>
                <a:srgbClr val="0033CC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44058" name="Text Box 26">
            <a:extLst>
              <a:ext uri="{FF2B5EF4-FFF2-40B4-BE49-F238E27FC236}">
                <a16:creationId xmlns:a16="http://schemas.microsoft.com/office/drawing/2014/main" id="{33C8DDAC-6992-4BE9-B265-5A2C4B626D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" y="1447800"/>
            <a:ext cx="874713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1" i="1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source</a:t>
            </a:r>
            <a:br>
              <a:rPr kumimoji="0" lang="en-US" altLang="en-US" sz="2000" b="1" i="1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</a:br>
            <a:r>
              <a:rPr kumimoji="0" lang="en-US" altLang="en-US" sz="2000" b="1" i="1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vertex</a:t>
            </a:r>
          </a:p>
        </p:txBody>
      </p:sp>
      <p:sp>
        <p:nvSpPr>
          <p:cNvPr id="44059" name="Oval 27">
            <a:extLst>
              <a:ext uri="{FF2B5EF4-FFF2-40B4-BE49-F238E27FC236}">
                <a16:creationId xmlns:a16="http://schemas.microsoft.com/office/drawing/2014/main" id="{DD93B114-199C-4A83-B71C-4B25141D71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1828800"/>
            <a:ext cx="1066800" cy="685800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d      f</a:t>
            </a: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>
            <a:extLst>
              <a:ext uri="{FF2B5EF4-FFF2-40B4-BE49-F238E27FC236}">
                <a16:creationId xmlns:a16="http://schemas.microsoft.com/office/drawing/2014/main" id="{3CCDA2F7-A9EA-4DF1-8648-6A04BB15792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DFS Example</a:t>
            </a:r>
          </a:p>
        </p:txBody>
      </p:sp>
      <p:sp>
        <p:nvSpPr>
          <p:cNvPr id="45059" name="Oval 3">
            <a:extLst>
              <a:ext uri="{FF2B5EF4-FFF2-40B4-BE49-F238E27FC236}">
                <a16:creationId xmlns:a16="http://schemas.microsoft.com/office/drawing/2014/main" id="{DB2626A2-DF30-42ED-9049-E3605CDBC3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2362200"/>
            <a:ext cx="1066800" cy="685800"/>
          </a:xfrm>
          <a:prstGeom prst="ellipse">
            <a:avLst/>
          </a:prstGeom>
          <a:solidFill>
            <a:schemeClr val="folHlink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1 |  </a:t>
            </a:r>
          </a:p>
        </p:txBody>
      </p:sp>
      <p:sp>
        <p:nvSpPr>
          <p:cNvPr id="45060" name="Oval 4">
            <a:extLst>
              <a:ext uri="{FF2B5EF4-FFF2-40B4-BE49-F238E27FC236}">
                <a16:creationId xmlns:a16="http://schemas.microsoft.com/office/drawing/2014/main" id="{F3942CE5-A788-4384-AA97-4C757BB5FC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1000" y="2362200"/>
            <a:ext cx="1066800" cy="685800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  |  </a:t>
            </a:r>
          </a:p>
        </p:txBody>
      </p:sp>
      <p:sp>
        <p:nvSpPr>
          <p:cNvPr id="45061" name="Oval 5">
            <a:extLst>
              <a:ext uri="{FF2B5EF4-FFF2-40B4-BE49-F238E27FC236}">
                <a16:creationId xmlns:a16="http://schemas.microsoft.com/office/drawing/2014/main" id="{E0A63A11-FED2-4C4F-8AA0-81B9C16EE2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0" y="2362200"/>
            <a:ext cx="1066800" cy="685800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  |  </a:t>
            </a:r>
          </a:p>
        </p:txBody>
      </p:sp>
      <p:sp>
        <p:nvSpPr>
          <p:cNvPr id="45062" name="Oval 6">
            <a:extLst>
              <a:ext uri="{FF2B5EF4-FFF2-40B4-BE49-F238E27FC236}">
                <a16:creationId xmlns:a16="http://schemas.microsoft.com/office/drawing/2014/main" id="{7E93FB7C-9C9C-40D6-857E-D90352212B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0" y="4724400"/>
            <a:ext cx="1066800" cy="685800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  |  </a:t>
            </a:r>
          </a:p>
        </p:txBody>
      </p:sp>
      <p:sp>
        <p:nvSpPr>
          <p:cNvPr id="45063" name="Oval 7">
            <a:extLst>
              <a:ext uri="{FF2B5EF4-FFF2-40B4-BE49-F238E27FC236}">
                <a16:creationId xmlns:a16="http://schemas.microsoft.com/office/drawing/2014/main" id="{6600BE1D-0E05-4F52-BAF0-F4BF5D199E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1000" y="4724400"/>
            <a:ext cx="1066800" cy="685800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 | </a:t>
            </a:r>
          </a:p>
        </p:txBody>
      </p:sp>
      <p:sp>
        <p:nvSpPr>
          <p:cNvPr id="45064" name="Oval 8">
            <a:extLst>
              <a:ext uri="{FF2B5EF4-FFF2-40B4-BE49-F238E27FC236}">
                <a16:creationId xmlns:a16="http://schemas.microsoft.com/office/drawing/2014/main" id="{C97D0368-1B3A-4B84-AF7C-3751BA1A85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4724400"/>
            <a:ext cx="1066800" cy="685800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 |  </a:t>
            </a:r>
          </a:p>
        </p:txBody>
      </p:sp>
      <p:sp>
        <p:nvSpPr>
          <p:cNvPr id="45065" name="Oval 9">
            <a:extLst>
              <a:ext uri="{FF2B5EF4-FFF2-40B4-BE49-F238E27FC236}">
                <a16:creationId xmlns:a16="http://schemas.microsoft.com/office/drawing/2014/main" id="{9946E307-7735-4212-95C7-CDD0DE9BFA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3505200"/>
            <a:ext cx="1066800" cy="685800"/>
          </a:xfrm>
          <a:prstGeom prst="ellipse">
            <a:avLst/>
          </a:prstGeom>
          <a:solidFill>
            <a:schemeClr val="folHlink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2 |  </a:t>
            </a:r>
          </a:p>
        </p:txBody>
      </p:sp>
      <p:sp>
        <p:nvSpPr>
          <p:cNvPr id="45066" name="Oval 10">
            <a:extLst>
              <a:ext uri="{FF2B5EF4-FFF2-40B4-BE49-F238E27FC236}">
                <a16:creationId xmlns:a16="http://schemas.microsoft.com/office/drawing/2014/main" id="{30EA3489-01D1-41B3-9F74-FD51381114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2600" y="3505200"/>
            <a:ext cx="1066800" cy="685800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  |  </a:t>
            </a:r>
          </a:p>
        </p:txBody>
      </p:sp>
      <p:cxnSp>
        <p:nvCxnSpPr>
          <p:cNvPr id="45067" name="AutoShape 11">
            <a:extLst>
              <a:ext uri="{FF2B5EF4-FFF2-40B4-BE49-F238E27FC236}">
                <a16:creationId xmlns:a16="http://schemas.microsoft.com/office/drawing/2014/main" id="{417B21A0-312A-4726-9786-88D831B45FF8}"/>
              </a:ext>
            </a:extLst>
          </p:cNvPr>
          <p:cNvCxnSpPr>
            <a:cxnSpLocks noChangeShapeType="1"/>
            <a:stCxn id="45059" idx="3"/>
            <a:endCxn id="45065" idx="7"/>
          </p:cNvCxnSpPr>
          <p:nvPr/>
        </p:nvCxnSpPr>
        <p:spPr bwMode="auto">
          <a:xfrm flipH="1">
            <a:off x="1139825" y="2962275"/>
            <a:ext cx="539750" cy="628650"/>
          </a:xfrm>
          <a:prstGeom prst="straightConnector1">
            <a:avLst/>
          </a:prstGeom>
          <a:noFill/>
          <a:ln w="28575">
            <a:solidFill>
              <a:schemeClr val="tx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5068" name="AutoShape 12">
            <a:extLst>
              <a:ext uri="{FF2B5EF4-FFF2-40B4-BE49-F238E27FC236}">
                <a16:creationId xmlns:a16="http://schemas.microsoft.com/office/drawing/2014/main" id="{88DDBF06-4011-434C-9973-05699D13DAA2}"/>
              </a:ext>
            </a:extLst>
          </p:cNvPr>
          <p:cNvCxnSpPr>
            <a:cxnSpLocks noChangeShapeType="1"/>
            <a:stCxn id="45065" idx="5"/>
            <a:endCxn id="45064" idx="1"/>
          </p:cNvCxnSpPr>
          <p:nvPr/>
        </p:nvCxnSpPr>
        <p:spPr bwMode="auto">
          <a:xfrm>
            <a:off x="1139825" y="4105275"/>
            <a:ext cx="539750" cy="70485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5069" name="AutoShape 13">
            <a:extLst>
              <a:ext uri="{FF2B5EF4-FFF2-40B4-BE49-F238E27FC236}">
                <a16:creationId xmlns:a16="http://schemas.microsoft.com/office/drawing/2014/main" id="{C96B3C6D-A161-4EE1-9F43-FB568F7A15F0}"/>
              </a:ext>
            </a:extLst>
          </p:cNvPr>
          <p:cNvCxnSpPr>
            <a:cxnSpLocks noChangeShapeType="1"/>
            <a:stCxn id="45065" idx="6"/>
          </p:cNvCxnSpPr>
          <p:nvPr/>
        </p:nvCxnSpPr>
        <p:spPr bwMode="auto">
          <a:xfrm>
            <a:off x="1295400" y="3848100"/>
            <a:ext cx="2895600" cy="109855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5070" name="AutoShape 14">
            <a:extLst>
              <a:ext uri="{FF2B5EF4-FFF2-40B4-BE49-F238E27FC236}">
                <a16:creationId xmlns:a16="http://schemas.microsoft.com/office/drawing/2014/main" id="{0E239A27-19EA-44C7-89E5-AFA4346E0A77}"/>
              </a:ext>
            </a:extLst>
          </p:cNvPr>
          <p:cNvCxnSpPr>
            <a:cxnSpLocks noChangeShapeType="1"/>
            <a:stCxn id="45063" idx="2"/>
            <a:endCxn id="45064" idx="6"/>
          </p:cNvCxnSpPr>
          <p:nvPr/>
        </p:nvCxnSpPr>
        <p:spPr bwMode="auto">
          <a:xfrm flipH="1">
            <a:off x="2605088" y="5067300"/>
            <a:ext cx="1571625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5071" name="AutoShape 15">
            <a:extLst>
              <a:ext uri="{FF2B5EF4-FFF2-40B4-BE49-F238E27FC236}">
                <a16:creationId xmlns:a16="http://schemas.microsoft.com/office/drawing/2014/main" id="{8F75A9B8-6708-4B82-9084-E111F958BA60}"/>
              </a:ext>
            </a:extLst>
          </p:cNvPr>
          <p:cNvCxnSpPr>
            <a:cxnSpLocks noChangeShapeType="1"/>
            <a:stCxn id="45064" idx="0"/>
            <a:endCxn id="45059" idx="4"/>
          </p:cNvCxnSpPr>
          <p:nvPr/>
        </p:nvCxnSpPr>
        <p:spPr bwMode="auto">
          <a:xfrm flipV="1">
            <a:off x="2057400" y="3062288"/>
            <a:ext cx="0" cy="164782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5072" name="AutoShape 16">
            <a:extLst>
              <a:ext uri="{FF2B5EF4-FFF2-40B4-BE49-F238E27FC236}">
                <a16:creationId xmlns:a16="http://schemas.microsoft.com/office/drawing/2014/main" id="{22824A03-3BED-49B7-8D8B-8B87C4BE7BB4}"/>
              </a:ext>
            </a:extLst>
          </p:cNvPr>
          <p:cNvCxnSpPr>
            <a:cxnSpLocks noChangeShapeType="1"/>
            <a:stCxn id="45059" idx="5"/>
            <a:endCxn id="45063" idx="1"/>
          </p:cNvCxnSpPr>
          <p:nvPr/>
        </p:nvCxnSpPr>
        <p:spPr bwMode="auto">
          <a:xfrm>
            <a:off x="2435225" y="2962275"/>
            <a:ext cx="1911350" cy="184785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5073" name="AutoShape 17">
            <a:extLst>
              <a:ext uri="{FF2B5EF4-FFF2-40B4-BE49-F238E27FC236}">
                <a16:creationId xmlns:a16="http://schemas.microsoft.com/office/drawing/2014/main" id="{687CC923-3637-4A43-9C65-B8FB8C3A1F86}"/>
              </a:ext>
            </a:extLst>
          </p:cNvPr>
          <p:cNvCxnSpPr>
            <a:cxnSpLocks noChangeShapeType="1"/>
            <a:stCxn id="45060" idx="4"/>
            <a:endCxn id="45063" idx="0"/>
          </p:cNvCxnSpPr>
          <p:nvPr/>
        </p:nvCxnSpPr>
        <p:spPr bwMode="auto">
          <a:xfrm>
            <a:off x="4724400" y="3062288"/>
            <a:ext cx="0" cy="164782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5074" name="AutoShape 18">
            <a:extLst>
              <a:ext uri="{FF2B5EF4-FFF2-40B4-BE49-F238E27FC236}">
                <a16:creationId xmlns:a16="http://schemas.microsoft.com/office/drawing/2014/main" id="{6DCA5424-26B9-42F6-B892-E889F7AE4EE2}"/>
              </a:ext>
            </a:extLst>
          </p:cNvPr>
          <p:cNvCxnSpPr>
            <a:cxnSpLocks noChangeShapeType="1"/>
            <a:stCxn id="45059" idx="6"/>
            <a:endCxn id="45060" idx="2"/>
          </p:cNvCxnSpPr>
          <p:nvPr/>
        </p:nvCxnSpPr>
        <p:spPr bwMode="auto">
          <a:xfrm>
            <a:off x="2605088" y="2705100"/>
            <a:ext cx="1571625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5075" name="AutoShape 19">
            <a:extLst>
              <a:ext uri="{FF2B5EF4-FFF2-40B4-BE49-F238E27FC236}">
                <a16:creationId xmlns:a16="http://schemas.microsoft.com/office/drawing/2014/main" id="{AB469751-E2E2-4447-8EE9-5B2F5A60980A}"/>
              </a:ext>
            </a:extLst>
          </p:cNvPr>
          <p:cNvCxnSpPr>
            <a:cxnSpLocks noChangeShapeType="1"/>
            <a:stCxn id="45061" idx="2"/>
            <a:endCxn id="45060" idx="6"/>
          </p:cNvCxnSpPr>
          <p:nvPr/>
        </p:nvCxnSpPr>
        <p:spPr bwMode="auto">
          <a:xfrm flipH="1">
            <a:off x="5272088" y="2705100"/>
            <a:ext cx="1571625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5076" name="AutoShape 20">
            <a:extLst>
              <a:ext uri="{FF2B5EF4-FFF2-40B4-BE49-F238E27FC236}">
                <a16:creationId xmlns:a16="http://schemas.microsoft.com/office/drawing/2014/main" id="{D6D6D779-AE80-47A1-9974-ED9B2AD483E3}"/>
              </a:ext>
            </a:extLst>
          </p:cNvPr>
          <p:cNvCxnSpPr>
            <a:cxnSpLocks noChangeShapeType="1"/>
            <a:stCxn id="45060" idx="5"/>
            <a:endCxn id="45066" idx="1"/>
          </p:cNvCxnSpPr>
          <p:nvPr/>
        </p:nvCxnSpPr>
        <p:spPr bwMode="auto">
          <a:xfrm>
            <a:off x="5102225" y="2962275"/>
            <a:ext cx="615950" cy="62865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5077" name="AutoShape 21">
            <a:extLst>
              <a:ext uri="{FF2B5EF4-FFF2-40B4-BE49-F238E27FC236}">
                <a16:creationId xmlns:a16="http://schemas.microsoft.com/office/drawing/2014/main" id="{EE02F6C3-4791-4F51-A8DF-00271F3F5418}"/>
              </a:ext>
            </a:extLst>
          </p:cNvPr>
          <p:cNvCxnSpPr>
            <a:cxnSpLocks noChangeShapeType="1"/>
            <a:stCxn id="45061" idx="3"/>
            <a:endCxn id="45066" idx="7"/>
          </p:cNvCxnSpPr>
          <p:nvPr/>
        </p:nvCxnSpPr>
        <p:spPr bwMode="auto">
          <a:xfrm flipH="1">
            <a:off x="6473825" y="2962275"/>
            <a:ext cx="539750" cy="62865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5078" name="AutoShape 22">
            <a:extLst>
              <a:ext uri="{FF2B5EF4-FFF2-40B4-BE49-F238E27FC236}">
                <a16:creationId xmlns:a16="http://schemas.microsoft.com/office/drawing/2014/main" id="{715E63E2-9B2D-4FE5-BC1E-6FD81D968E67}"/>
              </a:ext>
            </a:extLst>
          </p:cNvPr>
          <p:cNvCxnSpPr>
            <a:cxnSpLocks noChangeShapeType="1"/>
            <a:stCxn id="45061" idx="4"/>
            <a:endCxn id="45062" idx="0"/>
          </p:cNvCxnSpPr>
          <p:nvPr/>
        </p:nvCxnSpPr>
        <p:spPr bwMode="auto">
          <a:xfrm>
            <a:off x="7391400" y="3062288"/>
            <a:ext cx="0" cy="164782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5079" name="AutoShape 23">
            <a:extLst>
              <a:ext uri="{FF2B5EF4-FFF2-40B4-BE49-F238E27FC236}">
                <a16:creationId xmlns:a16="http://schemas.microsoft.com/office/drawing/2014/main" id="{DC2ACA88-D472-4107-BA1F-03F697FD1A3F}"/>
              </a:ext>
            </a:extLst>
          </p:cNvPr>
          <p:cNvCxnSpPr>
            <a:cxnSpLocks noChangeShapeType="1"/>
            <a:stCxn id="45062" idx="2"/>
            <a:endCxn id="45063" idx="6"/>
          </p:cNvCxnSpPr>
          <p:nvPr/>
        </p:nvCxnSpPr>
        <p:spPr bwMode="auto">
          <a:xfrm flipH="1">
            <a:off x="5272088" y="5067300"/>
            <a:ext cx="1571625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5080" name="AutoShape 24">
            <a:extLst>
              <a:ext uri="{FF2B5EF4-FFF2-40B4-BE49-F238E27FC236}">
                <a16:creationId xmlns:a16="http://schemas.microsoft.com/office/drawing/2014/main" id="{B5A1632B-8F49-412F-8E59-60B8E47B4C1A}"/>
              </a:ext>
            </a:extLst>
          </p:cNvPr>
          <p:cNvCxnSpPr>
            <a:cxnSpLocks noChangeShapeType="1"/>
            <a:stCxn id="45066" idx="3"/>
            <a:endCxn id="45063" idx="7"/>
          </p:cNvCxnSpPr>
          <p:nvPr/>
        </p:nvCxnSpPr>
        <p:spPr bwMode="auto">
          <a:xfrm flipH="1">
            <a:off x="5102225" y="4105275"/>
            <a:ext cx="615950" cy="70485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5081" name="Line 25">
            <a:extLst>
              <a:ext uri="{FF2B5EF4-FFF2-40B4-BE49-F238E27FC236}">
                <a16:creationId xmlns:a16="http://schemas.microsoft.com/office/drawing/2014/main" id="{9B4D045A-AA02-473A-98FF-5845B531EB0C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" y="2133600"/>
            <a:ext cx="1066800" cy="381000"/>
          </a:xfrm>
          <a:prstGeom prst="line">
            <a:avLst/>
          </a:prstGeom>
          <a:noFill/>
          <a:ln w="28575">
            <a:solidFill>
              <a:schemeClr val="accent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1" u="none" strike="noStrike" kern="1200" cap="none" spc="0" normalizeH="0" baseline="0" noProof="0">
              <a:ln>
                <a:noFill/>
              </a:ln>
              <a:solidFill>
                <a:srgbClr val="0033CC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45082" name="Text Box 26">
            <a:extLst>
              <a:ext uri="{FF2B5EF4-FFF2-40B4-BE49-F238E27FC236}">
                <a16:creationId xmlns:a16="http://schemas.microsoft.com/office/drawing/2014/main" id="{58F6C75F-6FF0-4E41-A8ED-E5748EE448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" y="1447800"/>
            <a:ext cx="874713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1" i="1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source</a:t>
            </a:r>
            <a:br>
              <a:rPr kumimoji="0" lang="en-US" altLang="en-US" sz="2000" b="1" i="1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</a:br>
            <a:r>
              <a:rPr kumimoji="0" lang="en-US" altLang="en-US" sz="2000" b="1" i="1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vertex</a:t>
            </a:r>
          </a:p>
        </p:txBody>
      </p:sp>
      <p:sp>
        <p:nvSpPr>
          <p:cNvPr id="45083" name="Oval 27">
            <a:extLst>
              <a:ext uri="{FF2B5EF4-FFF2-40B4-BE49-F238E27FC236}">
                <a16:creationId xmlns:a16="http://schemas.microsoft.com/office/drawing/2014/main" id="{C61F8A5B-4466-4416-9B40-DA133902E3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1828800"/>
            <a:ext cx="1066800" cy="685800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d      f</a:t>
            </a: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>
            <a:extLst>
              <a:ext uri="{FF2B5EF4-FFF2-40B4-BE49-F238E27FC236}">
                <a16:creationId xmlns:a16="http://schemas.microsoft.com/office/drawing/2014/main" id="{C7A0C003-D10E-47E1-B515-AE4CF7EAB60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DFS Example</a:t>
            </a:r>
          </a:p>
        </p:txBody>
      </p:sp>
      <p:sp>
        <p:nvSpPr>
          <p:cNvPr id="46083" name="Oval 3">
            <a:extLst>
              <a:ext uri="{FF2B5EF4-FFF2-40B4-BE49-F238E27FC236}">
                <a16:creationId xmlns:a16="http://schemas.microsoft.com/office/drawing/2014/main" id="{4DF1D16C-4C6C-4ECD-8EBD-F113C2CF6D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2362200"/>
            <a:ext cx="1066800" cy="685800"/>
          </a:xfrm>
          <a:prstGeom prst="ellipse">
            <a:avLst/>
          </a:prstGeom>
          <a:solidFill>
            <a:schemeClr val="folHlink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1 |  </a:t>
            </a:r>
          </a:p>
        </p:txBody>
      </p:sp>
      <p:sp>
        <p:nvSpPr>
          <p:cNvPr id="46084" name="Oval 4">
            <a:extLst>
              <a:ext uri="{FF2B5EF4-FFF2-40B4-BE49-F238E27FC236}">
                <a16:creationId xmlns:a16="http://schemas.microsoft.com/office/drawing/2014/main" id="{A191F807-9054-4493-A282-E9237CC9C4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1000" y="2362200"/>
            <a:ext cx="1066800" cy="685800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  |  </a:t>
            </a:r>
          </a:p>
        </p:txBody>
      </p:sp>
      <p:sp>
        <p:nvSpPr>
          <p:cNvPr id="46085" name="Oval 5">
            <a:extLst>
              <a:ext uri="{FF2B5EF4-FFF2-40B4-BE49-F238E27FC236}">
                <a16:creationId xmlns:a16="http://schemas.microsoft.com/office/drawing/2014/main" id="{DB6CE194-F1CD-470A-8619-002E55BFC7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0" y="2362200"/>
            <a:ext cx="1066800" cy="685800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  |  </a:t>
            </a:r>
          </a:p>
        </p:txBody>
      </p:sp>
      <p:sp>
        <p:nvSpPr>
          <p:cNvPr id="46086" name="Oval 6">
            <a:extLst>
              <a:ext uri="{FF2B5EF4-FFF2-40B4-BE49-F238E27FC236}">
                <a16:creationId xmlns:a16="http://schemas.microsoft.com/office/drawing/2014/main" id="{8B64666E-7681-40C6-A824-8C19819E9D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0" y="4724400"/>
            <a:ext cx="1066800" cy="685800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  |  </a:t>
            </a:r>
          </a:p>
        </p:txBody>
      </p:sp>
      <p:sp>
        <p:nvSpPr>
          <p:cNvPr id="46087" name="Oval 7">
            <a:extLst>
              <a:ext uri="{FF2B5EF4-FFF2-40B4-BE49-F238E27FC236}">
                <a16:creationId xmlns:a16="http://schemas.microsoft.com/office/drawing/2014/main" id="{9D05E215-ECC0-4099-BC84-8F7AA43259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1000" y="4724400"/>
            <a:ext cx="1066800" cy="685800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 | </a:t>
            </a:r>
          </a:p>
        </p:txBody>
      </p:sp>
      <p:sp>
        <p:nvSpPr>
          <p:cNvPr id="46088" name="Oval 8">
            <a:extLst>
              <a:ext uri="{FF2B5EF4-FFF2-40B4-BE49-F238E27FC236}">
                <a16:creationId xmlns:a16="http://schemas.microsoft.com/office/drawing/2014/main" id="{1D21AECE-75AB-43E5-A2D9-9C68ED8E1B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4724400"/>
            <a:ext cx="1066800" cy="685800"/>
          </a:xfrm>
          <a:prstGeom prst="ellipse">
            <a:avLst/>
          </a:prstGeom>
          <a:solidFill>
            <a:schemeClr val="folHlink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3 |  </a:t>
            </a:r>
          </a:p>
        </p:txBody>
      </p:sp>
      <p:sp>
        <p:nvSpPr>
          <p:cNvPr id="46089" name="Oval 9">
            <a:extLst>
              <a:ext uri="{FF2B5EF4-FFF2-40B4-BE49-F238E27FC236}">
                <a16:creationId xmlns:a16="http://schemas.microsoft.com/office/drawing/2014/main" id="{6CD8C234-5EC0-47F4-940D-0CFA10A21F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3505200"/>
            <a:ext cx="1066800" cy="685800"/>
          </a:xfrm>
          <a:prstGeom prst="ellipse">
            <a:avLst/>
          </a:prstGeom>
          <a:solidFill>
            <a:schemeClr val="folHlink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2 |  </a:t>
            </a:r>
          </a:p>
        </p:txBody>
      </p:sp>
      <p:sp>
        <p:nvSpPr>
          <p:cNvPr id="46090" name="Oval 10">
            <a:extLst>
              <a:ext uri="{FF2B5EF4-FFF2-40B4-BE49-F238E27FC236}">
                <a16:creationId xmlns:a16="http://schemas.microsoft.com/office/drawing/2014/main" id="{B17A2B4A-FE07-4430-9D20-53AE727DFB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2600" y="3505200"/>
            <a:ext cx="1066800" cy="685800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  |  </a:t>
            </a:r>
          </a:p>
        </p:txBody>
      </p:sp>
      <p:cxnSp>
        <p:nvCxnSpPr>
          <p:cNvPr id="46091" name="AutoShape 11">
            <a:extLst>
              <a:ext uri="{FF2B5EF4-FFF2-40B4-BE49-F238E27FC236}">
                <a16:creationId xmlns:a16="http://schemas.microsoft.com/office/drawing/2014/main" id="{7DE477DB-AC29-4615-A40F-F3B894E8AAF0}"/>
              </a:ext>
            </a:extLst>
          </p:cNvPr>
          <p:cNvCxnSpPr>
            <a:cxnSpLocks noChangeShapeType="1"/>
            <a:stCxn id="46083" idx="3"/>
            <a:endCxn id="46089" idx="7"/>
          </p:cNvCxnSpPr>
          <p:nvPr/>
        </p:nvCxnSpPr>
        <p:spPr bwMode="auto">
          <a:xfrm flipH="1">
            <a:off x="1139825" y="2962275"/>
            <a:ext cx="539750" cy="628650"/>
          </a:xfrm>
          <a:prstGeom prst="straightConnector1">
            <a:avLst/>
          </a:prstGeom>
          <a:noFill/>
          <a:ln w="28575">
            <a:solidFill>
              <a:schemeClr val="tx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6092" name="AutoShape 12">
            <a:extLst>
              <a:ext uri="{FF2B5EF4-FFF2-40B4-BE49-F238E27FC236}">
                <a16:creationId xmlns:a16="http://schemas.microsoft.com/office/drawing/2014/main" id="{95E74625-BDB0-419E-855A-B7844D2DF13B}"/>
              </a:ext>
            </a:extLst>
          </p:cNvPr>
          <p:cNvCxnSpPr>
            <a:cxnSpLocks noChangeShapeType="1"/>
            <a:stCxn id="46089" idx="5"/>
            <a:endCxn id="46088" idx="1"/>
          </p:cNvCxnSpPr>
          <p:nvPr/>
        </p:nvCxnSpPr>
        <p:spPr bwMode="auto">
          <a:xfrm>
            <a:off x="1139825" y="4105275"/>
            <a:ext cx="539750" cy="704850"/>
          </a:xfrm>
          <a:prstGeom prst="straightConnector1">
            <a:avLst/>
          </a:prstGeom>
          <a:noFill/>
          <a:ln w="28575">
            <a:solidFill>
              <a:schemeClr val="tx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6093" name="AutoShape 13">
            <a:extLst>
              <a:ext uri="{FF2B5EF4-FFF2-40B4-BE49-F238E27FC236}">
                <a16:creationId xmlns:a16="http://schemas.microsoft.com/office/drawing/2014/main" id="{5BF964C5-BD2F-4564-860E-986E177E584E}"/>
              </a:ext>
            </a:extLst>
          </p:cNvPr>
          <p:cNvCxnSpPr>
            <a:cxnSpLocks noChangeShapeType="1"/>
            <a:stCxn id="46089" idx="6"/>
            <a:endCxn id="46087" idx="1"/>
          </p:cNvCxnSpPr>
          <p:nvPr/>
        </p:nvCxnSpPr>
        <p:spPr bwMode="auto">
          <a:xfrm>
            <a:off x="1309688" y="3848100"/>
            <a:ext cx="3036887" cy="96202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6094" name="AutoShape 14">
            <a:extLst>
              <a:ext uri="{FF2B5EF4-FFF2-40B4-BE49-F238E27FC236}">
                <a16:creationId xmlns:a16="http://schemas.microsoft.com/office/drawing/2014/main" id="{55245081-49D8-49E4-8D0C-4C0A510FF78F}"/>
              </a:ext>
            </a:extLst>
          </p:cNvPr>
          <p:cNvCxnSpPr>
            <a:cxnSpLocks noChangeShapeType="1"/>
            <a:stCxn id="46087" idx="2"/>
            <a:endCxn id="46088" idx="6"/>
          </p:cNvCxnSpPr>
          <p:nvPr/>
        </p:nvCxnSpPr>
        <p:spPr bwMode="auto">
          <a:xfrm flipH="1">
            <a:off x="2605088" y="5067300"/>
            <a:ext cx="1571625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6095" name="AutoShape 15">
            <a:extLst>
              <a:ext uri="{FF2B5EF4-FFF2-40B4-BE49-F238E27FC236}">
                <a16:creationId xmlns:a16="http://schemas.microsoft.com/office/drawing/2014/main" id="{A1582636-D12F-4A04-9BCF-0F4C5ACED68E}"/>
              </a:ext>
            </a:extLst>
          </p:cNvPr>
          <p:cNvCxnSpPr>
            <a:cxnSpLocks noChangeShapeType="1"/>
            <a:stCxn id="46088" idx="0"/>
            <a:endCxn id="46083" idx="4"/>
          </p:cNvCxnSpPr>
          <p:nvPr/>
        </p:nvCxnSpPr>
        <p:spPr bwMode="auto">
          <a:xfrm flipV="1">
            <a:off x="2057400" y="3062288"/>
            <a:ext cx="0" cy="164782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6096" name="AutoShape 16">
            <a:extLst>
              <a:ext uri="{FF2B5EF4-FFF2-40B4-BE49-F238E27FC236}">
                <a16:creationId xmlns:a16="http://schemas.microsoft.com/office/drawing/2014/main" id="{16AC4BE1-68BD-42EC-B585-63D2B5B8B6B0}"/>
              </a:ext>
            </a:extLst>
          </p:cNvPr>
          <p:cNvCxnSpPr>
            <a:cxnSpLocks noChangeShapeType="1"/>
            <a:stCxn id="46083" idx="5"/>
            <a:endCxn id="46087" idx="1"/>
          </p:cNvCxnSpPr>
          <p:nvPr/>
        </p:nvCxnSpPr>
        <p:spPr bwMode="auto">
          <a:xfrm>
            <a:off x="2435225" y="2962275"/>
            <a:ext cx="1911350" cy="184785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6097" name="AutoShape 17">
            <a:extLst>
              <a:ext uri="{FF2B5EF4-FFF2-40B4-BE49-F238E27FC236}">
                <a16:creationId xmlns:a16="http://schemas.microsoft.com/office/drawing/2014/main" id="{88AC1EA1-CED4-441A-AEE5-06186E9CAEB9}"/>
              </a:ext>
            </a:extLst>
          </p:cNvPr>
          <p:cNvCxnSpPr>
            <a:cxnSpLocks noChangeShapeType="1"/>
            <a:stCxn id="46084" idx="4"/>
            <a:endCxn id="46087" idx="0"/>
          </p:cNvCxnSpPr>
          <p:nvPr/>
        </p:nvCxnSpPr>
        <p:spPr bwMode="auto">
          <a:xfrm>
            <a:off x="4724400" y="3062288"/>
            <a:ext cx="0" cy="164782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6098" name="AutoShape 18">
            <a:extLst>
              <a:ext uri="{FF2B5EF4-FFF2-40B4-BE49-F238E27FC236}">
                <a16:creationId xmlns:a16="http://schemas.microsoft.com/office/drawing/2014/main" id="{D32A62BC-4631-48FE-9EFE-A9FCA8D18D22}"/>
              </a:ext>
            </a:extLst>
          </p:cNvPr>
          <p:cNvCxnSpPr>
            <a:cxnSpLocks noChangeShapeType="1"/>
            <a:stCxn id="46083" idx="6"/>
            <a:endCxn id="46084" idx="2"/>
          </p:cNvCxnSpPr>
          <p:nvPr/>
        </p:nvCxnSpPr>
        <p:spPr bwMode="auto">
          <a:xfrm>
            <a:off x="2605088" y="2705100"/>
            <a:ext cx="1571625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6099" name="AutoShape 19">
            <a:extLst>
              <a:ext uri="{FF2B5EF4-FFF2-40B4-BE49-F238E27FC236}">
                <a16:creationId xmlns:a16="http://schemas.microsoft.com/office/drawing/2014/main" id="{5DCB57DF-2D41-46F4-BC4E-6203066177A7}"/>
              </a:ext>
            </a:extLst>
          </p:cNvPr>
          <p:cNvCxnSpPr>
            <a:cxnSpLocks noChangeShapeType="1"/>
            <a:stCxn id="46085" idx="2"/>
            <a:endCxn id="46084" idx="6"/>
          </p:cNvCxnSpPr>
          <p:nvPr/>
        </p:nvCxnSpPr>
        <p:spPr bwMode="auto">
          <a:xfrm flipH="1">
            <a:off x="5272088" y="2705100"/>
            <a:ext cx="1571625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6100" name="AutoShape 20">
            <a:extLst>
              <a:ext uri="{FF2B5EF4-FFF2-40B4-BE49-F238E27FC236}">
                <a16:creationId xmlns:a16="http://schemas.microsoft.com/office/drawing/2014/main" id="{4CA1BDB2-38DD-434B-85D7-9687B5172415}"/>
              </a:ext>
            </a:extLst>
          </p:cNvPr>
          <p:cNvCxnSpPr>
            <a:cxnSpLocks noChangeShapeType="1"/>
            <a:stCxn id="46084" idx="5"/>
            <a:endCxn id="46090" idx="1"/>
          </p:cNvCxnSpPr>
          <p:nvPr/>
        </p:nvCxnSpPr>
        <p:spPr bwMode="auto">
          <a:xfrm>
            <a:off x="5102225" y="2962275"/>
            <a:ext cx="615950" cy="62865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6101" name="AutoShape 21">
            <a:extLst>
              <a:ext uri="{FF2B5EF4-FFF2-40B4-BE49-F238E27FC236}">
                <a16:creationId xmlns:a16="http://schemas.microsoft.com/office/drawing/2014/main" id="{CB1A20D8-2E27-4611-B216-C424F285241A}"/>
              </a:ext>
            </a:extLst>
          </p:cNvPr>
          <p:cNvCxnSpPr>
            <a:cxnSpLocks noChangeShapeType="1"/>
            <a:stCxn id="46085" idx="3"/>
            <a:endCxn id="46090" idx="7"/>
          </p:cNvCxnSpPr>
          <p:nvPr/>
        </p:nvCxnSpPr>
        <p:spPr bwMode="auto">
          <a:xfrm flipH="1">
            <a:off x="6473825" y="2962275"/>
            <a:ext cx="539750" cy="62865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6102" name="AutoShape 22">
            <a:extLst>
              <a:ext uri="{FF2B5EF4-FFF2-40B4-BE49-F238E27FC236}">
                <a16:creationId xmlns:a16="http://schemas.microsoft.com/office/drawing/2014/main" id="{FBA87762-2A0E-4F9A-8EE5-FFA24543F849}"/>
              </a:ext>
            </a:extLst>
          </p:cNvPr>
          <p:cNvCxnSpPr>
            <a:cxnSpLocks noChangeShapeType="1"/>
            <a:stCxn id="46085" idx="4"/>
            <a:endCxn id="46086" idx="0"/>
          </p:cNvCxnSpPr>
          <p:nvPr/>
        </p:nvCxnSpPr>
        <p:spPr bwMode="auto">
          <a:xfrm>
            <a:off x="7391400" y="3062288"/>
            <a:ext cx="0" cy="164782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6103" name="AutoShape 23">
            <a:extLst>
              <a:ext uri="{FF2B5EF4-FFF2-40B4-BE49-F238E27FC236}">
                <a16:creationId xmlns:a16="http://schemas.microsoft.com/office/drawing/2014/main" id="{A501D4EB-0939-43A3-B853-44AAA30B922A}"/>
              </a:ext>
            </a:extLst>
          </p:cNvPr>
          <p:cNvCxnSpPr>
            <a:cxnSpLocks noChangeShapeType="1"/>
            <a:stCxn id="46086" idx="2"/>
            <a:endCxn id="46087" idx="6"/>
          </p:cNvCxnSpPr>
          <p:nvPr/>
        </p:nvCxnSpPr>
        <p:spPr bwMode="auto">
          <a:xfrm flipH="1">
            <a:off x="5272088" y="5067300"/>
            <a:ext cx="1571625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6104" name="AutoShape 24">
            <a:extLst>
              <a:ext uri="{FF2B5EF4-FFF2-40B4-BE49-F238E27FC236}">
                <a16:creationId xmlns:a16="http://schemas.microsoft.com/office/drawing/2014/main" id="{F34C1DC0-9345-4B9C-87D9-522CBF2DCD9C}"/>
              </a:ext>
            </a:extLst>
          </p:cNvPr>
          <p:cNvCxnSpPr>
            <a:cxnSpLocks noChangeShapeType="1"/>
            <a:stCxn id="46090" idx="3"/>
            <a:endCxn id="46087" idx="7"/>
          </p:cNvCxnSpPr>
          <p:nvPr/>
        </p:nvCxnSpPr>
        <p:spPr bwMode="auto">
          <a:xfrm flipH="1">
            <a:off x="5102225" y="4105275"/>
            <a:ext cx="615950" cy="70485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6105" name="Line 25">
            <a:extLst>
              <a:ext uri="{FF2B5EF4-FFF2-40B4-BE49-F238E27FC236}">
                <a16:creationId xmlns:a16="http://schemas.microsoft.com/office/drawing/2014/main" id="{155F8665-5292-443E-8EB9-60CD768A0072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" y="2133600"/>
            <a:ext cx="1066800" cy="381000"/>
          </a:xfrm>
          <a:prstGeom prst="line">
            <a:avLst/>
          </a:prstGeom>
          <a:noFill/>
          <a:ln w="28575">
            <a:solidFill>
              <a:schemeClr val="accent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1" u="none" strike="noStrike" kern="1200" cap="none" spc="0" normalizeH="0" baseline="0" noProof="0">
              <a:ln>
                <a:noFill/>
              </a:ln>
              <a:solidFill>
                <a:srgbClr val="0033CC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46106" name="Text Box 26">
            <a:extLst>
              <a:ext uri="{FF2B5EF4-FFF2-40B4-BE49-F238E27FC236}">
                <a16:creationId xmlns:a16="http://schemas.microsoft.com/office/drawing/2014/main" id="{D314F4CF-1F39-44BB-B9DB-239395F89D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" y="1447800"/>
            <a:ext cx="874713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1" i="1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source</a:t>
            </a:r>
            <a:br>
              <a:rPr kumimoji="0" lang="en-US" altLang="en-US" sz="2000" b="1" i="1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</a:br>
            <a:r>
              <a:rPr kumimoji="0" lang="en-US" altLang="en-US" sz="2000" b="1" i="1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vertex</a:t>
            </a:r>
          </a:p>
        </p:txBody>
      </p:sp>
      <p:sp>
        <p:nvSpPr>
          <p:cNvPr id="46107" name="Oval 27">
            <a:extLst>
              <a:ext uri="{FF2B5EF4-FFF2-40B4-BE49-F238E27FC236}">
                <a16:creationId xmlns:a16="http://schemas.microsoft.com/office/drawing/2014/main" id="{D88CDF57-947D-4CC0-B9F3-94D216C90C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1828800"/>
            <a:ext cx="1066800" cy="685800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d      f</a:t>
            </a: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>
            <a:extLst>
              <a:ext uri="{FF2B5EF4-FFF2-40B4-BE49-F238E27FC236}">
                <a16:creationId xmlns:a16="http://schemas.microsoft.com/office/drawing/2014/main" id="{BD90B1A6-56D7-4EEE-839C-6014A6B0942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DFS Example</a:t>
            </a:r>
          </a:p>
        </p:txBody>
      </p:sp>
      <p:sp>
        <p:nvSpPr>
          <p:cNvPr id="47107" name="Oval 3">
            <a:extLst>
              <a:ext uri="{FF2B5EF4-FFF2-40B4-BE49-F238E27FC236}">
                <a16:creationId xmlns:a16="http://schemas.microsoft.com/office/drawing/2014/main" id="{48C57278-7352-4A9F-89F3-15D0F6C15D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2362200"/>
            <a:ext cx="1066800" cy="685800"/>
          </a:xfrm>
          <a:prstGeom prst="ellipse">
            <a:avLst/>
          </a:prstGeom>
          <a:solidFill>
            <a:schemeClr val="folHlink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1 |  </a:t>
            </a:r>
          </a:p>
        </p:txBody>
      </p:sp>
      <p:sp>
        <p:nvSpPr>
          <p:cNvPr id="47108" name="Oval 4">
            <a:extLst>
              <a:ext uri="{FF2B5EF4-FFF2-40B4-BE49-F238E27FC236}">
                <a16:creationId xmlns:a16="http://schemas.microsoft.com/office/drawing/2014/main" id="{AAC556C3-92D3-4CB3-89E4-B05CFBFBC1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1000" y="2362200"/>
            <a:ext cx="1066800" cy="685800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  |  </a:t>
            </a:r>
          </a:p>
        </p:txBody>
      </p:sp>
      <p:sp>
        <p:nvSpPr>
          <p:cNvPr id="47109" name="Oval 5">
            <a:extLst>
              <a:ext uri="{FF2B5EF4-FFF2-40B4-BE49-F238E27FC236}">
                <a16:creationId xmlns:a16="http://schemas.microsoft.com/office/drawing/2014/main" id="{105D309B-EAB6-4BF8-BD74-6FAB4F328B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0" y="2362200"/>
            <a:ext cx="1066800" cy="685800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  |  </a:t>
            </a:r>
          </a:p>
        </p:txBody>
      </p:sp>
      <p:sp>
        <p:nvSpPr>
          <p:cNvPr id="47110" name="Oval 6">
            <a:extLst>
              <a:ext uri="{FF2B5EF4-FFF2-40B4-BE49-F238E27FC236}">
                <a16:creationId xmlns:a16="http://schemas.microsoft.com/office/drawing/2014/main" id="{0D5BB677-2B85-4033-AAFD-D0265C84A4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0" y="4724400"/>
            <a:ext cx="1066800" cy="685800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  |  </a:t>
            </a:r>
          </a:p>
        </p:txBody>
      </p:sp>
      <p:sp>
        <p:nvSpPr>
          <p:cNvPr id="47111" name="Oval 7">
            <a:extLst>
              <a:ext uri="{FF2B5EF4-FFF2-40B4-BE49-F238E27FC236}">
                <a16:creationId xmlns:a16="http://schemas.microsoft.com/office/drawing/2014/main" id="{D54A7B46-5B4A-4892-873A-C9D6EB94B7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1000" y="4724400"/>
            <a:ext cx="1066800" cy="685800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 | </a:t>
            </a:r>
          </a:p>
        </p:txBody>
      </p:sp>
      <p:sp>
        <p:nvSpPr>
          <p:cNvPr id="47112" name="Oval 8">
            <a:extLst>
              <a:ext uri="{FF2B5EF4-FFF2-40B4-BE49-F238E27FC236}">
                <a16:creationId xmlns:a16="http://schemas.microsoft.com/office/drawing/2014/main" id="{4B6F3346-1040-4302-A6D1-0F6F4D1B93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4724400"/>
            <a:ext cx="1066800" cy="685800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3 | 4</a:t>
            </a:r>
          </a:p>
        </p:txBody>
      </p:sp>
      <p:sp>
        <p:nvSpPr>
          <p:cNvPr id="47113" name="Oval 9">
            <a:extLst>
              <a:ext uri="{FF2B5EF4-FFF2-40B4-BE49-F238E27FC236}">
                <a16:creationId xmlns:a16="http://schemas.microsoft.com/office/drawing/2014/main" id="{8B3CE8CA-AE5B-41CA-90DE-EE4FB35378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3505200"/>
            <a:ext cx="1066800" cy="685800"/>
          </a:xfrm>
          <a:prstGeom prst="ellipse">
            <a:avLst/>
          </a:prstGeom>
          <a:solidFill>
            <a:schemeClr val="folHlink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2 |  </a:t>
            </a:r>
          </a:p>
        </p:txBody>
      </p:sp>
      <p:sp>
        <p:nvSpPr>
          <p:cNvPr id="47114" name="Oval 10">
            <a:extLst>
              <a:ext uri="{FF2B5EF4-FFF2-40B4-BE49-F238E27FC236}">
                <a16:creationId xmlns:a16="http://schemas.microsoft.com/office/drawing/2014/main" id="{26D548E5-D367-4D8C-B000-FB181CC292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2600" y="3505200"/>
            <a:ext cx="1066800" cy="685800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  |  </a:t>
            </a:r>
          </a:p>
        </p:txBody>
      </p:sp>
      <p:cxnSp>
        <p:nvCxnSpPr>
          <p:cNvPr id="47115" name="AutoShape 11">
            <a:extLst>
              <a:ext uri="{FF2B5EF4-FFF2-40B4-BE49-F238E27FC236}">
                <a16:creationId xmlns:a16="http://schemas.microsoft.com/office/drawing/2014/main" id="{51C8928D-CC91-464E-8A14-03F822C1F205}"/>
              </a:ext>
            </a:extLst>
          </p:cNvPr>
          <p:cNvCxnSpPr>
            <a:cxnSpLocks noChangeShapeType="1"/>
            <a:stCxn id="47107" idx="3"/>
            <a:endCxn id="47113" idx="7"/>
          </p:cNvCxnSpPr>
          <p:nvPr/>
        </p:nvCxnSpPr>
        <p:spPr bwMode="auto">
          <a:xfrm flipH="1">
            <a:off x="1139825" y="2962275"/>
            <a:ext cx="539750" cy="628650"/>
          </a:xfrm>
          <a:prstGeom prst="straightConnector1">
            <a:avLst/>
          </a:prstGeom>
          <a:noFill/>
          <a:ln w="28575">
            <a:solidFill>
              <a:schemeClr val="tx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7116" name="AutoShape 12">
            <a:extLst>
              <a:ext uri="{FF2B5EF4-FFF2-40B4-BE49-F238E27FC236}">
                <a16:creationId xmlns:a16="http://schemas.microsoft.com/office/drawing/2014/main" id="{964DFE10-E12D-4387-9727-EC1EBE50DE53}"/>
              </a:ext>
            </a:extLst>
          </p:cNvPr>
          <p:cNvCxnSpPr>
            <a:cxnSpLocks noChangeShapeType="1"/>
            <a:stCxn id="47113" idx="5"/>
            <a:endCxn id="47112" idx="1"/>
          </p:cNvCxnSpPr>
          <p:nvPr/>
        </p:nvCxnSpPr>
        <p:spPr bwMode="auto">
          <a:xfrm>
            <a:off x="1139825" y="4105275"/>
            <a:ext cx="539750" cy="704850"/>
          </a:xfrm>
          <a:prstGeom prst="straightConnector1">
            <a:avLst/>
          </a:prstGeom>
          <a:noFill/>
          <a:ln w="28575">
            <a:solidFill>
              <a:schemeClr val="tx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7117" name="AutoShape 13">
            <a:extLst>
              <a:ext uri="{FF2B5EF4-FFF2-40B4-BE49-F238E27FC236}">
                <a16:creationId xmlns:a16="http://schemas.microsoft.com/office/drawing/2014/main" id="{60D3CE99-B4D0-4CFC-BC1A-ADD9C2588337}"/>
              </a:ext>
            </a:extLst>
          </p:cNvPr>
          <p:cNvCxnSpPr>
            <a:cxnSpLocks noChangeShapeType="1"/>
            <a:stCxn id="47113" idx="6"/>
            <a:endCxn id="47111" idx="1"/>
          </p:cNvCxnSpPr>
          <p:nvPr/>
        </p:nvCxnSpPr>
        <p:spPr bwMode="auto">
          <a:xfrm>
            <a:off x="1309688" y="3848100"/>
            <a:ext cx="3036887" cy="96202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7118" name="AutoShape 14">
            <a:extLst>
              <a:ext uri="{FF2B5EF4-FFF2-40B4-BE49-F238E27FC236}">
                <a16:creationId xmlns:a16="http://schemas.microsoft.com/office/drawing/2014/main" id="{569CB28F-94FF-4093-B70B-B862296BCF77}"/>
              </a:ext>
            </a:extLst>
          </p:cNvPr>
          <p:cNvCxnSpPr>
            <a:cxnSpLocks noChangeShapeType="1"/>
            <a:stCxn id="47111" idx="2"/>
            <a:endCxn id="47112" idx="6"/>
          </p:cNvCxnSpPr>
          <p:nvPr/>
        </p:nvCxnSpPr>
        <p:spPr bwMode="auto">
          <a:xfrm flipH="1">
            <a:off x="2605088" y="5067300"/>
            <a:ext cx="1571625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7119" name="AutoShape 15">
            <a:extLst>
              <a:ext uri="{FF2B5EF4-FFF2-40B4-BE49-F238E27FC236}">
                <a16:creationId xmlns:a16="http://schemas.microsoft.com/office/drawing/2014/main" id="{F7CEB76E-C931-4442-A90B-B1150CF0D57A}"/>
              </a:ext>
            </a:extLst>
          </p:cNvPr>
          <p:cNvCxnSpPr>
            <a:cxnSpLocks noChangeShapeType="1"/>
            <a:stCxn id="47112" idx="0"/>
            <a:endCxn id="47107" idx="4"/>
          </p:cNvCxnSpPr>
          <p:nvPr/>
        </p:nvCxnSpPr>
        <p:spPr bwMode="auto">
          <a:xfrm flipV="1">
            <a:off x="2057400" y="3062288"/>
            <a:ext cx="0" cy="164782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7120" name="AutoShape 16">
            <a:extLst>
              <a:ext uri="{FF2B5EF4-FFF2-40B4-BE49-F238E27FC236}">
                <a16:creationId xmlns:a16="http://schemas.microsoft.com/office/drawing/2014/main" id="{91B32016-E118-4ACA-AB57-2E4B5BD45C66}"/>
              </a:ext>
            </a:extLst>
          </p:cNvPr>
          <p:cNvCxnSpPr>
            <a:cxnSpLocks noChangeShapeType="1"/>
            <a:stCxn id="47107" idx="5"/>
            <a:endCxn id="47111" idx="1"/>
          </p:cNvCxnSpPr>
          <p:nvPr/>
        </p:nvCxnSpPr>
        <p:spPr bwMode="auto">
          <a:xfrm>
            <a:off x="2435225" y="2962275"/>
            <a:ext cx="1911350" cy="184785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7121" name="AutoShape 17">
            <a:extLst>
              <a:ext uri="{FF2B5EF4-FFF2-40B4-BE49-F238E27FC236}">
                <a16:creationId xmlns:a16="http://schemas.microsoft.com/office/drawing/2014/main" id="{69BD1740-1A57-4303-9734-9FEEC2E7E414}"/>
              </a:ext>
            </a:extLst>
          </p:cNvPr>
          <p:cNvCxnSpPr>
            <a:cxnSpLocks noChangeShapeType="1"/>
            <a:stCxn id="47108" idx="4"/>
            <a:endCxn id="47111" idx="0"/>
          </p:cNvCxnSpPr>
          <p:nvPr/>
        </p:nvCxnSpPr>
        <p:spPr bwMode="auto">
          <a:xfrm>
            <a:off x="4724400" y="3062288"/>
            <a:ext cx="0" cy="164782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7122" name="AutoShape 18">
            <a:extLst>
              <a:ext uri="{FF2B5EF4-FFF2-40B4-BE49-F238E27FC236}">
                <a16:creationId xmlns:a16="http://schemas.microsoft.com/office/drawing/2014/main" id="{C8BBE5D8-0FD9-4ABC-B029-2D67974BB9EA}"/>
              </a:ext>
            </a:extLst>
          </p:cNvPr>
          <p:cNvCxnSpPr>
            <a:cxnSpLocks noChangeShapeType="1"/>
            <a:stCxn id="47107" idx="6"/>
            <a:endCxn id="47108" idx="2"/>
          </p:cNvCxnSpPr>
          <p:nvPr/>
        </p:nvCxnSpPr>
        <p:spPr bwMode="auto">
          <a:xfrm>
            <a:off x="2605088" y="2705100"/>
            <a:ext cx="1571625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7123" name="AutoShape 19">
            <a:extLst>
              <a:ext uri="{FF2B5EF4-FFF2-40B4-BE49-F238E27FC236}">
                <a16:creationId xmlns:a16="http://schemas.microsoft.com/office/drawing/2014/main" id="{983B99E6-224E-4F2D-B9A8-0B7ACA25CDA7}"/>
              </a:ext>
            </a:extLst>
          </p:cNvPr>
          <p:cNvCxnSpPr>
            <a:cxnSpLocks noChangeShapeType="1"/>
            <a:stCxn id="47109" idx="2"/>
            <a:endCxn id="47108" idx="6"/>
          </p:cNvCxnSpPr>
          <p:nvPr/>
        </p:nvCxnSpPr>
        <p:spPr bwMode="auto">
          <a:xfrm flipH="1">
            <a:off x="5272088" y="2705100"/>
            <a:ext cx="1571625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7124" name="AutoShape 20">
            <a:extLst>
              <a:ext uri="{FF2B5EF4-FFF2-40B4-BE49-F238E27FC236}">
                <a16:creationId xmlns:a16="http://schemas.microsoft.com/office/drawing/2014/main" id="{C6E07726-C207-4F6B-A2D5-CC1E286DBCCE}"/>
              </a:ext>
            </a:extLst>
          </p:cNvPr>
          <p:cNvCxnSpPr>
            <a:cxnSpLocks noChangeShapeType="1"/>
            <a:stCxn id="47108" idx="5"/>
            <a:endCxn id="47114" idx="1"/>
          </p:cNvCxnSpPr>
          <p:nvPr/>
        </p:nvCxnSpPr>
        <p:spPr bwMode="auto">
          <a:xfrm>
            <a:off x="5102225" y="2962275"/>
            <a:ext cx="615950" cy="62865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7125" name="AutoShape 21">
            <a:extLst>
              <a:ext uri="{FF2B5EF4-FFF2-40B4-BE49-F238E27FC236}">
                <a16:creationId xmlns:a16="http://schemas.microsoft.com/office/drawing/2014/main" id="{445D558C-25AA-47EF-B2D1-54775AD512E5}"/>
              </a:ext>
            </a:extLst>
          </p:cNvPr>
          <p:cNvCxnSpPr>
            <a:cxnSpLocks noChangeShapeType="1"/>
            <a:stCxn id="47109" idx="3"/>
            <a:endCxn id="47114" idx="7"/>
          </p:cNvCxnSpPr>
          <p:nvPr/>
        </p:nvCxnSpPr>
        <p:spPr bwMode="auto">
          <a:xfrm flipH="1">
            <a:off x="6473825" y="2962275"/>
            <a:ext cx="539750" cy="62865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7126" name="AutoShape 22">
            <a:extLst>
              <a:ext uri="{FF2B5EF4-FFF2-40B4-BE49-F238E27FC236}">
                <a16:creationId xmlns:a16="http://schemas.microsoft.com/office/drawing/2014/main" id="{35436047-B228-4F68-A851-BA6FD1969F99}"/>
              </a:ext>
            </a:extLst>
          </p:cNvPr>
          <p:cNvCxnSpPr>
            <a:cxnSpLocks noChangeShapeType="1"/>
            <a:stCxn id="47109" idx="4"/>
            <a:endCxn id="47110" idx="0"/>
          </p:cNvCxnSpPr>
          <p:nvPr/>
        </p:nvCxnSpPr>
        <p:spPr bwMode="auto">
          <a:xfrm>
            <a:off x="7391400" y="3062288"/>
            <a:ext cx="0" cy="164782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7127" name="AutoShape 23">
            <a:extLst>
              <a:ext uri="{FF2B5EF4-FFF2-40B4-BE49-F238E27FC236}">
                <a16:creationId xmlns:a16="http://schemas.microsoft.com/office/drawing/2014/main" id="{14EDF514-5DB5-4E90-8368-DFC03B37E76A}"/>
              </a:ext>
            </a:extLst>
          </p:cNvPr>
          <p:cNvCxnSpPr>
            <a:cxnSpLocks noChangeShapeType="1"/>
            <a:stCxn id="47110" idx="2"/>
            <a:endCxn id="47111" idx="6"/>
          </p:cNvCxnSpPr>
          <p:nvPr/>
        </p:nvCxnSpPr>
        <p:spPr bwMode="auto">
          <a:xfrm flipH="1">
            <a:off x="5272088" y="5067300"/>
            <a:ext cx="1571625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7128" name="AutoShape 24">
            <a:extLst>
              <a:ext uri="{FF2B5EF4-FFF2-40B4-BE49-F238E27FC236}">
                <a16:creationId xmlns:a16="http://schemas.microsoft.com/office/drawing/2014/main" id="{2AB8FCF1-55B6-467B-B80D-C1D720C0D039}"/>
              </a:ext>
            </a:extLst>
          </p:cNvPr>
          <p:cNvCxnSpPr>
            <a:cxnSpLocks noChangeShapeType="1"/>
            <a:stCxn id="47114" idx="3"/>
            <a:endCxn id="47111" idx="7"/>
          </p:cNvCxnSpPr>
          <p:nvPr/>
        </p:nvCxnSpPr>
        <p:spPr bwMode="auto">
          <a:xfrm flipH="1">
            <a:off x="5102225" y="4105275"/>
            <a:ext cx="615950" cy="70485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7129" name="Line 25">
            <a:extLst>
              <a:ext uri="{FF2B5EF4-FFF2-40B4-BE49-F238E27FC236}">
                <a16:creationId xmlns:a16="http://schemas.microsoft.com/office/drawing/2014/main" id="{9E647DD3-07D7-4641-AED2-B955ABD53FEC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" y="2133600"/>
            <a:ext cx="1066800" cy="381000"/>
          </a:xfrm>
          <a:prstGeom prst="line">
            <a:avLst/>
          </a:prstGeom>
          <a:noFill/>
          <a:ln w="28575">
            <a:solidFill>
              <a:schemeClr val="accent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1" u="none" strike="noStrike" kern="1200" cap="none" spc="0" normalizeH="0" baseline="0" noProof="0">
              <a:ln>
                <a:noFill/>
              </a:ln>
              <a:solidFill>
                <a:srgbClr val="0033CC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47130" name="Text Box 26">
            <a:extLst>
              <a:ext uri="{FF2B5EF4-FFF2-40B4-BE49-F238E27FC236}">
                <a16:creationId xmlns:a16="http://schemas.microsoft.com/office/drawing/2014/main" id="{B5EAF6DF-B43C-4300-B8B2-C5A0D12E0F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" y="1447800"/>
            <a:ext cx="874713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1" i="1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source</a:t>
            </a:r>
            <a:br>
              <a:rPr kumimoji="0" lang="en-US" altLang="en-US" sz="2000" b="1" i="1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</a:br>
            <a:r>
              <a:rPr kumimoji="0" lang="en-US" altLang="en-US" sz="2000" b="1" i="1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vertex</a:t>
            </a:r>
          </a:p>
        </p:txBody>
      </p:sp>
      <p:sp>
        <p:nvSpPr>
          <p:cNvPr id="47131" name="Oval 27">
            <a:extLst>
              <a:ext uri="{FF2B5EF4-FFF2-40B4-BE49-F238E27FC236}">
                <a16:creationId xmlns:a16="http://schemas.microsoft.com/office/drawing/2014/main" id="{37A8CB48-4479-4B23-BE0D-3B2C36AD77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1828800"/>
            <a:ext cx="1066800" cy="685800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d      f</a:t>
            </a: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>
            <a:extLst>
              <a:ext uri="{FF2B5EF4-FFF2-40B4-BE49-F238E27FC236}">
                <a16:creationId xmlns:a16="http://schemas.microsoft.com/office/drawing/2014/main" id="{49D0A826-C1EE-4C9D-B7C8-7347C9FBFCC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DFS Example</a:t>
            </a:r>
          </a:p>
        </p:txBody>
      </p:sp>
      <p:sp>
        <p:nvSpPr>
          <p:cNvPr id="48131" name="Oval 3">
            <a:extLst>
              <a:ext uri="{FF2B5EF4-FFF2-40B4-BE49-F238E27FC236}">
                <a16:creationId xmlns:a16="http://schemas.microsoft.com/office/drawing/2014/main" id="{B2657071-32B7-4E27-831E-C8B974A137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2362200"/>
            <a:ext cx="1066800" cy="685800"/>
          </a:xfrm>
          <a:prstGeom prst="ellipse">
            <a:avLst/>
          </a:prstGeom>
          <a:solidFill>
            <a:schemeClr val="folHlink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1 |  </a:t>
            </a:r>
          </a:p>
        </p:txBody>
      </p:sp>
      <p:sp>
        <p:nvSpPr>
          <p:cNvPr id="48132" name="Oval 4">
            <a:extLst>
              <a:ext uri="{FF2B5EF4-FFF2-40B4-BE49-F238E27FC236}">
                <a16:creationId xmlns:a16="http://schemas.microsoft.com/office/drawing/2014/main" id="{05E24A33-B987-4DA6-8D82-CDDC455F4F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1000" y="2362200"/>
            <a:ext cx="1066800" cy="685800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  |  </a:t>
            </a:r>
          </a:p>
        </p:txBody>
      </p:sp>
      <p:sp>
        <p:nvSpPr>
          <p:cNvPr id="48133" name="Oval 5">
            <a:extLst>
              <a:ext uri="{FF2B5EF4-FFF2-40B4-BE49-F238E27FC236}">
                <a16:creationId xmlns:a16="http://schemas.microsoft.com/office/drawing/2014/main" id="{C1B69293-6DFE-48B3-8D70-77180EAD5B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0" y="2362200"/>
            <a:ext cx="1066800" cy="685800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  |  </a:t>
            </a:r>
          </a:p>
        </p:txBody>
      </p:sp>
      <p:sp>
        <p:nvSpPr>
          <p:cNvPr id="48134" name="Oval 6">
            <a:extLst>
              <a:ext uri="{FF2B5EF4-FFF2-40B4-BE49-F238E27FC236}">
                <a16:creationId xmlns:a16="http://schemas.microsoft.com/office/drawing/2014/main" id="{9D11CF62-AD7E-4301-A036-F9F531F3DB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0" y="4724400"/>
            <a:ext cx="1066800" cy="685800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  |  </a:t>
            </a:r>
          </a:p>
        </p:txBody>
      </p:sp>
      <p:sp>
        <p:nvSpPr>
          <p:cNvPr id="48135" name="Oval 7">
            <a:extLst>
              <a:ext uri="{FF2B5EF4-FFF2-40B4-BE49-F238E27FC236}">
                <a16:creationId xmlns:a16="http://schemas.microsoft.com/office/drawing/2014/main" id="{0C151209-2139-40DE-81F3-53E2F51931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1000" y="4724400"/>
            <a:ext cx="1066800" cy="685800"/>
          </a:xfrm>
          <a:prstGeom prst="ellipse">
            <a:avLst/>
          </a:prstGeom>
          <a:solidFill>
            <a:schemeClr val="folHlink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5 |  </a:t>
            </a:r>
          </a:p>
        </p:txBody>
      </p:sp>
      <p:sp>
        <p:nvSpPr>
          <p:cNvPr id="48136" name="Oval 8">
            <a:extLst>
              <a:ext uri="{FF2B5EF4-FFF2-40B4-BE49-F238E27FC236}">
                <a16:creationId xmlns:a16="http://schemas.microsoft.com/office/drawing/2014/main" id="{E0067D03-1441-4ADE-8315-6851FE4C34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4724400"/>
            <a:ext cx="1066800" cy="685800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3 | 4</a:t>
            </a:r>
          </a:p>
        </p:txBody>
      </p:sp>
      <p:sp>
        <p:nvSpPr>
          <p:cNvPr id="48137" name="Oval 9">
            <a:extLst>
              <a:ext uri="{FF2B5EF4-FFF2-40B4-BE49-F238E27FC236}">
                <a16:creationId xmlns:a16="http://schemas.microsoft.com/office/drawing/2014/main" id="{16E68B37-8A84-400E-8CE4-9421FF4260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3505200"/>
            <a:ext cx="1066800" cy="685800"/>
          </a:xfrm>
          <a:prstGeom prst="ellipse">
            <a:avLst/>
          </a:prstGeom>
          <a:solidFill>
            <a:schemeClr val="folHlink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2 |  </a:t>
            </a:r>
          </a:p>
        </p:txBody>
      </p:sp>
      <p:sp>
        <p:nvSpPr>
          <p:cNvPr id="48138" name="Oval 10">
            <a:extLst>
              <a:ext uri="{FF2B5EF4-FFF2-40B4-BE49-F238E27FC236}">
                <a16:creationId xmlns:a16="http://schemas.microsoft.com/office/drawing/2014/main" id="{B6E282F0-940B-4C73-81A7-B434ACA66B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2600" y="3505200"/>
            <a:ext cx="1066800" cy="685800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  |  </a:t>
            </a:r>
          </a:p>
        </p:txBody>
      </p:sp>
      <p:cxnSp>
        <p:nvCxnSpPr>
          <p:cNvPr id="48139" name="AutoShape 11">
            <a:extLst>
              <a:ext uri="{FF2B5EF4-FFF2-40B4-BE49-F238E27FC236}">
                <a16:creationId xmlns:a16="http://schemas.microsoft.com/office/drawing/2014/main" id="{B2A5F8AE-018C-4801-A7C2-FB2CA840E6D6}"/>
              </a:ext>
            </a:extLst>
          </p:cNvPr>
          <p:cNvCxnSpPr>
            <a:cxnSpLocks noChangeShapeType="1"/>
            <a:stCxn id="48131" idx="3"/>
            <a:endCxn id="48137" idx="7"/>
          </p:cNvCxnSpPr>
          <p:nvPr/>
        </p:nvCxnSpPr>
        <p:spPr bwMode="auto">
          <a:xfrm flipH="1">
            <a:off x="1139825" y="2962275"/>
            <a:ext cx="539750" cy="628650"/>
          </a:xfrm>
          <a:prstGeom prst="straightConnector1">
            <a:avLst/>
          </a:prstGeom>
          <a:noFill/>
          <a:ln w="28575">
            <a:solidFill>
              <a:schemeClr val="tx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8140" name="AutoShape 12">
            <a:extLst>
              <a:ext uri="{FF2B5EF4-FFF2-40B4-BE49-F238E27FC236}">
                <a16:creationId xmlns:a16="http://schemas.microsoft.com/office/drawing/2014/main" id="{71FA22A3-1FA6-482E-BC0C-CC121C6EA83B}"/>
              </a:ext>
            </a:extLst>
          </p:cNvPr>
          <p:cNvCxnSpPr>
            <a:cxnSpLocks noChangeShapeType="1"/>
            <a:stCxn id="48137" idx="5"/>
            <a:endCxn id="48136" idx="1"/>
          </p:cNvCxnSpPr>
          <p:nvPr/>
        </p:nvCxnSpPr>
        <p:spPr bwMode="auto">
          <a:xfrm>
            <a:off x="1139825" y="4105275"/>
            <a:ext cx="539750" cy="704850"/>
          </a:xfrm>
          <a:prstGeom prst="straightConnector1">
            <a:avLst/>
          </a:prstGeom>
          <a:noFill/>
          <a:ln w="28575">
            <a:solidFill>
              <a:schemeClr val="tx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8141" name="AutoShape 13">
            <a:extLst>
              <a:ext uri="{FF2B5EF4-FFF2-40B4-BE49-F238E27FC236}">
                <a16:creationId xmlns:a16="http://schemas.microsoft.com/office/drawing/2014/main" id="{5C1C485F-98CF-4024-82ED-8B96D23A68CA}"/>
              </a:ext>
            </a:extLst>
          </p:cNvPr>
          <p:cNvCxnSpPr>
            <a:cxnSpLocks noChangeShapeType="1"/>
            <a:stCxn id="48137" idx="6"/>
            <a:endCxn id="48135" idx="1"/>
          </p:cNvCxnSpPr>
          <p:nvPr/>
        </p:nvCxnSpPr>
        <p:spPr bwMode="auto">
          <a:xfrm>
            <a:off x="1309688" y="3848100"/>
            <a:ext cx="3036887" cy="962025"/>
          </a:xfrm>
          <a:prstGeom prst="straightConnector1">
            <a:avLst/>
          </a:prstGeom>
          <a:noFill/>
          <a:ln w="28575">
            <a:solidFill>
              <a:schemeClr val="tx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8142" name="AutoShape 14">
            <a:extLst>
              <a:ext uri="{FF2B5EF4-FFF2-40B4-BE49-F238E27FC236}">
                <a16:creationId xmlns:a16="http://schemas.microsoft.com/office/drawing/2014/main" id="{0EA8E044-2182-448B-B620-CA7A1713DA42}"/>
              </a:ext>
            </a:extLst>
          </p:cNvPr>
          <p:cNvCxnSpPr>
            <a:cxnSpLocks noChangeShapeType="1"/>
            <a:stCxn id="48135" idx="2"/>
            <a:endCxn id="48136" idx="6"/>
          </p:cNvCxnSpPr>
          <p:nvPr/>
        </p:nvCxnSpPr>
        <p:spPr bwMode="auto">
          <a:xfrm flipH="1">
            <a:off x="2605088" y="5067300"/>
            <a:ext cx="1571625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8143" name="AutoShape 15">
            <a:extLst>
              <a:ext uri="{FF2B5EF4-FFF2-40B4-BE49-F238E27FC236}">
                <a16:creationId xmlns:a16="http://schemas.microsoft.com/office/drawing/2014/main" id="{21CF055D-E0F7-4828-B3CB-76115B86B783}"/>
              </a:ext>
            </a:extLst>
          </p:cNvPr>
          <p:cNvCxnSpPr>
            <a:cxnSpLocks noChangeShapeType="1"/>
            <a:stCxn id="48136" idx="0"/>
            <a:endCxn id="48131" idx="4"/>
          </p:cNvCxnSpPr>
          <p:nvPr/>
        </p:nvCxnSpPr>
        <p:spPr bwMode="auto">
          <a:xfrm flipV="1">
            <a:off x="2057400" y="3062288"/>
            <a:ext cx="0" cy="164782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8144" name="AutoShape 16">
            <a:extLst>
              <a:ext uri="{FF2B5EF4-FFF2-40B4-BE49-F238E27FC236}">
                <a16:creationId xmlns:a16="http://schemas.microsoft.com/office/drawing/2014/main" id="{1342C42A-A9DC-4556-96DC-690216664E59}"/>
              </a:ext>
            </a:extLst>
          </p:cNvPr>
          <p:cNvCxnSpPr>
            <a:cxnSpLocks noChangeShapeType="1"/>
            <a:stCxn id="48131" idx="5"/>
            <a:endCxn id="48135" idx="1"/>
          </p:cNvCxnSpPr>
          <p:nvPr/>
        </p:nvCxnSpPr>
        <p:spPr bwMode="auto">
          <a:xfrm>
            <a:off x="2435225" y="2962275"/>
            <a:ext cx="1911350" cy="184785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8145" name="AutoShape 17">
            <a:extLst>
              <a:ext uri="{FF2B5EF4-FFF2-40B4-BE49-F238E27FC236}">
                <a16:creationId xmlns:a16="http://schemas.microsoft.com/office/drawing/2014/main" id="{2C3B2B87-8FAB-4F5E-B61A-210F4DD5B64F}"/>
              </a:ext>
            </a:extLst>
          </p:cNvPr>
          <p:cNvCxnSpPr>
            <a:cxnSpLocks noChangeShapeType="1"/>
            <a:stCxn id="48132" idx="4"/>
            <a:endCxn id="48135" idx="0"/>
          </p:cNvCxnSpPr>
          <p:nvPr/>
        </p:nvCxnSpPr>
        <p:spPr bwMode="auto">
          <a:xfrm>
            <a:off x="4724400" y="3062288"/>
            <a:ext cx="0" cy="164782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8146" name="AutoShape 18">
            <a:extLst>
              <a:ext uri="{FF2B5EF4-FFF2-40B4-BE49-F238E27FC236}">
                <a16:creationId xmlns:a16="http://schemas.microsoft.com/office/drawing/2014/main" id="{6D1611B3-32C6-4FA6-AE23-C296F6D4670A}"/>
              </a:ext>
            </a:extLst>
          </p:cNvPr>
          <p:cNvCxnSpPr>
            <a:cxnSpLocks noChangeShapeType="1"/>
            <a:stCxn id="48131" idx="6"/>
            <a:endCxn id="48132" idx="2"/>
          </p:cNvCxnSpPr>
          <p:nvPr/>
        </p:nvCxnSpPr>
        <p:spPr bwMode="auto">
          <a:xfrm>
            <a:off x="2605088" y="2705100"/>
            <a:ext cx="1571625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8147" name="AutoShape 19">
            <a:extLst>
              <a:ext uri="{FF2B5EF4-FFF2-40B4-BE49-F238E27FC236}">
                <a16:creationId xmlns:a16="http://schemas.microsoft.com/office/drawing/2014/main" id="{B72364D9-C013-4B3C-9294-AC63D312BF73}"/>
              </a:ext>
            </a:extLst>
          </p:cNvPr>
          <p:cNvCxnSpPr>
            <a:cxnSpLocks noChangeShapeType="1"/>
            <a:stCxn id="48133" idx="2"/>
            <a:endCxn id="48132" idx="6"/>
          </p:cNvCxnSpPr>
          <p:nvPr/>
        </p:nvCxnSpPr>
        <p:spPr bwMode="auto">
          <a:xfrm flipH="1">
            <a:off x="5272088" y="2705100"/>
            <a:ext cx="1571625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8148" name="AutoShape 20">
            <a:extLst>
              <a:ext uri="{FF2B5EF4-FFF2-40B4-BE49-F238E27FC236}">
                <a16:creationId xmlns:a16="http://schemas.microsoft.com/office/drawing/2014/main" id="{73E543C1-6A81-4474-8D4B-AE57F266B022}"/>
              </a:ext>
            </a:extLst>
          </p:cNvPr>
          <p:cNvCxnSpPr>
            <a:cxnSpLocks noChangeShapeType="1"/>
            <a:stCxn id="48132" idx="5"/>
            <a:endCxn id="48138" idx="1"/>
          </p:cNvCxnSpPr>
          <p:nvPr/>
        </p:nvCxnSpPr>
        <p:spPr bwMode="auto">
          <a:xfrm>
            <a:off x="5102225" y="2962275"/>
            <a:ext cx="615950" cy="62865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8149" name="AutoShape 21">
            <a:extLst>
              <a:ext uri="{FF2B5EF4-FFF2-40B4-BE49-F238E27FC236}">
                <a16:creationId xmlns:a16="http://schemas.microsoft.com/office/drawing/2014/main" id="{4D9D73FF-69F9-49BE-98E9-76305FBDA4D1}"/>
              </a:ext>
            </a:extLst>
          </p:cNvPr>
          <p:cNvCxnSpPr>
            <a:cxnSpLocks noChangeShapeType="1"/>
            <a:stCxn id="48133" idx="3"/>
            <a:endCxn id="48138" idx="7"/>
          </p:cNvCxnSpPr>
          <p:nvPr/>
        </p:nvCxnSpPr>
        <p:spPr bwMode="auto">
          <a:xfrm flipH="1">
            <a:off x="6473825" y="2962275"/>
            <a:ext cx="539750" cy="62865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8150" name="AutoShape 22">
            <a:extLst>
              <a:ext uri="{FF2B5EF4-FFF2-40B4-BE49-F238E27FC236}">
                <a16:creationId xmlns:a16="http://schemas.microsoft.com/office/drawing/2014/main" id="{A5E87124-5A5C-4B1F-8734-8FDFAB6DD60B}"/>
              </a:ext>
            </a:extLst>
          </p:cNvPr>
          <p:cNvCxnSpPr>
            <a:cxnSpLocks noChangeShapeType="1"/>
            <a:stCxn id="48133" idx="4"/>
            <a:endCxn id="48134" idx="0"/>
          </p:cNvCxnSpPr>
          <p:nvPr/>
        </p:nvCxnSpPr>
        <p:spPr bwMode="auto">
          <a:xfrm>
            <a:off x="7391400" y="3062288"/>
            <a:ext cx="0" cy="164782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8151" name="AutoShape 23">
            <a:extLst>
              <a:ext uri="{FF2B5EF4-FFF2-40B4-BE49-F238E27FC236}">
                <a16:creationId xmlns:a16="http://schemas.microsoft.com/office/drawing/2014/main" id="{1138AD6F-B32C-4F34-81EE-147B4C28B8D6}"/>
              </a:ext>
            </a:extLst>
          </p:cNvPr>
          <p:cNvCxnSpPr>
            <a:cxnSpLocks noChangeShapeType="1"/>
            <a:stCxn id="48134" idx="2"/>
            <a:endCxn id="48135" idx="6"/>
          </p:cNvCxnSpPr>
          <p:nvPr/>
        </p:nvCxnSpPr>
        <p:spPr bwMode="auto">
          <a:xfrm flipH="1">
            <a:off x="5272088" y="5067300"/>
            <a:ext cx="1571625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8152" name="AutoShape 24">
            <a:extLst>
              <a:ext uri="{FF2B5EF4-FFF2-40B4-BE49-F238E27FC236}">
                <a16:creationId xmlns:a16="http://schemas.microsoft.com/office/drawing/2014/main" id="{4FCDD831-CDE5-4A05-BAA1-BF5E23AAD540}"/>
              </a:ext>
            </a:extLst>
          </p:cNvPr>
          <p:cNvCxnSpPr>
            <a:cxnSpLocks noChangeShapeType="1"/>
            <a:stCxn id="48138" idx="3"/>
            <a:endCxn id="48135" idx="7"/>
          </p:cNvCxnSpPr>
          <p:nvPr/>
        </p:nvCxnSpPr>
        <p:spPr bwMode="auto">
          <a:xfrm flipH="1">
            <a:off x="5102225" y="4105275"/>
            <a:ext cx="615950" cy="70485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8153" name="Line 25">
            <a:extLst>
              <a:ext uri="{FF2B5EF4-FFF2-40B4-BE49-F238E27FC236}">
                <a16:creationId xmlns:a16="http://schemas.microsoft.com/office/drawing/2014/main" id="{32499B4F-5BF9-4757-BE72-45153ED06601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" y="2133600"/>
            <a:ext cx="1066800" cy="381000"/>
          </a:xfrm>
          <a:prstGeom prst="line">
            <a:avLst/>
          </a:prstGeom>
          <a:noFill/>
          <a:ln w="28575">
            <a:solidFill>
              <a:schemeClr val="accent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1" u="none" strike="noStrike" kern="1200" cap="none" spc="0" normalizeH="0" baseline="0" noProof="0">
              <a:ln>
                <a:noFill/>
              </a:ln>
              <a:solidFill>
                <a:srgbClr val="0033CC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48154" name="Text Box 26">
            <a:extLst>
              <a:ext uri="{FF2B5EF4-FFF2-40B4-BE49-F238E27FC236}">
                <a16:creationId xmlns:a16="http://schemas.microsoft.com/office/drawing/2014/main" id="{0E9C5E6C-D847-4CD5-BD69-3F2885B1EA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" y="1447800"/>
            <a:ext cx="874713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1" i="1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source</a:t>
            </a:r>
            <a:br>
              <a:rPr kumimoji="0" lang="en-US" altLang="en-US" sz="2000" b="1" i="1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</a:br>
            <a:r>
              <a:rPr kumimoji="0" lang="en-US" altLang="en-US" sz="2000" b="1" i="1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vertex</a:t>
            </a:r>
          </a:p>
        </p:txBody>
      </p:sp>
      <p:sp>
        <p:nvSpPr>
          <p:cNvPr id="48155" name="Oval 27">
            <a:extLst>
              <a:ext uri="{FF2B5EF4-FFF2-40B4-BE49-F238E27FC236}">
                <a16:creationId xmlns:a16="http://schemas.microsoft.com/office/drawing/2014/main" id="{D6AF7359-ABE0-4562-A72E-39EB2B725B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1828800"/>
            <a:ext cx="1066800" cy="685800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d      f</a:t>
            </a: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>
            <a:extLst>
              <a:ext uri="{FF2B5EF4-FFF2-40B4-BE49-F238E27FC236}">
                <a16:creationId xmlns:a16="http://schemas.microsoft.com/office/drawing/2014/main" id="{6651A350-B4F4-46C6-BE34-E9514E4E72C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DFS Example</a:t>
            </a:r>
          </a:p>
        </p:txBody>
      </p:sp>
      <p:sp>
        <p:nvSpPr>
          <p:cNvPr id="49155" name="Oval 3">
            <a:extLst>
              <a:ext uri="{FF2B5EF4-FFF2-40B4-BE49-F238E27FC236}">
                <a16:creationId xmlns:a16="http://schemas.microsoft.com/office/drawing/2014/main" id="{6C340981-AB91-4F39-AF84-4D79B8FD70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2362200"/>
            <a:ext cx="1066800" cy="685800"/>
          </a:xfrm>
          <a:prstGeom prst="ellipse">
            <a:avLst/>
          </a:prstGeom>
          <a:solidFill>
            <a:schemeClr val="folHlink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1 |  </a:t>
            </a:r>
          </a:p>
        </p:txBody>
      </p:sp>
      <p:sp>
        <p:nvSpPr>
          <p:cNvPr id="49156" name="Oval 4">
            <a:extLst>
              <a:ext uri="{FF2B5EF4-FFF2-40B4-BE49-F238E27FC236}">
                <a16:creationId xmlns:a16="http://schemas.microsoft.com/office/drawing/2014/main" id="{076260A2-9B5E-48C6-9446-DE9B674218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1000" y="2362200"/>
            <a:ext cx="1066800" cy="685800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  |  </a:t>
            </a:r>
          </a:p>
        </p:txBody>
      </p:sp>
      <p:sp>
        <p:nvSpPr>
          <p:cNvPr id="49157" name="Oval 5">
            <a:extLst>
              <a:ext uri="{FF2B5EF4-FFF2-40B4-BE49-F238E27FC236}">
                <a16:creationId xmlns:a16="http://schemas.microsoft.com/office/drawing/2014/main" id="{0FAEFF98-255D-457F-B824-B5D3FD5B0E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0" y="2362200"/>
            <a:ext cx="1066800" cy="685800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  |  </a:t>
            </a:r>
          </a:p>
        </p:txBody>
      </p:sp>
      <p:sp>
        <p:nvSpPr>
          <p:cNvPr id="49158" name="Oval 6">
            <a:extLst>
              <a:ext uri="{FF2B5EF4-FFF2-40B4-BE49-F238E27FC236}">
                <a16:creationId xmlns:a16="http://schemas.microsoft.com/office/drawing/2014/main" id="{59D1C79C-3DF1-4392-A465-01C9874CC0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0" y="4724400"/>
            <a:ext cx="1066800" cy="685800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  |  </a:t>
            </a:r>
          </a:p>
        </p:txBody>
      </p:sp>
      <p:sp>
        <p:nvSpPr>
          <p:cNvPr id="49159" name="Oval 7">
            <a:extLst>
              <a:ext uri="{FF2B5EF4-FFF2-40B4-BE49-F238E27FC236}">
                <a16:creationId xmlns:a16="http://schemas.microsoft.com/office/drawing/2014/main" id="{3D2A43C9-6A1B-4365-A214-35074F334D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1000" y="4724400"/>
            <a:ext cx="1066800" cy="685800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5 | 6</a:t>
            </a:r>
          </a:p>
        </p:txBody>
      </p:sp>
      <p:sp>
        <p:nvSpPr>
          <p:cNvPr id="49160" name="Oval 8">
            <a:extLst>
              <a:ext uri="{FF2B5EF4-FFF2-40B4-BE49-F238E27FC236}">
                <a16:creationId xmlns:a16="http://schemas.microsoft.com/office/drawing/2014/main" id="{C2D22221-9EA9-4610-8390-BF59069DA1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4724400"/>
            <a:ext cx="1066800" cy="685800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3 | 4</a:t>
            </a:r>
          </a:p>
        </p:txBody>
      </p:sp>
      <p:sp>
        <p:nvSpPr>
          <p:cNvPr id="49161" name="Oval 9">
            <a:extLst>
              <a:ext uri="{FF2B5EF4-FFF2-40B4-BE49-F238E27FC236}">
                <a16:creationId xmlns:a16="http://schemas.microsoft.com/office/drawing/2014/main" id="{507552E7-4B87-4F91-9E29-DE4CA7FDE1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3505200"/>
            <a:ext cx="1066800" cy="685800"/>
          </a:xfrm>
          <a:prstGeom prst="ellipse">
            <a:avLst/>
          </a:prstGeom>
          <a:solidFill>
            <a:schemeClr val="folHlink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2 |  </a:t>
            </a:r>
          </a:p>
        </p:txBody>
      </p:sp>
      <p:sp>
        <p:nvSpPr>
          <p:cNvPr id="49162" name="Oval 10">
            <a:extLst>
              <a:ext uri="{FF2B5EF4-FFF2-40B4-BE49-F238E27FC236}">
                <a16:creationId xmlns:a16="http://schemas.microsoft.com/office/drawing/2014/main" id="{F19FA3FB-D89E-44DA-BD73-F456C283ED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2600" y="3505200"/>
            <a:ext cx="1066800" cy="685800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  |  </a:t>
            </a:r>
          </a:p>
        </p:txBody>
      </p:sp>
      <p:cxnSp>
        <p:nvCxnSpPr>
          <p:cNvPr id="49163" name="AutoShape 11">
            <a:extLst>
              <a:ext uri="{FF2B5EF4-FFF2-40B4-BE49-F238E27FC236}">
                <a16:creationId xmlns:a16="http://schemas.microsoft.com/office/drawing/2014/main" id="{0577BF59-08B4-4643-A8E8-286416F3FB4F}"/>
              </a:ext>
            </a:extLst>
          </p:cNvPr>
          <p:cNvCxnSpPr>
            <a:cxnSpLocks noChangeShapeType="1"/>
            <a:stCxn id="49155" idx="3"/>
            <a:endCxn id="49161" idx="7"/>
          </p:cNvCxnSpPr>
          <p:nvPr/>
        </p:nvCxnSpPr>
        <p:spPr bwMode="auto">
          <a:xfrm flipH="1">
            <a:off x="1139825" y="2962275"/>
            <a:ext cx="539750" cy="628650"/>
          </a:xfrm>
          <a:prstGeom prst="straightConnector1">
            <a:avLst/>
          </a:prstGeom>
          <a:noFill/>
          <a:ln w="28575">
            <a:solidFill>
              <a:schemeClr val="tx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9164" name="AutoShape 12">
            <a:extLst>
              <a:ext uri="{FF2B5EF4-FFF2-40B4-BE49-F238E27FC236}">
                <a16:creationId xmlns:a16="http://schemas.microsoft.com/office/drawing/2014/main" id="{734E02A0-62B4-4A04-9D87-5535E6094A92}"/>
              </a:ext>
            </a:extLst>
          </p:cNvPr>
          <p:cNvCxnSpPr>
            <a:cxnSpLocks noChangeShapeType="1"/>
            <a:stCxn id="49161" idx="5"/>
            <a:endCxn id="49160" idx="1"/>
          </p:cNvCxnSpPr>
          <p:nvPr/>
        </p:nvCxnSpPr>
        <p:spPr bwMode="auto">
          <a:xfrm>
            <a:off x="1139825" y="4105275"/>
            <a:ext cx="539750" cy="704850"/>
          </a:xfrm>
          <a:prstGeom prst="straightConnector1">
            <a:avLst/>
          </a:prstGeom>
          <a:noFill/>
          <a:ln w="28575">
            <a:solidFill>
              <a:schemeClr val="tx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9165" name="AutoShape 13">
            <a:extLst>
              <a:ext uri="{FF2B5EF4-FFF2-40B4-BE49-F238E27FC236}">
                <a16:creationId xmlns:a16="http://schemas.microsoft.com/office/drawing/2014/main" id="{1B44C822-A539-4A52-A97F-1A681444C809}"/>
              </a:ext>
            </a:extLst>
          </p:cNvPr>
          <p:cNvCxnSpPr>
            <a:cxnSpLocks noChangeShapeType="1"/>
            <a:stCxn id="49161" idx="6"/>
            <a:endCxn id="49159" idx="1"/>
          </p:cNvCxnSpPr>
          <p:nvPr/>
        </p:nvCxnSpPr>
        <p:spPr bwMode="auto">
          <a:xfrm>
            <a:off x="1309688" y="3848100"/>
            <a:ext cx="3036887" cy="962025"/>
          </a:xfrm>
          <a:prstGeom prst="straightConnector1">
            <a:avLst/>
          </a:prstGeom>
          <a:noFill/>
          <a:ln w="28575">
            <a:solidFill>
              <a:schemeClr val="tx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9166" name="AutoShape 14">
            <a:extLst>
              <a:ext uri="{FF2B5EF4-FFF2-40B4-BE49-F238E27FC236}">
                <a16:creationId xmlns:a16="http://schemas.microsoft.com/office/drawing/2014/main" id="{96681D46-48CE-445E-A809-BD77B33B4DB2}"/>
              </a:ext>
            </a:extLst>
          </p:cNvPr>
          <p:cNvCxnSpPr>
            <a:cxnSpLocks noChangeShapeType="1"/>
            <a:stCxn id="49159" idx="2"/>
            <a:endCxn id="49160" idx="6"/>
          </p:cNvCxnSpPr>
          <p:nvPr/>
        </p:nvCxnSpPr>
        <p:spPr bwMode="auto">
          <a:xfrm flipH="1">
            <a:off x="2605088" y="5067300"/>
            <a:ext cx="1571625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9167" name="AutoShape 15">
            <a:extLst>
              <a:ext uri="{FF2B5EF4-FFF2-40B4-BE49-F238E27FC236}">
                <a16:creationId xmlns:a16="http://schemas.microsoft.com/office/drawing/2014/main" id="{D79277ED-1500-4BF5-95B1-FD26D0374BFF}"/>
              </a:ext>
            </a:extLst>
          </p:cNvPr>
          <p:cNvCxnSpPr>
            <a:cxnSpLocks noChangeShapeType="1"/>
            <a:stCxn id="49160" idx="0"/>
            <a:endCxn id="49155" idx="4"/>
          </p:cNvCxnSpPr>
          <p:nvPr/>
        </p:nvCxnSpPr>
        <p:spPr bwMode="auto">
          <a:xfrm flipV="1">
            <a:off x="2057400" y="3062288"/>
            <a:ext cx="0" cy="164782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9168" name="AutoShape 16">
            <a:extLst>
              <a:ext uri="{FF2B5EF4-FFF2-40B4-BE49-F238E27FC236}">
                <a16:creationId xmlns:a16="http://schemas.microsoft.com/office/drawing/2014/main" id="{DCCC434C-2164-4D4F-9031-C7E57AFB23BF}"/>
              </a:ext>
            </a:extLst>
          </p:cNvPr>
          <p:cNvCxnSpPr>
            <a:cxnSpLocks noChangeShapeType="1"/>
            <a:stCxn id="49155" idx="5"/>
            <a:endCxn id="49159" idx="1"/>
          </p:cNvCxnSpPr>
          <p:nvPr/>
        </p:nvCxnSpPr>
        <p:spPr bwMode="auto">
          <a:xfrm>
            <a:off x="2435225" y="2962275"/>
            <a:ext cx="1911350" cy="184785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9169" name="AutoShape 17">
            <a:extLst>
              <a:ext uri="{FF2B5EF4-FFF2-40B4-BE49-F238E27FC236}">
                <a16:creationId xmlns:a16="http://schemas.microsoft.com/office/drawing/2014/main" id="{A4F2C689-3966-4879-B057-B2D62CCB69F5}"/>
              </a:ext>
            </a:extLst>
          </p:cNvPr>
          <p:cNvCxnSpPr>
            <a:cxnSpLocks noChangeShapeType="1"/>
            <a:stCxn id="49156" idx="4"/>
            <a:endCxn id="49159" idx="0"/>
          </p:cNvCxnSpPr>
          <p:nvPr/>
        </p:nvCxnSpPr>
        <p:spPr bwMode="auto">
          <a:xfrm>
            <a:off x="4724400" y="3062288"/>
            <a:ext cx="0" cy="164782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9170" name="AutoShape 18">
            <a:extLst>
              <a:ext uri="{FF2B5EF4-FFF2-40B4-BE49-F238E27FC236}">
                <a16:creationId xmlns:a16="http://schemas.microsoft.com/office/drawing/2014/main" id="{E1E66D4A-806F-457A-BF95-58497511B776}"/>
              </a:ext>
            </a:extLst>
          </p:cNvPr>
          <p:cNvCxnSpPr>
            <a:cxnSpLocks noChangeShapeType="1"/>
            <a:stCxn id="49155" idx="6"/>
            <a:endCxn id="49156" idx="2"/>
          </p:cNvCxnSpPr>
          <p:nvPr/>
        </p:nvCxnSpPr>
        <p:spPr bwMode="auto">
          <a:xfrm>
            <a:off x="2605088" y="2705100"/>
            <a:ext cx="1571625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9171" name="AutoShape 19">
            <a:extLst>
              <a:ext uri="{FF2B5EF4-FFF2-40B4-BE49-F238E27FC236}">
                <a16:creationId xmlns:a16="http://schemas.microsoft.com/office/drawing/2014/main" id="{83899A3B-C4BA-4390-B83F-89CDFF3619DA}"/>
              </a:ext>
            </a:extLst>
          </p:cNvPr>
          <p:cNvCxnSpPr>
            <a:cxnSpLocks noChangeShapeType="1"/>
            <a:stCxn id="49157" idx="2"/>
            <a:endCxn id="49156" idx="6"/>
          </p:cNvCxnSpPr>
          <p:nvPr/>
        </p:nvCxnSpPr>
        <p:spPr bwMode="auto">
          <a:xfrm flipH="1">
            <a:off x="5272088" y="2705100"/>
            <a:ext cx="1571625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9172" name="AutoShape 20">
            <a:extLst>
              <a:ext uri="{FF2B5EF4-FFF2-40B4-BE49-F238E27FC236}">
                <a16:creationId xmlns:a16="http://schemas.microsoft.com/office/drawing/2014/main" id="{D095CCC5-680E-4139-84C5-90F38265B899}"/>
              </a:ext>
            </a:extLst>
          </p:cNvPr>
          <p:cNvCxnSpPr>
            <a:cxnSpLocks noChangeShapeType="1"/>
            <a:stCxn id="49156" idx="5"/>
            <a:endCxn id="49162" idx="1"/>
          </p:cNvCxnSpPr>
          <p:nvPr/>
        </p:nvCxnSpPr>
        <p:spPr bwMode="auto">
          <a:xfrm>
            <a:off x="5102225" y="2962275"/>
            <a:ext cx="615950" cy="62865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9173" name="AutoShape 21">
            <a:extLst>
              <a:ext uri="{FF2B5EF4-FFF2-40B4-BE49-F238E27FC236}">
                <a16:creationId xmlns:a16="http://schemas.microsoft.com/office/drawing/2014/main" id="{7912614C-D5F6-4E13-94ED-2097E409171E}"/>
              </a:ext>
            </a:extLst>
          </p:cNvPr>
          <p:cNvCxnSpPr>
            <a:cxnSpLocks noChangeShapeType="1"/>
            <a:stCxn id="49157" idx="3"/>
            <a:endCxn id="49162" idx="7"/>
          </p:cNvCxnSpPr>
          <p:nvPr/>
        </p:nvCxnSpPr>
        <p:spPr bwMode="auto">
          <a:xfrm flipH="1">
            <a:off x="6473825" y="2962275"/>
            <a:ext cx="539750" cy="62865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9174" name="AutoShape 22">
            <a:extLst>
              <a:ext uri="{FF2B5EF4-FFF2-40B4-BE49-F238E27FC236}">
                <a16:creationId xmlns:a16="http://schemas.microsoft.com/office/drawing/2014/main" id="{449E72FE-247D-4ACD-BD62-7B419391F326}"/>
              </a:ext>
            </a:extLst>
          </p:cNvPr>
          <p:cNvCxnSpPr>
            <a:cxnSpLocks noChangeShapeType="1"/>
            <a:stCxn id="49157" idx="4"/>
            <a:endCxn id="49158" idx="0"/>
          </p:cNvCxnSpPr>
          <p:nvPr/>
        </p:nvCxnSpPr>
        <p:spPr bwMode="auto">
          <a:xfrm>
            <a:off x="7391400" y="3062288"/>
            <a:ext cx="0" cy="164782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9175" name="AutoShape 23">
            <a:extLst>
              <a:ext uri="{FF2B5EF4-FFF2-40B4-BE49-F238E27FC236}">
                <a16:creationId xmlns:a16="http://schemas.microsoft.com/office/drawing/2014/main" id="{8444BA6A-0807-4CD9-BCFE-95347E9BF95F}"/>
              </a:ext>
            </a:extLst>
          </p:cNvPr>
          <p:cNvCxnSpPr>
            <a:cxnSpLocks noChangeShapeType="1"/>
            <a:stCxn id="49158" idx="2"/>
            <a:endCxn id="49159" idx="6"/>
          </p:cNvCxnSpPr>
          <p:nvPr/>
        </p:nvCxnSpPr>
        <p:spPr bwMode="auto">
          <a:xfrm flipH="1">
            <a:off x="5272088" y="5067300"/>
            <a:ext cx="1571625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9176" name="AutoShape 24">
            <a:extLst>
              <a:ext uri="{FF2B5EF4-FFF2-40B4-BE49-F238E27FC236}">
                <a16:creationId xmlns:a16="http://schemas.microsoft.com/office/drawing/2014/main" id="{65A9FB12-58A1-4862-8865-459626E84992}"/>
              </a:ext>
            </a:extLst>
          </p:cNvPr>
          <p:cNvCxnSpPr>
            <a:cxnSpLocks noChangeShapeType="1"/>
            <a:stCxn id="49162" idx="3"/>
            <a:endCxn id="49159" idx="7"/>
          </p:cNvCxnSpPr>
          <p:nvPr/>
        </p:nvCxnSpPr>
        <p:spPr bwMode="auto">
          <a:xfrm flipH="1">
            <a:off x="5102225" y="4105275"/>
            <a:ext cx="615950" cy="70485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9177" name="Line 25">
            <a:extLst>
              <a:ext uri="{FF2B5EF4-FFF2-40B4-BE49-F238E27FC236}">
                <a16:creationId xmlns:a16="http://schemas.microsoft.com/office/drawing/2014/main" id="{B7628A15-819F-4D3D-9D97-828E30719E09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" y="2133600"/>
            <a:ext cx="1066800" cy="381000"/>
          </a:xfrm>
          <a:prstGeom prst="line">
            <a:avLst/>
          </a:prstGeom>
          <a:noFill/>
          <a:ln w="28575">
            <a:solidFill>
              <a:schemeClr val="accent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1" u="none" strike="noStrike" kern="1200" cap="none" spc="0" normalizeH="0" baseline="0" noProof="0">
              <a:ln>
                <a:noFill/>
              </a:ln>
              <a:solidFill>
                <a:srgbClr val="0033CC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49178" name="Text Box 26">
            <a:extLst>
              <a:ext uri="{FF2B5EF4-FFF2-40B4-BE49-F238E27FC236}">
                <a16:creationId xmlns:a16="http://schemas.microsoft.com/office/drawing/2014/main" id="{EC12C5CF-19AF-4CD5-B371-1D0680A195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" y="1447800"/>
            <a:ext cx="874713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1" i="1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source</a:t>
            </a:r>
            <a:br>
              <a:rPr kumimoji="0" lang="en-US" altLang="en-US" sz="2000" b="1" i="1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</a:br>
            <a:r>
              <a:rPr kumimoji="0" lang="en-US" altLang="en-US" sz="2000" b="1" i="1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vertex</a:t>
            </a:r>
          </a:p>
        </p:txBody>
      </p:sp>
      <p:sp>
        <p:nvSpPr>
          <p:cNvPr id="49179" name="Oval 27">
            <a:extLst>
              <a:ext uri="{FF2B5EF4-FFF2-40B4-BE49-F238E27FC236}">
                <a16:creationId xmlns:a16="http://schemas.microsoft.com/office/drawing/2014/main" id="{D936406D-3F30-49FE-A1A0-205C0EA4CC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1828800"/>
            <a:ext cx="1066800" cy="685800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d      f</a:t>
            </a: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>
            <a:extLst>
              <a:ext uri="{FF2B5EF4-FFF2-40B4-BE49-F238E27FC236}">
                <a16:creationId xmlns:a16="http://schemas.microsoft.com/office/drawing/2014/main" id="{22F61D32-5B53-4FFC-9971-D735D90E8C4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DFS Example</a:t>
            </a:r>
          </a:p>
        </p:txBody>
      </p:sp>
      <p:sp>
        <p:nvSpPr>
          <p:cNvPr id="50179" name="Oval 3">
            <a:extLst>
              <a:ext uri="{FF2B5EF4-FFF2-40B4-BE49-F238E27FC236}">
                <a16:creationId xmlns:a16="http://schemas.microsoft.com/office/drawing/2014/main" id="{1E2E1C50-7515-4B08-89C1-F8AF2E6A6A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2362200"/>
            <a:ext cx="1066800" cy="685800"/>
          </a:xfrm>
          <a:prstGeom prst="ellipse">
            <a:avLst/>
          </a:prstGeom>
          <a:solidFill>
            <a:schemeClr val="folHlink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1 |  </a:t>
            </a:r>
          </a:p>
        </p:txBody>
      </p:sp>
      <p:sp>
        <p:nvSpPr>
          <p:cNvPr id="50180" name="Oval 4">
            <a:extLst>
              <a:ext uri="{FF2B5EF4-FFF2-40B4-BE49-F238E27FC236}">
                <a16:creationId xmlns:a16="http://schemas.microsoft.com/office/drawing/2014/main" id="{1D65F7BB-97F7-4A17-BC7C-4A90239B07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1000" y="2362200"/>
            <a:ext cx="1066800" cy="685800"/>
          </a:xfrm>
          <a:prstGeom prst="ellipse">
            <a:avLst/>
          </a:prstGeom>
          <a:solidFill>
            <a:schemeClr val="folHlink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8 |  </a:t>
            </a:r>
          </a:p>
        </p:txBody>
      </p:sp>
      <p:sp>
        <p:nvSpPr>
          <p:cNvPr id="50181" name="Oval 5">
            <a:extLst>
              <a:ext uri="{FF2B5EF4-FFF2-40B4-BE49-F238E27FC236}">
                <a16:creationId xmlns:a16="http://schemas.microsoft.com/office/drawing/2014/main" id="{C31F9830-7F66-457A-880D-30BB207799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0" y="2362200"/>
            <a:ext cx="1066800" cy="685800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  |  </a:t>
            </a:r>
          </a:p>
        </p:txBody>
      </p:sp>
      <p:sp>
        <p:nvSpPr>
          <p:cNvPr id="50182" name="Oval 6">
            <a:extLst>
              <a:ext uri="{FF2B5EF4-FFF2-40B4-BE49-F238E27FC236}">
                <a16:creationId xmlns:a16="http://schemas.microsoft.com/office/drawing/2014/main" id="{21EFC7F2-2A13-4946-B17F-472A532705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0" y="4724400"/>
            <a:ext cx="1066800" cy="685800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  |  </a:t>
            </a:r>
          </a:p>
        </p:txBody>
      </p:sp>
      <p:sp>
        <p:nvSpPr>
          <p:cNvPr id="50183" name="Oval 7">
            <a:extLst>
              <a:ext uri="{FF2B5EF4-FFF2-40B4-BE49-F238E27FC236}">
                <a16:creationId xmlns:a16="http://schemas.microsoft.com/office/drawing/2014/main" id="{E3CF80A9-29C2-46F1-B156-99E56337FD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1000" y="4724400"/>
            <a:ext cx="1066800" cy="685800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5 | 6</a:t>
            </a:r>
          </a:p>
        </p:txBody>
      </p:sp>
      <p:sp>
        <p:nvSpPr>
          <p:cNvPr id="50184" name="Oval 8">
            <a:extLst>
              <a:ext uri="{FF2B5EF4-FFF2-40B4-BE49-F238E27FC236}">
                <a16:creationId xmlns:a16="http://schemas.microsoft.com/office/drawing/2014/main" id="{26E25F75-F04C-45B0-9864-F59C28DFAB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4724400"/>
            <a:ext cx="1066800" cy="685800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3 | 4</a:t>
            </a:r>
          </a:p>
        </p:txBody>
      </p:sp>
      <p:sp>
        <p:nvSpPr>
          <p:cNvPr id="50185" name="Oval 9">
            <a:extLst>
              <a:ext uri="{FF2B5EF4-FFF2-40B4-BE49-F238E27FC236}">
                <a16:creationId xmlns:a16="http://schemas.microsoft.com/office/drawing/2014/main" id="{E6C7DDAD-F97F-4866-9AD7-A796678AA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3505200"/>
            <a:ext cx="1066800" cy="685800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2 | 7</a:t>
            </a:r>
          </a:p>
        </p:txBody>
      </p:sp>
      <p:sp>
        <p:nvSpPr>
          <p:cNvPr id="50186" name="Oval 10">
            <a:extLst>
              <a:ext uri="{FF2B5EF4-FFF2-40B4-BE49-F238E27FC236}">
                <a16:creationId xmlns:a16="http://schemas.microsoft.com/office/drawing/2014/main" id="{DDFEF3ED-84F4-4C87-9895-9497359A8A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2600" y="3505200"/>
            <a:ext cx="1066800" cy="685800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  |  </a:t>
            </a:r>
          </a:p>
        </p:txBody>
      </p:sp>
      <p:cxnSp>
        <p:nvCxnSpPr>
          <p:cNvPr id="50187" name="AutoShape 11">
            <a:extLst>
              <a:ext uri="{FF2B5EF4-FFF2-40B4-BE49-F238E27FC236}">
                <a16:creationId xmlns:a16="http://schemas.microsoft.com/office/drawing/2014/main" id="{7338A7B4-2DEA-458E-88CF-CFEFCF1F0BE8}"/>
              </a:ext>
            </a:extLst>
          </p:cNvPr>
          <p:cNvCxnSpPr>
            <a:cxnSpLocks noChangeShapeType="1"/>
            <a:stCxn id="50179" idx="3"/>
            <a:endCxn id="50185" idx="7"/>
          </p:cNvCxnSpPr>
          <p:nvPr/>
        </p:nvCxnSpPr>
        <p:spPr bwMode="auto">
          <a:xfrm flipH="1">
            <a:off x="1139825" y="2962275"/>
            <a:ext cx="539750" cy="628650"/>
          </a:xfrm>
          <a:prstGeom prst="straightConnector1">
            <a:avLst/>
          </a:prstGeom>
          <a:noFill/>
          <a:ln w="28575">
            <a:solidFill>
              <a:schemeClr val="tx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0188" name="AutoShape 12">
            <a:extLst>
              <a:ext uri="{FF2B5EF4-FFF2-40B4-BE49-F238E27FC236}">
                <a16:creationId xmlns:a16="http://schemas.microsoft.com/office/drawing/2014/main" id="{5835B4F9-9B25-4B4E-8178-53E964FD85FF}"/>
              </a:ext>
            </a:extLst>
          </p:cNvPr>
          <p:cNvCxnSpPr>
            <a:cxnSpLocks noChangeShapeType="1"/>
            <a:stCxn id="50185" idx="5"/>
            <a:endCxn id="50184" idx="1"/>
          </p:cNvCxnSpPr>
          <p:nvPr/>
        </p:nvCxnSpPr>
        <p:spPr bwMode="auto">
          <a:xfrm>
            <a:off x="1139825" y="4105275"/>
            <a:ext cx="539750" cy="704850"/>
          </a:xfrm>
          <a:prstGeom prst="straightConnector1">
            <a:avLst/>
          </a:prstGeom>
          <a:noFill/>
          <a:ln w="28575">
            <a:solidFill>
              <a:schemeClr val="tx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0189" name="AutoShape 13">
            <a:extLst>
              <a:ext uri="{FF2B5EF4-FFF2-40B4-BE49-F238E27FC236}">
                <a16:creationId xmlns:a16="http://schemas.microsoft.com/office/drawing/2014/main" id="{D2E35A4F-0821-476B-8B8F-958C2D556FA3}"/>
              </a:ext>
            </a:extLst>
          </p:cNvPr>
          <p:cNvCxnSpPr>
            <a:cxnSpLocks noChangeShapeType="1"/>
            <a:stCxn id="50185" idx="6"/>
            <a:endCxn id="50183" idx="1"/>
          </p:cNvCxnSpPr>
          <p:nvPr/>
        </p:nvCxnSpPr>
        <p:spPr bwMode="auto">
          <a:xfrm>
            <a:off x="1309688" y="3848100"/>
            <a:ext cx="3036887" cy="962025"/>
          </a:xfrm>
          <a:prstGeom prst="straightConnector1">
            <a:avLst/>
          </a:prstGeom>
          <a:noFill/>
          <a:ln w="28575">
            <a:solidFill>
              <a:schemeClr val="tx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0190" name="AutoShape 14">
            <a:extLst>
              <a:ext uri="{FF2B5EF4-FFF2-40B4-BE49-F238E27FC236}">
                <a16:creationId xmlns:a16="http://schemas.microsoft.com/office/drawing/2014/main" id="{34FA5DC1-1373-4B9B-BE00-5F273857D0AB}"/>
              </a:ext>
            </a:extLst>
          </p:cNvPr>
          <p:cNvCxnSpPr>
            <a:cxnSpLocks noChangeShapeType="1"/>
            <a:stCxn id="50183" idx="2"/>
            <a:endCxn id="50184" idx="6"/>
          </p:cNvCxnSpPr>
          <p:nvPr/>
        </p:nvCxnSpPr>
        <p:spPr bwMode="auto">
          <a:xfrm flipH="1">
            <a:off x="2605088" y="5067300"/>
            <a:ext cx="1571625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0191" name="AutoShape 15">
            <a:extLst>
              <a:ext uri="{FF2B5EF4-FFF2-40B4-BE49-F238E27FC236}">
                <a16:creationId xmlns:a16="http://schemas.microsoft.com/office/drawing/2014/main" id="{320C3A5A-7A2D-4CD1-A4CA-1D764BEDD562}"/>
              </a:ext>
            </a:extLst>
          </p:cNvPr>
          <p:cNvCxnSpPr>
            <a:cxnSpLocks noChangeShapeType="1"/>
            <a:stCxn id="50184" idx="0"/>
            <a:endCxn id="50179" idx="4"/>
          </p:cNvCxnSpPr>
          <p:nvPr/>
        </p:nvCxnSpPr>
        <p:spPr bwMode="auto">
          <a:xfrm flipV="1">
            <a:off x="2057400" y="3062288"/>
            <a:ext cx="0" cy="164782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0192" name="AutoShape 16">
            <a:extLst>
              <a:ext uri="{FF2B5EF4-FFF2-40B4-BE49-F238E27FC236}">
                <a16:creationId xmlns:a16="http://schemas.microsoft.com/office/drawing/2014/main" id="{309FA707-EE95-4439-BD71-A15C99623333}"/>
              </a:ext>
            </a:extLst>
          </p:cNvPr>
          <p:cNvCxnSpPr>
            <a:cxnSpLocks noChangeShapeType="1"/>
            <a:stCxn id="50179" idx="5"/>
            <a:endCxn id="50183" idx="1"/>
          </p:cNvCxnSpPr>
          <p:nvPr/>
        </p:nvCxnSpPr>
        <p:spPr bwMode="auto">
          <a:xfrm>
            <a:off x="2435225" y="2962275"/>
            <a:ext cx="1911350" cy="184785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0193" name="AutoShape 17">
            <a:extLst>
              <a:ext uri="{FF2B5EF4-FFF2-40B4-BE49-F238E27FC236}">
                <a16:creationId xmlns:a16="http://schemas.microsoft.com/office/drawing/2014/main" id="{4F837C66-A74C-483B-80FE-40785FAA2990}"/>
              </a:ext>
            </a:extLst>
          </p:cNvPr>
          <p:cNvCxnSpPr>
            <a:cxnSpLocks noChangeShapeType="1"/>
            <a:stCxn id="50180" idx="4"/>
            <a:endCxn id="50183" idx="0"/>
          </p:cNvCxnSpPr>
          <p:nvPr/>
        </p:nvCxnSpPr>
        <p:spPr bwMode="auto">
          <a:xfrm>
            <a:off x="4724400" y="3062288"/>
            <a:ext cx="0" cy="164782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0194" name="AutoShape 18">
            <a:extLst>
              <a:ext uri="{FF2B5EF4-FFF2-40B4-BE49-F238E27FC236}">
                <a16:creationId xmlns:a16="http://schemas.microsoft.com/office/drawing/2014/main" id="{61BEA6A3-07BF-49A2-A778-F05E988AA1E6}"/>
              </a:ext>
            </a:extLst>
          </p:cNvPr>
          <p:cNvCxnSpPr>
            <a:cxnSpLocks noChangeShapeType="1"/>
            <a:stCxn id="50179" idx="6"/>
            <a:endCxn id="50180" idx="2"/>
          </p:cNvCxnSpPr>
          <p:nvPr/>
        </p:nvCxnSpPr>
        <p:spPr bwMode="auto">
          <a:xfrm>
            <a:off x="2605088" y="2705100"/>
            <a:ext cx="1571625" cy="0"/>
          </a:xfrm>
          <a:prstGeom prst="straightConnector1">
            <a:avLst/>
          </a:prstGeom>
          <a:noFill/>
          <a:ln w="28575">
            <a:solidFill>
              <a:schemeClr val="tx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0195" name="AutoShape 19">
            <a:extLst>
              <a:ext uri="{FF2B5EF4-FFF2-40B4-BE49-F238E27FC236}">
                <a16:creationId xmlns:a16="http://schemas.microsoft.com/office/drawing/2014/main" id="{44AF67F7-F488-415B-BA78-99D8B49DC404}"/>
              </a:ext>
            </a:extLst>
          </p:cNvPr>
          <p:cNvCxnSpPr>
            <a:cxnSpLocks noChangeShapeType="1"/>
            <a:stCxn id="50181" idx="2"/>
            <a:endCxn id="50180" idx="6"/>
          </p:cNvCxnSpPr>
          <p:nvPr/>
        </p:nvCxnSpPr>
        <p:spPr bwMode="auto">
          <a:xfrm flipH="1">
            <a:off x="5272088" y="2705100"/>
            <a:ext cx="1571625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0196" name="AutoShape 20">
            <a:extLst>
              <a:ext uri="{FF2B5EF4-FFF2-40B4-BE49-F238E27FC236}">
                <a16:creationId xmlns:a16="http://schemas.microsoft.com/office/drawing/2014/main" id="{258DF865-989E-4806-B263-CED76DFD6754}"/>
              </a:ext>
            </a:extLst>
          </p:cNvPr>
          <p:cNvCxnSpPr>
            <a:cxnSpLocks noChangeShapeType="1"/>
            <a:stCxn id="50180" idx="5"/>
            <a:endCxn id="50186" idx="1"/>
          </p:cNvCxnSpPr>
          <p:nvPr/>
        </p:nvCxnSpPr>
        <p:spPr bwMode="auto">
          <a:xfrm>
            <a:off x="5102225" y="2962275"/>
            <a:ext cx="615950" cy="62865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0197" name="AutoShape 21">
            <a:extLst>
              <a:ext uri="{FF2B5EF4-FFF2-40B4-BE49-F238E27FC236}">
                <a16:creationId xmlns:a16="http://schemas.microsoft.com/office/drawing/2014/main" id="{C79D94BE-4CC5-4133-ABDF-0C16F82C4711}"/>
              </a:ext>
            </a:extLst>
          </p:cNvPr>
          <p:cNvCxnSpPr>
            <a:cxnSpLocks noChangeShapeType="1"/>
            <a:stCxn id="50181" idx="3"/>
            <a:endCxn id="50186" idx="7"/>
          </p:cNvCxnSpPr>
          <p:nvPr/>
        </p:nvCxnSpPr>
        <p:spPr bwMode="auto">
          <a:xfrm flipH="1">
            <a:off x="6473825" y="2962275"/>
            <a:ext cx="539750" cy="62865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0198" name="AutoShape 22">
            <a:extLst>
              <a:ext uri="{FF2B5EF4-FFF2-40B4-BE49-F238E27FC236}">
                <a16:creationId xmlns:a16="http://schemas.microsoft.com/office/drawing/2014/main" id="{7A2570D9-4F68-47DD-B988-72F8FD931FDF}"/>
              </a:ext>
            </a:extLst>
          </p:cNvPr>
          <p:cNvCxnSpPr>
            <a:cxnSpLocks noChangeShapeType="1"/>
            <a:stCxn id="50181" idx="4"/>
            <a:endCxn id="50182" idx="0"/>
          </p:cNvCxnSpPr>
          <p:nvPr/>
        </p:nvCxnSpPr>
        <p:spPr bwMode="auto">
          <a:xfrm>
            <a:off x="7391400" y="3062288"/>
            <a:ext cx="0" cy="164782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0199" name="AutoShape 23">
            <a:extLst>
              <a:ext uri="{FF2B5EF4-FFF2-40B4-BE49-F238E27FC236}">
                <a16:creationId xmlns:a16="http://schemas.microsoft.com/office/drawing/2014/main" id="{E7B1A38B-6776-4D0A-9EFC-000C267EF620}"/>
              </a:ext>
            </a:extLst>
          </p:cNvPr>
          <p:cNvCxnSpPr>
            <a:cxnSpLocks noChangeShapeType="1"/>
            <a:stCxn id="50182" idx="2"/>
            <a:endCxn id="50183" idx="6"/>
          </p:cNvCxnSpPr>
          <p:nvPr/>
        </p:nvCxnSpPr>
        <p:spPr bwMode="auto">
          <a:xfrm flipH="1">
            <a:off x="5272088" y="5067300"/>
            <a:ext cx="1571625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0200" name="AutoShape 24">
            <a:extLst>
              <a:ext uri="{FF2B5EF4-FFF2-40B4-BE49-F238E27FC236}">
                <a16:creationId xmlns:a16="http://schemas.microsoft.com/office/drawing/2014/main" id="{5FDD47CA-B163-457F-8D74-7D55D8A1D0DE}"/>
              </a:ext>
            </a:extLst>
          </p:cNvPr>
          <p:cNvCxnSpPr>
            <a:cxnSpLocks noChangeShapeType="1"/>
            <a:stCxn id="50186" idx="3"/>
            <a:endCxn id="50183" idx="7"/>
          </p:cNvCxnSpPr>
          <p:nvPr/>
        </p:nvCxnSpPr>
        <p:spPr bwMode="auto">
          <a:xfrm flipH="1">
            <a:off x="5102225" y="4105275"/>
            <a:ext cx="615950" cy="70485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0201" name="Line 25">
            <a:extLst>
              <a:ext uri="{FF2B5EF4-FFF2-40B4-BE49-F238E27FC236}">
                <a16:creationId xmlns:a16="http://schemas.microsoft.com/office/drawing/2014/main" id="{E15FBD7C-DD16-421F-AFB7-50C04DFFB245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" y="2133600"/>
            <a:ext cx="1066800" cy="381000"/>
          </a:xfrm>
          <a:prstGeom prst="line">
            <a:avLst/>
          </a:prstGeom>
          <a:noFill/>
          <a:ln w="28575">
            <a:solidFill>
              <a:schemeClr val="accent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1" u="none" strike="noStrike" kern="1200" cap="none" spc="0" normalizeH="0" baseline="0" noProof="0">
              <a:ln>
                <a:noFill/>
              </a:ln>
              <a:solidFill>
                <a:srgbClr val="0033CC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50202" name="Text Box 26">
            <a:extLst>
              <a:ext uri="{FF2B5EF4-FFF2-40B4-BE49-F238E27FC236}">
                <a16:creationId xmlns:a16="http://schemas.microsoft.com/office/drawing/2014/main" id="{76ACC9BB-B5F1-4D55-AC92-3C640F3628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" y="1447800"/>
            <a:ext cx="874713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1" i="1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source</a:t>
            </a:r>
            <a:br>
              <a:rPr kumimoji="0" lang="en-US" altLang="en-US" sz="2000" b="1" i="1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</a:br>
            <a:r>
              <a:rPr kumimoji="0" lang="en-US" altLang="en-US" sz="2000" b="1" i="1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vertex</a:t>
            </a:r>
          </a:p>
        </p:txBody>
      </p:sp>
      <p:sp>
        <p:nvSpPr>
          <p:cNvPr id="50203" name="Oval 27">
            <a:extLst>
              <a:ext uri="{FF2B5EF4-FFF2-40B4-BE49-F238E27FC236}">
                <a16:creationId xmlns:a16="http://schemas.microsoft.com/office/drawing/2014/main" id="{42ED75ED-3CEC-47E0-A06C-A1952ABEEE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1828800"/>
            <a:ext cx="1066800" cy="685800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d      f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3: finding cycles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61622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1524000" y="2514600"/>
            <a:ext cx="685800" cy="6096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a</a:t>
            </a:r>
          </a:p>
        </p:txBody>
      </p:sp>
      <p:sp>
        <p:nvSpPr>
          <p:cNvPr id="5" name="Oval 4"/>
          <p:cNvSpPr/>
          <p:nvPr/>
        </p:nvSpPr>
        <p:spPr>
          <a:xfrm>
            <a:off x="2019300" y="3810000"/>
            <a:ext cx="685800" cy="6096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b</a:t>
            </a:r>
          </a:p>
        </p:txBody>
      </p:sp>
      <p:sp>
        <p:nvSpPr>
          <p:cNvPr id="6" name="Oval 5"/>
          <p:cNvSpPr/>
          <p:nvPr/>
        </p:nvSpPr>
        <p:spPr>
          <a:xfrm>
            <a:off x="3352800" y="2408583"/>
            <a:ext cx="685800" cy="6096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d</a:t>
            </a:r>
          </a:p>
        </p:txBody>
      </p:sp>
      <p:sp>
        <p:nvSpPr>
          <p:cNvPr id="7" name="Oval 6"/>
          <p:cNvSpPr/>
          <p:nvPr/>
        </p:nvSpPr>
        <p:spPr>
          <a:xfrm>
            <a:off x="3352800" y="5257800"/>
            <a:ext cx="685800" cy="6096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c</a:t>
            </a:r>
          </a:p>
        </p:txBody>
      </p:sp>
      <p:sp>
        <p:nvSpPr>
          <p:cNvPr id="8" name="Oval 7"/>
          <p:cNvSpPr/>
          <p:nvPr/>
        </p:nvSpPr>
        <p:spPr>
          <a:xfrm>
            <a:off x="4343400" y="3505200"/>
            <a:ext cx="685800" cy="6096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g</a:t>
            </a:r>
          </a:p>
        </p:txBody>
      </p:sp>
      <p:sp>
        <p:nvSpPr>
          <p:cNvPr id="9" name="Oval 8"/>
          <p:cNvSpPr/>
          <p:nvPr/>
        </p:nvSpPr>
        <p:spPr>
          <a:xfrm>
            <a:off x="5562600" y="2216426"/>
            <a:ext cx="685800" cy="6096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e</a:t>
            </a:r>
          </a:p>
        </p:txBody>
      </p:sp>
      <p:sp>
        <p:nvSpPr>
          <p:cNvPr id="10" name="Oval 9"/>
          <p:cNvSpPr/>
          <p:nvPr/>
        </p:nvSpPr>
        <p:spPr>
          <a:xfrm>
            <a:off x="5715000" y="4644887"/>
            <a:ext cx="685800" cy="6096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f</a:t>
            </a:r>
          </a:p>
        </p:txBody>
      </p:sp>
      <p:sp>
        <p:nvSpPr>
          <p:cNvPr id="11" name="Oval 10"/>
          <p:cNvSpPr/>
          <p:nvPr/>
        </p:nvSpPr>
        <p:spPr>
          <a:xfrm>
            <a:off x="7010400" y="3094383"/>
            <a:ext cx="685800" cy="6096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 err="1"/>
              <a:t>i</a:t>
            </a:r>
            <a:endParaRPr lang="en-US" sz="3200" dirty="0"/>
          </a:p>
        </p:txBody>
      </p:sp>
      <p:sp>
        <p:nvSpPr>
          <p:cNvPr id="12" name="Oval 11"/>
          <p:cNvSpPr/>
          <p:nvPr/>
        </p:nvSpPr>
        <p:spPr>
          <a:xfrm>
            <a:off x="5029200" y="5943600"/>
            <a:ext cx="685800" cy="6096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h</a:t>
            </a:r>
          </a:p>
        </p:txBody>
      </p:sp>
      <p:cxnSp>
        <p:nvCxnSpPr>
          <p:cNvPr id="13" name="Straight Arrow Connector 12"/>
          <p:cNvCxnSpPr>
            <a:stCxn id="4" idx="4"/>
            <a:endCxn id="5" idx="0"/>
          </p:cNvCxnSpPr>
          <p:nvPr/>
        </p:nvCxnSpPr>
        <p:spPr>
          <a:xfrm>
            <a:off x="1866900" y="3124200"/>
            <a:ext cx="495300" cy="685800"/>
          </a:xfrm>
          <a:prstGeom prst="straightConnector1">
            <a:avLst/>
          </a:prstGeom>
          <a:ln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4" idx="6"/>
            <a:endCxn id="6" idx="2"/>
          </p:cNvCxnSpPr>
          <p:nvPr/>
        </p:nvCxnSpPr>
        <p:spPr>
          <a:xfrm flipV="1">
            <a:off x="2209800" y="2713383"/>
            <a:ext cx="1143000" cy="106017"/>
          </a:xfrm>
          <a:prstGeom prst="straightConnector1">
            <a:avLst/>
          </a:prstGeom>
          <a:ln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7" idx="7"/>
            <a:endCxn id="8" idx="3"/>
          </p:cNvCxnSpPr>
          <p:nvPr/>
        </p:nvCxnSpPr>
        <p:spPr>
          <a:xfrm flipV="1">
            <a:off x="3938167" y="4025526"/>
            <a:ext cx="505666" cy="1321548"/>
          </a:xfrm>
          <a:prstGeom prst="straightConnector1">
            <a:avLst/>
          </a:prstGeom>
          <a:ln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8" idx="6"/>
            <a:endCxn id="11" idx="2"/>
          </p:cNvCxnSpPr>
          <p:nvPr/>
        </p:nvCxnSpPr>
        <p:spPr>
          <a:xfrm flipV="1">
            <a:off x="5029200" y="3399183"/>
            <a:ext cx="1981200" cy="410817"/>
          </a:xfrm>
          <a:prstGeom prst="straightConnector1">
            <a:avLst/>
          </a:prstGeom>
          <a:ln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0" idx="3"/>
            <a:endCxn id="12" idx="0"/>
          </p:cNvCxnSpPr>
          <p:nvPr/>
        </p:nvCxnSpPr>
        <p:spPr>
          <a:xfrm flipH="1">
            <a:off x="5372100" y="5165213"/>
            <a:ext cx="443333" cy="778387"/>
          </a:xfrm>
          <a:prstGeom prst="straightConnector1">
            <a:avLst/>
          </a:prstGeom>
          <a:ln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>
            <a:off x="1524000" y="2503714"/>
            <a:ext cx="685800" cy="609600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a</a:t>
            </a:r>
          </a:p>
        </p:txBody>
      </p:sp>
      <p:sp>
        <p:nvSpPr>
          <p:cNvPr id="19" name="Oval 18"/>
          <p:cNvSpPr/>
          <p:nvPr/>
        </p:nvSpPr>
        <p:spPr>
          <a:xfrm>
            <a:off x="2002972" y="3803373"/>
            <a:ext cx="685800" cy="609600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b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166390" y="264467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620476" y="39301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073188" y="251215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cxnSp>
        <p:nvCxnSpPr>
          <p:cNvPr id="37" name="Straight Arrow Connector 36"/>
          <p:cNvCxnSpPr>
            <a:endCxn id="19" idx="7"/>
          </p:cNvCxnSpPr>
          <p:nvPr/>
        </p:nvCxnSpPr>
        <p:spPr>
          <a:xfrm flipH="1">
            <a:off x="2588339" y="3011556"/>
            <a:ext cx="1091033" cy="881091"/>
          </a:xfrm>
          <a:prstGeom prst="straightConnector1">
            <a:avLst/>
          </a:prstGeom>
          <a:ln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1865244" y="3124200"/>
            <a:ext cx="495300" cy="685800"/>
          </a:xfrm>
          <a:prstGeom prst="straightConnector1">
            <a:avLst/>
          </a:prstGeom>
          <a:ln>
            <a:tailEnd type="non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V="1">
            <a:off x="2208144" y="2713383"/>
            <a:ext cx="1143000" cy="106017"/>
          </a:xfrm>
          <a:prstGeom prst="straightConnector1">
            <a:avLst/>
          </a:prstGeom>
          <a:ln>
            <a:tailEnd type="non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H="1">
            <a:off x="2604667" y="3011555"/>
            <a:ext cx="1091033" cy="881091"/>
          </a:xfrm>
          <a:prstGeom prst="straightConnector1">
            <a:avLst/>
          </a:prstGeom>
          <a:ln>
            <a:tailEnd type="non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44" name="Rectangle 43"/>
          <p:cNvSpPr/>
          <p:nvPr/>
        </p:nvSpPr>
        <p:spPr>
          <a:xfrm>
            <a:off x="2971564" y="5547780"/>
            <a:ext cx="2362200" cy="990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Can also use DFS</a:t>
            </a:r>
          </a:p>
        </p:txBody>
      </p:sp>
      <p:sp>
        <p:nvSpPr>
          <p:cNvPr id="45" name="Rectangle 44"/>
          <p:cNvSpPr/>
          <p:nvPr/>
        </p:nvSpPr>
        <p:spPr>
          <a:xfrm>
            <a:off x="6400800" y="2368492"/>
            <a:ext cx="2209800" cy="5523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Enqueue</a:t>
            </a:r>
            <a:r>
              <a:rPr lang="en-US" dirty="0"/>
              <a:t> node </a:t>
            </a:r>
            <a:r>
              <a:rPr lang="en-US" b="1" dirty="0"/>
              <a:t>b</a:t>
            </a:r>
          </a:p>
        </p:txBody>
      </p:sp>
      <p:sp>
        <p:nvSpPr>
          <p:cNvPr id="46" name="Rectangle 45"/>
          <p:cNvSpPr/>
          <p:nvPr/>
        </p:nvSpPr>
        <p:spPr>
          <a:xfrm>
            <a:off x="6400800" y="3021496"/>
            <a:ext cx="2209800" cy="5523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Enqueue</a:t>
            </a:r>
            <a:r>
              <a:rPr lang="en-US" dirty="0"/>
              <a:t> node </a:t>
            </a:r>
            <a:r>
              <a:rPr lang="en-US" b="1" dirty="0"/>
              <a:t>d</a:t>
            </a:r>
          </a:p>
        </p:txBody>
      </p:sp>
      <p:sp>
        <p:nvSpPr>
          <p:cNvPr id="47" name="Rectangle 46"/>
          <p:cNvSpPr/>
          <p:nvPr/>
        </p:nvSpPr>
        <p:spPr>
          <a:xfrm>
            <a:off x="6400800" y="4316031"/>
            <a:ext cx="2209800" cy="5523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Try</a:t>
            </a:r>
            <a:r>
              <a:rPr lang="en-US" dirty="0"/>
              <a:t> to </a:t>
            </a:r>
            <a:r>
              <a:rPr lang="en-US" dirty="0" err="1"/>
              <a:t>enqueue</a:t>
            </a:r>
            <a:r>
              <a:rPr lang="en-US" dirty="0"/>
              <a:t> </a:t>
            </a:r>
            <a:r>
              <a:rPr lang="en-US" b="1" dirty="0"/>
              <a:t>a;</a:t>
            </a:r>
            <a:br>
              <a:rPr lang="en-US" dirty="0"/>
            </a:br>
            <a:r>
              <a:rPr lang="en-US" dirty="0"/>
              <a:t>black, so do nothing</a:t>
            </a:r>
          </a:p>
        </p:txBody>
      </p:sp>
      <p:sp>
        <p:nvSpPr>
          <p:cNvPr id="48" name="Rectangle 47"/>
          <p:cNvSpPr/>
          <p:nvPr/>
        </p:nvSpPr>
        <p:spPr>
          <a:xfrm>
            <a:off x="6400800" y="1733639"/>
            <a:ext cx="2209800" cy="5523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Dequeue</a:t>
            </a:r>
            <a:r>
              <a:rPr lang="en-US" dirty="0"/>
              <a:t> node </a:t>
            </a:r>
            <a:r>
              <a:rPr lang="en-US" b="1" dirty="0"/>
              <a:t>a</a:t>
            </a:r>
          </a:p>
        </p:txBody>
      </p:sp>
      <p:sp>
        <p:nvSpPr>
          <p:cNvPr id="49" name="Rectangle 48"/>
          <p:cNvSpPr/>
          <p:nvPr/>
        </p:nvSpPr>
        <p:spPr>
          <a:xfrm>
            <a:off x="6400800" y="3667258"/>
            <a:ext cx="2209800" cy="5523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Dequeue</a:t>
            </a:r>
            <a:r>
              <a:rPr lang="en-US" dirty="0"/>
              <a:t> node </a:t>
            </a:r>
            <a:r>
              <a:rPr lang="en-US" b="1" dirty="0"/>
              <a:t>b</a:t>
            </a:r>
          </a:p>
        </p:txBody>
      </p:sp>
      <p:sp>
        <p:nvSpPr>
          <p:cNvPr id="50" name="Rectangle 49"/>
          <p:cNvSpPr/>
          <p:nvPr/>
        </p:nvSpPr>
        <p:spPr>
          <a:xfrm>
            <a:off x="6400800" y="1066800"/>
            <a:ext cx="2209800" cy="5523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Enqueue</a:t>
            </a:r>
            <a:r>
              <a:rPr lang="en-US" dirty="0"/>
              <a:t> node </a:t>
            </a:r>
            <a:r>
              <a:rPr lang="en-US" b="1" dirty="0"/>
              <a:t>a</a:t>
            </a:r>
          </a:p>
        </p:txBody>
      </p:sp>
      <p:sp>
        <p:nvSpPr>
          <p:cNvPr id="51" name="Oval 50"/>
          <p:cNvSpPr/>
          <p:nvPr/>
        </p:nvSpPr>
        <p:spPr>
          <a:xfrm>
            <a:off x="1524000" y="2503714"/>
            <a:ext cx="685800" cy="609600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a</a:t>
            </a:r>
          </a:p>
        </p:txBody>
      </p:sp>
      <p:sp>
        <p:nvSpPr>
          <p:cNvPr id="52" name="Oval 51"/>
          <p:cNvSpPr/>
          <p:nvPr/>
        </p:nvSpPr>
        <p:spPr>
          <a:xfrm>
            <a:off x="3352800" y="2394858"/>
            <a:ext cx="685800" cy="609600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d</a:t>
            </a:r>
          </a:p>
        </p:txBody>
      </p:sp>
      <p:sp>
        <p:nvSpPr>
          <p:cNvPr id="53" name="Oval 52"/>
          <p:cNvSpPr/>
          <p:nvPr/>
        </p:nvSpPr>
        <p:spPr>
          <a:xfrm>
            <a:off x="2002972" y="3799114"/>
            <a:ext cx="685800" cy="609600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b</a:t>
            </a:r>
          </a:p>
        </p:txBody>
      </p:sp>
      <p:sp>
        <p:nvSpPr>
          <p:cNvPr id="54" name="Rectangle 53"/>
          <p:cNvSpPr/>
          <p:nvPr/>
        </p:nvSpPr>
        <p:spPr>
          <a:xfrm>
            <a:off x="6400800" y="4953000"/>
            <a:ext cx="2209800" cy="5523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Try</a:t>
            </a:r>
            <a:r>
              <a:rPr lang="en-US" dirty="0"/>
              <a:t> to </a:t>
            </a:r>
            <a:r>
              <a:rPr lang="en-US" dirty="0" err="1"/>
              <a:t>enqueue</a:t>
            </a:r>
            <a:r>
              <a:rPr lang="en-US" dirty="0"/>
              <a:t> </a:t>
            </a:r>
            <a:r>
              <a:rPr lang="en-US" b="1" dirty="0"/>
              <a:t>d;</a:t>
            </a:r>
            <a:br>
              <a:rPr lang="en-US" b="1" dirty="0"/>
            </a:br>
            <a:r>
              <a:rPr lang="en-US" dirty="0"/>
              <a:t>gray node, so </a:t>
            </a:r>
            <a:r>
              <a:rPr lang="en-US" b="1" u="sng" dirty="0"/>
              <a:t>cycle!</a:t>
            </a:r>
          </a:p>
        </p:txBody>
      </p:sp>
    </p:spTree>
    <p:extLst>
      <p:ext uri="{BB962C8B-B14F-4D97-AF65-F5344CB8AC3E}">
        <p14:creationId xmlns:p14="http://schemas.microsoft.com/office/powerpoint/2010/main" val="1642069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7" grpId="0"/>
      <p:bldP spid="28" grpId="0"/>
      <p:bldP spid="29" grpId="0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>
            <a:extLst>
              <a:ext uri="{FF2B5EF4-FFF2-40B4-BE49-F238E27FC236}">
                <a16:creationId xmlns:a16="http://schemas.microsoft.com/office/drawing/2014/main" id="{46EC95C1-6C26-40FA-BAD6-82152911ABD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DFS Example</a:t>
            </a:r>
          </a:p>
        </p:txBody>
      </p:sp>
      <p:sp>
        <p:nvSpPr>
          <p:cNvPr id="51203" name="Oval 3">
            <a:extLst>
              <a:ext uri="{FF2B5EF4-FFF2-40B4-BE49-F238E27FC236}">
                <a16:creationId xmlns:a16="http://schemas.microsoft.com/office/drawing/2014/main" id="{2352FE20-2921-43FC-940D-286769BBCC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2362200"/>
            <a:ext cx="1066800" cy="685800"/>
          </a:xfrm>
          <a:prstGeom prst="ellipse">
            <a:avLst/>
          </a:prstGeom>
          <a:solidFill>
            <a:schemeClr val="folHlink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1 |  </a:t>
            </a:r>
          </a:p>
        </p:txBody>
      </p:sp>
      <p:sp>
        <p:nvSpPr>
          <p:cNvPr id="51204" name="Oval 4">
            <a:extLst>
              <a:ext uri="{FF2B5EF4-FFF2-40B4-BE49-F238E27FC236}">
                <a16:creationId xmlns:a16="http://schemas.microsoft.com/office/drawing/2014/main" id="{D14999A6-F5EF-4D50-82C6-0F2134EE67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1000" y="2362200"/>
            <a:ext cx="1066800" cy="685800"/>
          </a:xfrm>
          <a:prstGeom prst="ellipse">
            <a:avLst/>
          </a:prstGeom>
          <a:solidFill>
            <a:schemeClr val="folHlink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8 |  </a:t>
            </a:r>
          </a:p>
        </p:txBody>
      </p:sp>
      <p:sp>
        <p:nvSpPr>
          <p:cNvPr id="51205" name="Oval 5">
            <a:extLst>
              <a:ext uri="{FF2B5EF4-FFF2-40B4-BE49-F238E27FC236}">
                <a16:creationId xmlns:a16="http://schemas.microsoft.com/office/drawing/2014/main" id="{9CD59007-CE00-461F-BF47-B81C1C0B22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0" y="2362200"/>
            <a:ext cx="1066800" cy="685800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  |  </a:t>
            </a:r>
          </a:p>
        </p:txBody>
      </p:sp>
      <p:sp>
        <p:nvSpPr>
          <p:cNvPr id="51206" name="Oval 6">
            <a:extLst>
              <a:ext uri="{FF2B5EF4-FFF2-40B4-BE49-F238E27FC236}">
                <a16:creationId xmlns:a16="http://schemas.microsoft.com/office/drawing/2014/main" id="{BDC0C65B-8DAC-4FBE-83FD-388E0C3216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0" y="4724400"/>
            <a:ext cx="1066800" cy="685800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  |  </a:t>
            </a:r>
          </a:p>
        </p:txBody>
      </p:sp>
      <p:sp>
        <p:nvSpPr>
          <p:cNvPr id="51207" name="Oval 7">
            <a:extLst>
              <a:ext uri="{FF2B5EF4-FFF2-40B4-BE49-F238E27FC236}">
                <a16:creationId xmlns:a16="http://schemas.microsoft.com/office/drawing/2014/main" id="{C897C42E-EE23-4245-B990-1142BB52B8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1000" y="4724400"/>
            <a:ext cx="1066800" cy="685800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5 | 6</a:t>
            </a:r>
          </a:p>
        </p:txBody>
      </p:sp>
      <p:sp>
        <p:nvSpPr>
          <p:cNvPr id="51208" name="Oval 8">
            <a:extLst>
              <a:ext uri="{FF2B5EF4-FFF2-40B4-BE49-F238E27FC236}">
                <a16:creationId xmlns:a16="http://schemas.microsoft.com/office/drawing/2014/main" id="{9C253ACC-06BD-4C20-A521-19BED08430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4724400"/>
            <a:ext cx="1066800" cy="685800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3 | 4</a:t>
            </a:r>
          </a:p>
        </p:txBody>
      </p:sp>
      <p:sp>
        <p:nvSpPr>
          <p:cNvPr id="51209" name="Oval 9">
            <a:extLst>
              <a:ext uri="{FF2B5EF4-FFF2-40B4-BE49-F238E27FC236}">
                <a16:creationId xmlns:a16="http://schemas.microsoft.com/office/drawing/2014/main" id="{6D92F9A8-C6C2-4221-B327-229D41DEEE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3505200"/>
            <a:ext cx="1066800" cy="685800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2 | 7</a:t>
            </a:r>
          </a:p>
        </p:txBody>
      </p:sp>
      <p:sp>
        <p:nvSpPr>
          <p:cNvPr id="51210" name="Oval 10">
            <a:extLst>
              <a:ext uri="{FF2B5EF4-FFF2-40B4-BE49-F238E27FC236}">
                <a16:creationId xmlns:a16="http://schemas.microsoft.com/office/drawing/2014/main" id="{60E520B7-09D9-4453-BA9E-B9A08C5BCE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2600" y="3505200"/>
            <a:ext cx="1066800" cy="685800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  |  </a:t>
            </a:r>
          </a:p>
        </p:txBody>
      </p:sp>
      <p:cxnSp>
        <p:nvCxnSpPr>
          <p:cNvPr id="51211" name="AutoShape 11">
            <a:extLst>
              <a:ext uri="{FF2B5EF4-FFF2-40B4-BE49-F238E27FC236}">
                <a16:creationId xmlns:a16="http://schemas.microsoft.com/office/drawing/2014/main" id="{72CFBD98-60F0-4F60-B71B-A58A42CD71BC}"/>
              </a:ext>
            </a:extLst>
          </p:cNvPr>
          <p:cNvCxnSpPr>
            <a:cxnSpLocks noChangeShapeType="1"/>
            <a:stCxn id="51203" idx="3"/>
            <a:endCxn id="51209" idx="7"/>
          </p:cNvCxnSpPr>
          <p:nvPr/>
        </p:nvCxnSpPr>
        <p:spPr bwMode="auto">
          <a:xfrm flipH="1">
            <a:off x="1139825" y="2962275"/>
            <a:ext cx="539750" cy="628650"/>
          </a:xfrm>
          <a:prstGeom prst="straightConnector1">
            <a:avLst/>
          </a:prstGeom>
          <a:noFill/>
          <a:ln w="28575">
            <a:solidFill>
              <a:schemeClr val="tx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1212" name="AutoShape 12">
            <a:extLst>
              <a:ext uri="{FF2B5EF4-FFF2-40B4-BE49-F238E27FC236}">
                <a16:creationId xmlns:a16="http://schemas.microsoft.com/office/drawing/2014/main" id="{DFF57A72-955F-4842-87E1-C4426DBCFA85}"/>
              </a:ext>
            </a:extLst>
          </p:cNvPr>
          <p:cNvCxnSpPr>
            <a:cxnSpLocks noChangeShapeType="1"/>
            <a:stCxn id="51209" idx="5"/>
            <a:endCxn id="51208" idx="1"/>
          </p:cNvCxnSpPr>
          <p:nvPr/>
        </p:nvCxnSpPr>
        <p:spPr bwMode="auto">
          <a:xfrm>
            <a:off x="1139825" y="4105275"/>
            <a:ext cx="539750" cy="704850"/>
          </a:xfrm>
          <a:prstGeom prst="straightConnector1">
            <a:avLst/>
          </a:prstGeom>
          <a:noFill/>
          <a:ln w="28575">
            <a:solidFill>
              <a:schemeClr val="tx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1213" name="AutoShape 13">
            <a:extLst>
              <a:ext uri="{FF2B5EF4-FFF2-40B4-BE49-F238E27FC236}">
                <a16:creationId xmlns:a16="http://schemas.microsoft.com/office/drawing/2014/main" id="{7CBF4B02-E02F-4554-B79D-29A27A6ED9AF}"/>
              </a:ext>
            </a:extLst>
          </p:cNvPr>
          <p:cNvCxnSpPr>
            <a:cxnSpLocks noChangeShapeType="1"/>
            <a:stCxn id="51209" idx="6"/>
            <a:endCxn id="51207" idx="1"/>
          </p:cNvCxnSpPr>
          <p:nvPr/>
        </p:nvCxnSpPr>
        <p:spPr bwMode="auto">
          <a:xfrm>
            <a:off x="1309688" y="3848100"/>
            <a:ext cx="3036887" cy="962025"/>
          </a:xfrm>
          <a:prstGeom prst="straightConnector1">
            <a:avLst/>
          </a:prstGeom>
          <a:noFill/>
          <a:ln w="28575">
            <a:solidFill>
              <a:schemeClr val="tx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1214" name="AutoShape 14">
            <a:extLst>
              <a:ext uri="{FF2B5EF4-FFF2-40B4-BE49-F238E27FC236}">
                <a16:creationId xmlns:a16="http://schemas.microsoft.com/office/drawing/2014/main" id="{11E4EA0B-8A97-4731-86B1-50A61AB655B0}"/>
              </a:ext>
            </a:extLst>
          </p:cNvPr>
          <p:cNvCxnSpPr>
            <a:cxnSpLocks noChangeShapeType="1"/>
            <a:stCxn id="51207" idx="2"/>
            <a:endCxn id="51208" idx="6"/>
          </p:cNvCxnSpPr>
          <p:nvPr/>
        </p:nvCxnSpPr>
        <p:spPr bwMode="auto">
          <a:xfrm flipH="1">
            <a:off x="2605088" y="5067300"/>
            <a:ext cx="1571625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1215" name="AutoShape 15">
            <a:extLst>
              <a:ext uri="{FF2B5EF4-FFF2-40B4-BE49-F238E27FC236}">
                <a16:creationId xmlns:a16="http://schemas.microsoft.com/office/drawing/2014/main" id="{16CCBEA2-18F9-4063-8B7C-A262F400CCC4}"/>
              </a:ext>
            </a:extLst>
          </p:cNvPr>
          <p:cNvCxnSpPr>
            <a:cxnSpLocks noChangeShapeType="1"/>
            <a:stCxn id="51208" idx="0"/>
            <a:endCxn id="51203" idx="4"/>
          </p:cNvCxnSpPr>
          <p:nvPr/>
        </p:nvCxnSpPr>
        <p:spPr bwMode="auto">
          <a:xfrm flipV="1">
            <a:off x="2057400" y="3062288"/>
            <a:ext cx="0" cy="164782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1216" name="AutoShape 16">
            <a:extLst>
              <a:ext uri="{FF2B5EF4-FFF2-40B4-BE49-F238E27FC236}">
                <a16:creationId xmlns:a16="http://schemas.microsoft.com/office/drawing/2014/main" id="{E44A066B-DFC7-41E2-BA3E-38E20F9605E3}"/>
              </a:ext>
            </a:extLst>
          </p:cNvPr>
          <p:cNvCxnSpPr>
            <a:cxnSpLocks noChangeShapeType="1"/>
            <a:stCxn id="51203" idx="5"/>
            <a:endCxn id="51207" idx="1"/>
          </p:cNvCxnSpPr>
          <p:nvPr/>
        </p:nvCxnSpPr>
        <p:spPr bwMode="auto">
          <a:xfrm>
            <a:off x="2435225" y="2962275"/>
            <a:ext cx="1911350" cy="184785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1217" name="AutoShape 17">
            <a:extLst>
              <a:ext uri="{FF2B5EF4-FFF2-40B4-BE49-F238E27FC236}">
                <a16:creationId xmlns:a16="http://schemas.microsoft.com/office/drawing/2014/main" id="{96D63045-58E0-4359-AA3C-4CF1E8E949A1}"/>
              </a:ext>
            </a:extLst>
          </p:cNvPr>
          <p:cNvCxnSpPr>
            <a:cxnSpLocks noChangeShapeType="1"/>
            <a:stCxn id="51204" idx="4"/>
            <a:endCxn id="51207" idx="0"/>
          </p:cNvCxnSpPr>
          <p:nvPr/>
        </p:nvCxnSpPr>
        <p:spPr bwMode="auto">
          <a:xfrm>
            <a:off x="4724400" y="3062288"/>
            <a:ext cx="0" cy="164782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1218" name="AutoShape 18">
            <a:extLst>
              <a:ext uri="{FF2B5EF4-FFF2-40B4-BE49-F238E27FC236}">
                <a16:creationId xmlns:a16="http://schemas.microsoft.com/office/drawing/2014/main" id="{129C534B-F975-4E6E-8A5A-267BA049680B}"/>
              </a:ext>
            </a:extLst>
          </p:cNvPr>
          <p:cNvCxnSpPr>
            <a:cxnSpLocks noChangeShapeType="1"/>
            <a:stCxn id="51203" idx="6"/>
            <a:endCxn id="51204" idx="2"/>
          </p:cNvCxnSpPr>
          <p:nvPr/>
        </p:nvCxnSpPr>
        <p:spPr bwMode="auto">
          <a:xfrm>
            <a:off x="2605088" y="2705100"/>
            <a:ext cx="1571625" cy="0"/>
          </a:xfrm>
          <a:prstGeom prst="straightConnector1">
            <a:avLst/>
          </a:prstGeom>
          <a:noFill/>
          <a:ln w="28575">
            <a:solidFill>
              <a:schemeClr val="tx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1219" name="AutoShape 19">
            <a:extLst>
              <a:ext uri="{FF2B5EF4-FFF2-40B4-BE49-F238E27FC236}">
                <a16:creationId xmlns:a16="http://schemas.microsoft.com/office/drawing/2014/main" id="{159BB1F4-F1CB-49A0-85C4-97A876134667}"/>
              </a:ext>
            </a:extLst>
          </p:cNvPr>
          <p:cNvCxnSpPr>
            <a:cxnSpLocks noChangeShapeType="1"/>
            <a:stCxn id="51205" idx="2"/>
            <a:endCxn id="51204" idx="6"/>
          </p:cNvCxnSpPr>
          <p:nvPr/>
        </p:nvCxnSpPr>
        <p:spPr bwMode="auto">
          <a:xfrm flipH="1">
            <a:off x="5272088" y="2705100"/>
            <a:ext cx="1571625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1220" name="AutoShape 20">
            <a:extLst>
              <a:ext uri="{FF2B5EF4-FFF2-40B4-BE49-F238E27FC236}">
                <a16:creationId xmlns:a16="http://schemas.microsoft.com/office/drawing/2014/main" id="{EBEA5538-5123-47B8-90A8-04966FE3DF88}"/>
              </a:ext>
            </a:extLst>
          </p:cNvPr>
          <p:cNvCxnSpPr>
            <a:cxnSpLocks noChangeShapeType="1"/>
            <a:stCxn id="51204" idx="5"/>
            <a:endCxn id="51210" idx="1"/>
          </p:cNvCxnSpPr>
          <p:nvPr/>
        </p:nvCxnSpPr>
        <p:spPr bwMode="auto">
          <a:xfrm>
            <a:off x="5102225" y="2962275"/>
            <a:ext cx="615950" cy="62865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1221" name="AutoShape 21">
            <a:extLst>
              <a:ext uri="{FF2B5EF4-FFF2-40B4-BE49-F238E27FC236}">
                <a16:creationId xmlns:a16="http://schemas.microsoft.com/office/drawing/2014/main" id="{AE2533CC-F904-4DD9-A04B-C519E8C73838}"/>
              </a:ext>
            </a:extLst>
          </p:cNvPr>
          <p:cNvCxnSpPr>
            <a:cxnSpLocks noChangeShapeType="1"/>
            <a:stCxn id="51205" idx="3"/>
            <a:endCxn id="51210" idx="7"/>
          </p:cNvCxnSpPr>
          <p:nvPr/>
        </p:nvCxnSpPr>
        <p:spPr bwMode="auto">
          <a:xfrm flipH="1">
            <a:off x="6473825" y="2962275"/>
            <a:ext cx="539750" cy="62865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1222" name="AutoShape 22">
            <a:extLst>
              <a:ext uri="{FF2B5EF4-FFF2-40B4-BE49-F238E27FC236}">
                <a16:creationId xmlns:a16="http://schemas.microsoft.com/office/drawing/2014/main" id="{8EDEF360-380B-4C90-94E7-77F11F8E4BFB}"/>
              </a:ext>
            </a:extLst>
          </p:cNvPr>
          <p:cNvCxnSpPr>
            <a:cxnSpLocks noChangeShapeType="1"/>
            <a:stCxn id="51205" idx="4"/>
            <a:endCxn id="51206" idx="0"/>
          </p:cNvCxnSpPr>
          <p:nvPr/>
        </p:nvCxnSpPr>
        <p:spPr bwMode="auto">
          <a:xfrm>
            <a:off x="7391400" y="3062288"/>
            <a:ext cx="0" cy="164782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1223" name="AutoShape 23">
            <a:extLst>
              <a:ext uri="{FF2B5EF4-FFF2-40B4-BE49-F238E27FC236}">
                <a16:creationId xmlns:a16="http://schemas.microsoft.com/office/drawing/2014/main" id="{0EB54D3A-199C-41F4-87DF-6E7AC1C89F68}"/>
              </a:ext>
            </a:extLst>
          </p:cNvPr>
          <p:cNvCxnSpPr>
            <a:cxnSpLocks noChangeShapeType="1"/>
            <a:stCxn id="51206" idx="2"/>
            <a:endCxn id="51207" idx="6"/>
          </p:cNvCxnSpPr>
          <p:nvPr/>
        </p:nvCxnSpPr>
        <p:spPr bwMode="auto">
          <a:xfrm flipH="1">
            <a:off x="5272088" y="5067300"/>
            <a:ext cx="1571625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1224" name="AutoShape 24">
            <a:extLst>
              <a:ext uri="{FF2B5EF4-FFF2-40B4-BE49-F238E27FC236}">
                <a16:creationId xmlns:a16="http://schemas.microsoft.com/office/drawing/2014/main" id="{6105D3B1-0DDC-47BE-A889-24D2F4C382A3}"/>
              </a:ext>
            </a:extLst>
          </p:cNvPr>
          <p:cNvCxnSpPr>
            <a:cxnSpLocks noChangeShapeType="1"/>
            <a:stCxn id="51210" idx="3"/>
            <a:endCxn id="51207" idx="7"/>
          </p:cNvCxnSpPr>
          <p:nvPr/>
        </p:nvCxnSpPr>
        <p:spPr bwMode="auto">
          <a:xfrm flipH="1">
            <a:off x="5102225" y="4105275"/>
            <a:ext cx="615950" cy="70485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1225" name="Line 25">
            <a:extLst>
              <a:ext uri="{FF2B5EF4-FFF2-40B4-BE49-F238E27FC236}">
                <a16:creationId xmlns:a16="http://schemas.microsoft.com/office/drawing/2014/main" id="{234FFE7D-27B0-424F-A678-3EAA7604A087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" y="2133600"/>
            <a:ext cx="1066800" cy="381000"/>
          </a:xfrm>
          <a:prstGeom prst="line">
            <a:avLst/>
          </a:prstGeom>
          <a:noFill/>
          <a:ln w="28575">
            <a:solidFill>
              <a:schemeClr val="accent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1" u="none" strike="noStrike" kern="1200" cap="none" spc="0" normalizeH="0" baseline="0" noProof="0">
              <a:ln>
                <a:noFill/>
              </a:ln>
              <a:solidFill>
                <a:srgbClr val="0033CC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51226" name="Text Box 26">
            <a:extLst>
              <a:ext uri="{FF2B5EF4-FFF2-40B4-BE49-F238E27FC236}">
                <a16:creationId xmlns:a16="http://schemas.microsoft.com/office/drawing/2014/main" id="{5D3DEBB0-13ED-494F-B8EE-061E8A23EB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" y="1447800"/>
            <a:ext cx="874713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1" i="1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source</a:t>
            </a:r>
            <a:br>
              <a:rPr kumimoji="0" lang="en-US" altLang="en-US" sz="2000" b="1" i="1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</a:br>
            <a:r>
              <a:rPr kumimoji="0" lang="en-US" altLang="en-US" sz="2000" b="1" i="1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vertex</a:t>
            </a:r>
          </a:p>
        </p:txBody>
      </p:sp>
      <p:sp>
        <p:nvSpPr>
          <p:cNvPr id="51227" name="Oval 27">
            <a:extLst>
              <a:ext uri="{FF2B5EF4-FFF2-40B4-BE49-F238E27FC236}">
                <a16:creationId xmlns:a16="http://schemas.microsoft.com/office/drawing/2014/main" id="{32C5FE95-A4FB-4B68-B9DD-7363748DC3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1828800"/>
            <a:ext cx="1066800" cy="685800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d      f</a:t>
            </a: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>
            <a:extLst>
              <a:ext uri="{FF2B5EF4-FFF2-40B4-BE49-F238E27FC236}">
                <a16:creationId xmlns:a16="http://schemas.microsoft.com/office/drawing/2014/main" id="{C33E0D80-DC86-4277-AF1E-7259E2FE501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DFS Example</a:t>
            </a:r>
          </a:p>
        </p:txBody>
      </p:sp>
      <p:sp>
        <p:nvSpPr>
          <p:cNvPr id="52227" name="Oval 3">
            <a:extLst>
              <a:ext uri="{FF2B5EF4-FFF2-40B4-BE49-F238E27FC236}">
                <a16:creationId xmlns:a16="http://schemas.microsoft.com/office/drawing/2014/main" id="{6842C9F6-5DBF-4249-AC4A-572AF8DE76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2362200"/>
            <a:ext cx="1066800" cy="685800"/>
          </a:xfrm>
          <a:prstGeom prst="ellipse">
            <a:avLst/>
          </a:prstGeom>
          <a:solidFill>
            <a:schemeClr val="folHlink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1 |  </a:t>
            </a:r>
          </a:p>
        </p:txBody>
      </p:sp>
      <p:sp>
        <p:nvSpPr>
          <p:cNvPr id="52228" name="Oval 4">
            <a:extLst>
              <a:ext uri="{FF2B5EF4-FFF2-40B4-BE49-F238E27FC236}">
                <a16:creationId xmlns:a16="http://schemas.microsoft.com/office/drawing/2014/main" id="{12AD7B17-C3CA-4104-88EC-18C8F9237F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1000" y="2362200"/>
            <a:ext cx="1066800" cy="685800"/>
          </a:xfrm>
          <a:prstGeom prst="ellipse">
            <a:avLst/>
          </a:prstGeom>
          <a:solidFill>
            <a:schemeClr val="folHlink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8 |  </a:t>
            </a:r>
          </a:p>
        </p:txBody>
      </p:sp>
      <p:sp>
        <p:nvSpPr>
          <p:cNvPr id="52229" name="Oval 5">
            <a:extLst>
              <a:ext uri="{FF2B5EF4-FFF2-40B4-BE49-F238E27FC236}">
                <a16:creationId xmlns:a16="http://schemas.microsoft.com/office/drawing/2014/main" id="{E624D390-1510-4556-92DF-E334BE0CBA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0" y="2362200"/>
            <a:ext cx="1066800" cy="685800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  |  </a:t>
            </a:r>
          </a:p>
        </p:txBody>
      </p:sp>
      <p:sp>
        <p:nvSpPr>
          <p:cNvPr id="52230" name="Oval 6">
            <a:extLst>
              <a:ext uri="{FF2B5EF4-FFF2-40B4-BE49-F238E27FC236}">
                <a16:creationId xmlns:a16="http://schemas.microsoft.com/office/drawing/2014/main" id="{AA3BAD38-FE3F-4D3F-A73B-83383A36E4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0" y="4724400"/>
            <a:ext cx="1066800" cy="685800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  |  </a:t>
            </a:r>
          </a:p>
        </p:txBody>
      </p:sp>
      <p:sp>
        <p:nvSpPr>
          <p:cNvPr id="52231" name="Oval 7">
            <a:extLst>
              <a:ext uri="{FF2B5EF4-FFF2-40B4-BE49-F238E27FC236}">
                <a16:creationId xmlns:a16="http://schemas.microsoft.com/office/drawing/2014/main" id="{27EA4FF8-F415-4D1E-AD64-3FCB31C541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1000" y="4724400"/>
            <a:ext cx="1066800" cy="685800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5 | 6</a:t>
            </a:r>
          </a:p>
        </p:txBody>
      </p:sp>
      <p:sp>
        <p:nvSpPr>
          <p:cNvPr id="52232" name="Oval 8">
            <a:extLst>
              <a:ext uri="{FF2B5EF4-FFF2-40B4-BE49-F238E27FC236}">
                <a16:creationId xmlns:a16="http://schemas.microsoft.com/office/drawing/2014/main" id="{4FB9F52A-59DB-41AD-BF88-D4BA052C39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4724400"/>
            <a:ext cx="1066800" cy="685800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3 | 4</a:t>
            </a:r>
          </a:p>
        </p:txBody>
      </p:sp>
      <p:sp>
        <p:nvSpPr>
          <p:cNvPr id="52233" name="Oval 9">
            <a:extLst>
              <a:ext uri="{FF2B5EF4-FFF2-40B4-BE49-F238E27FC236}">
                <a16:creationId xmlns:a16="http://schemas.microsoft.com/office/drawing/2014/main" id="{B0946FEF-4865-4808-BB05-A9D9731FCD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3505200"/>
            <a:ext cx="1066800" cy="685800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2 | 7</a:t>
            </a:r>
          </a:p>
        </p:txBody>
      </p:sp>
      <p:sp>
        <p:nvSpPr>
          <p:cNvPr id="52234" name="Oval 10">
            <a:extLst>
              <a:ext uri="{FF2B5EF4-FFF2-40B4-BE49-F238E27FC236}">
                <a16:creationId xmlns:a16="http://schemas.microsoft.com/office/drawing/2014/main" id="{CF7A339C-3957-4862-ABD5-2A05752901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2600" y="3505200"/>
            <a:ext cx="1066800" cy="685800"/>
          </a:xfrm>
          <a:prstGeom prst="ellipse">
            <a:avLst/>
          </a:prstGeom>
          <a:solidFill>
            <a:schemeClr val="folHlink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9 |  </a:t>
            </a:r>
          </a:p>
        </p:txBody>
      </p:sp>
      <p:cxnSp>
        <p:nvCxnSpPr>
          <p:cNvPr id="52235" name="AutoShape 11">
            <a:extLst>
              <a:ext uri="{FF2B5EF4-FFF2-40B4-BE49-F238E27FC236}">
                <a16:creationId xmlns:a16="http://schemas.microsoft.com/office/drawing/2014/main" id="{C079ECAF-2A18-482C-B0FB-029857CC719F}"/>
              </a:ext>
            </a:extLst>
          </p:cNvPr>
          <p:cNvCxnSpPr>
            <a:cxnSpLocks noChangeShapeType="1"/>
            <a:stCxn id="52227" idx="3"/>
            <a:endCxn id="52233" idx="7"/>
          </p:cNvCxnSpPr>
          <p:nvPr/>
        </p:nvCxnSpPr>
        <p:spPr bwMode="auto">
          <a:xfrm flipH="1">
            <a:off x="1139825" y="2962275"/>
            <a:ext cx="539750" cy="628650"/>
          </a:xfrm>
          <a:prstGeom prst="straightConnector1">
            <a:avLst/>
          </a:prstGeom>
          <a:noFill/>
          <a:ln w="28575">
            <a:solidFill>
              <a:schemeClr val="tx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2236" name="AutoShape 12">
            <a:extLst>
              <a:ext uri="{FF2B5EF4-FFF2-40B4-BE49-F238E27FC236}">
                <a16:creationId xmlns:a16="http://schemas.microsoft.com/office/drawing/2014/main" id="{923F2BD9-7262-456F-876F-572D08176F1D}"/>
              </a:ext>
            </a:extLst>
          </p:cNvPr>
          <p:cNvCxnSpPr>
            <a:cxnSpLocks noChangeShapeType="1"/>
            <a:stCxn id="52233" idx="5"/>
            <a:endCxn id="52232" idx="1"/>
          </p:cNvCxnSpPr>
          <p:nvPr/>
        </p:nvCxnSpPr>
        <p:spPr bwMode="auto">
          <a:xfrm>
            <a:off x="1139825" y="4105275"/>
            <a:ext cx="539750" cy="704850"/>
          </a:xfrm>
          <a:prstGeom prst="straightConnector1">
            <a:avLst/>
          </a:prstGeom>
          <a:noFill/>
          <a:ln w="28575">
            <a:solidFill>
              <a:schemeClr val="tx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2237" name="AutoShape 13">
            <a:extLst>
              <a:ext uri="{FF2B5EF4-FFF2-40B4-BE49-F238E27FC236}">
                <a16:creationId xmlns:a16="http://schemas.microsoft.com/office/drawing/2014/main" id="{05A227FA-8DE9-4EB3-9026-F437D7BE050F}"/>
              </a:ext>
            </a:extLst>
          </p:cNvPr>
          <p:cNvCxnSpPr>
            <a:cxnSpLocks noChangeShapeType="1"/>
            <a:stCxn id="52233" idx="6"/>
            <a:endCxn id="52231" idx="1"/>
          </p:cNvCxnSpPr>
          <p:nvPr/>
        </p:nvCxnSpPr>
        <p:spPr bwMode="auto">
          <a:xfrm>
            <a:off x="1309688" y="3848100"/>
            <a:ext cx="3036887" cy="962025"/>
          </a:xfrm>
          <a:prstGeom prst="straightConnector1">
            <a:avLst/>
          </a:prstGeom>
          <a:noFill/>
          <a:ln w="28575">
            <a:solidFill>
              <a:schemeClr val="tx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2238" name="AutoShape 14">
            <a:extLst>
              <a:ext uri="{FF2B5EF4-FFF2-40B4-BE49-F238E27FC236}">
                <a16:creationId xmlns:a16="http://schemas.microsoft.com/office/drawing/2014/main" id="{7B409A1C-B8C3-4374-A6BC-CF72497655E8}"/>
              </a:ext>
            </a:extLst>
          </p:cNvPr>
          <p:cNvCxnSpPr>
            <a:cxnSpLocks noChangeShapeType="1"/>
            <a:stCxn id="52231" idx="2"/>
            <a:endCxn id="52232" idx="6"/>
          </p:cNvCxnSpPr>
          <p:nvPr/>
        </p:nvCxnSpPr>
        <p:spPr bwMode="auto">
          <a:xfrm flipH="1">
            <a:off x="2605088" y="5067300"/>
            <a:ext cx="1571625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2239" name="AutoShape 15">
            <a:extLst>
              <a:ext uri="{FF2B5EF4-FFF2-40B4-BE49-F238E27FC236}">
                <a16:creationId xmlns:a16="http://schemas.microsoft.com/office/drawing/2014/main" id="{61ACC248-DA7D-4ECF-A4B1-019AC090D788}"/>
              </a:ext>
            </a:extLst>
          </p:cNvPr>
          <p:cNvCxnSpPr>
            <a:cxnSpLocks noChangeShapeType="1"/>
            <a:stCxn id="52232" idx="0"/>
            <a:endCxn id="52227" idx="4"/>
          </p:cNvCxnSpPr>
          <p:nvPr/>
        </p:nvCxnSpPr>
        <p:spPr bwMode="auto">
          <a:xfrm flipV="1">
            <a:off x="2057400" y="3062288"/>
            <a:ext cx="0" cy="164782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2240" name="AutoShape 16">
            <a:extLst>
              <a:ext uri="{FF2B5EF4-FFF2-40B4-BE49-F238E27FC236}">
                <a16:creationId xmlns:a16="http://schemas.microsoft.com/office/drawing/2014/main" id="{C972CFB3-8A0D-4D22-A847-1861E74503B5}"/>
              </a:ext>
            </a:extLst>
          </p:cNvPr>
          <p:cNvCxnSpPr>
            <a:cxnSpLocks noChangeShapeType="1"/>
            <a:stCxn id="52227" idx="5"/>
            <a:endCxn id="52231" idx="1"/>
          </p:cNvCxnSpPr>
          <p:nvPr/>
        </p:nvCxnSpPr>
        <p:spPr bwMode="auto">
          <a:xfrm>
            <a:off x="2435225" y="2962275"/>
            <a:ext cx="1911350" cy="184785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2241" name="AutoShape 17">
            <a:extLst>
              <a:ext uri="{FF2B5EF4-FFF2-40B4-BE49-F238E27FC236}">
                <a16:creationId xmlns:a16="http://schemas.microsoft.com/office/drawing/2014/main" id="{060CDF2E-6CAC-4C2B-BE0E-0A81BFA8BF12}"/>
              </a:ext>
            </a:extLst>
          </p:cNvPr>
          <p:cNvCxnSpPr>
            <a:cxnSpLocks noChangeShapeType="1"/>
            <a:stCxn id="52228" idx="4"/>
            <a:endCxn id="52231" idx="0"/>
          </p:cNvCxnSpPr>
          <p:nvPr/>
        </p:nvCxnSpPr>
        <p:spPr bwMode="auto">
          <a:xfrm>
            <a:off x="4724400" y="3062288"/>
            <a:ext cx="0" cy="164782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2242" name="AutoShape 18">
            <a:extLst>
              <a:ext uri="{FF2B5EF4-FFF2-40B4-BE49-F238E27FC236}">
                <a16:creationId xmlns:a16="http://schemas.microsoft.com/office/drawing/2014/main" id="{B6DC8FE2-8FCC-4E90-A9AB-C5D3D361DEED}"/>
              </a:ext>
            </a:extLst>
          </p:cNvPr>
          <p:cNvCxnSpPr>
            <a:cxnSpLocks noChangeShapeType="1"/>
            <a:stCxn id="52227" idx="6"/>
            <a:endCxn id="52228" idx="2"/>
          </p:cNvCxnSpPr>
          <p:nvPr/>
        </p:nvCxnSpPr>
        <p:spPr bwMode="auto">
          <a:xfrm>
            <a:off x="2605088" y="2705100"/>
            <a:ext cx="1571625" cy="0"/>
          </a:xfrm>
          <a:prstGeom prst="straightConnector1">
            <a:avLst/>
          </a:prstGeom>
          <a:noFill/>
          <a:ln w="28575">
            <a:solidFill>
              <a:schemeClr val="tx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2243" name="AutoShape 19">
            <a:extLst>
              <a:ext uri="{FF2B5EF4-FFF2-40B4-BE49-F238E27FC236}">
                <a16:creationId xmlns:a16="http://schemas.microsoft.com/office/drawing/2014/main" id="{4DD8F214-9991-4584-9385-56728BAE0FD9}"/>
              </a:ext>
            </a:extLst>
          </p:cNvPr>
          <p:cNvCxnSpPr>
            <a:cxnSpLocks noChangeShapeType="1"/>
            <a:stCxn id="52229" idx="2"/>
            <a:endCxn id="52228" idx="6"/>
          </p:cNvCxnSpPr>
          <p:nvPr/>
        </p:nvCxnSpPr>
        <p:spPr bwMode="auto">
          <a:xfrm flipH="1">
            <a:off x="5272088" y="2705100"/>
            <a:ext cx="1571625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2244" name="AutoShape 20">
            <a:extLst>
              <a:ext uri="{FF2B5EF4-FFF2-40B4-BE49-F238E27FC236}">
                <a16:creationId xmlns:a16="http://schemas.microsoft.com/office/drawing/2014/main" id="{7B2ACAD5-F297-4B00-8FFB-D9755276B29F}"/>
              </a:ext>
            </a:extLst>
          </p:cNvPr>
          <p:cNvCxnSpPr>
            <a:cxnSpLocks noChangeShapeType="1"/>
            <a:stCxn id="52228" idx="5"/>
            <a:endCxn id="52234" idx="1"/>
          </p:cNvCxnSpPr>
          <p:nvPr/>
        </p:nvCxnSpPr>
        <p:spPr bwMode="auto">
          <a:xfrm>
            <a:off x="5102225" y="2962275"/>
            <a:ext cx="615950" cy="628650"/>
          </a:xfrm>
          <a:prstGeom prst="straightConnector1">
            <a:avLst/>
          </a:prstGeom>
          <a:noFill/>
          <a:ln w="28575">
            <a:solidFill>
              <a:schemeClr val="tx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2245" name="AutoShape 21">
            <a:extLst>
              <a:ext uri="{FF2B5EF4-FFF2-40B4-BE49-F238E27FC236}">
                <a16:creationId xmlns:a16="http://schemas.microsoft.com/office/drawing/2014/main" id="{A2A0FEDF-D11B-4CD3-9268-D49EAA4AC697}"/>
              </a:ext>
            </a:extLst>
          </p:cNvPr>
          <p:cNvCxnSpPr>
            <a:cxnSpLocks noChangeShapeType="1"/>
            <a:stCxn id="52229" idx="3"/>
            <a:endCxn id="52234" idx="7"/>
          </p:cNvCxnSpPr>
          <p:nvPr/>
        </p:nvCxnSpPr>
        <p:spPr bwMode="auto">
          <a:xfrm flipH="1">
            <a:off x="6473825" y="2962275"/>
            <a:ext cx="539750" cy="62865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2246" name="AutoShape 22">
            <a:extLst>
              <a:ext uri="{FF2B5EF4-FFF2-40B4-BE49-F238E27FC236}">
                <a16:creationId xmlns:a16="http://schemas.microsoft.com/office/drawing/2014/main" id="{E6ADCB29-B747-45E2-A3E7-682B076847B2}"/>
              </a:ext>
            </a:extLst>
          </p:cNvPr>
          <p:cNvCxnSpPr>
            <a:cxnSpLocks noChangeShapeType="1"/>
            <a:stCxn id="52229" idx="4"/>
            <a:endCxn id="52230" idx="0"/>
          </p:cNvCxnSpPr>
          <p:nvPr/>
        </p:nvCxnSpPr>
        <p:spPr bwMode="auto">
          <a:xfrm>
            <a:off x="7391400" y="3062288"/>
            <a:ext cx="0" cy="164782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2247" name="AutoShape 23">
            <a:extLst>
              <a:ext uri="{FF2B5EF4-FFF2-40B4-BE49-F238E27FC236}">
                <a16:creationId xmlns:a16="http://schemas.microsoft.com/office/drawing/2014/main" id="{2183A99C-8FF2-4BEF-880B-6B3B5C1262B8}"/>
              </a:ext>
            </a:extLst>
          </p:cNvPr>
          <p:cNvCxnSpPr>
            <a:cxnSpLocks noChangeShapeType="1"/>
            <a:stCxn id="52230" idx="2"/>
            <a:endCxn id="52231" idx="6"/>
          </p:cNvCxnSpPr>
          <p:nvPr/>
        </p:nvCxnSpPr>
        <p:spPr bwMode="auto">
          <a:xfrm flipH="1">
            <a:off x="5272088" y="5067300"/>
            <a:ext cx="1571625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2248" name="AutoShape 24">
            <a:extLst>
              <a:ext uri="{FF2B5EF4-FFF2-40B4-BE49-F238E27FC236}">
                <a16:creationId xmlns:a16="http://schemas.microsoft.com/office/drawing/2014/main" id="{73C0C798-A0A3-42C1-A50C-24F10C604C96}"/>
              </a:ext>
            </a:extLst>
          </p:cNvPr>
          <p:cNvCxnSpPr>
            <a:cxnSpLocks noChangeShapeType="1"/>
            <a:stCxn id="52234" idx="3"/>
            <a:endCxn id="52231" idx="7"/>
          </p:cNvCxnSpPr>
          <p:nvPr/>
        </p:nvCxnSpPr>
        <p:spPr bwMode="auto">
          <a:xfrm flipH="1">
            <a:off x="5102225" y="4105275"/>
            <a:ext cx="615950" cy="70485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2249" name="Line 25">
            <a:extLst>
              <a:ext uri="{FF2B5EF4-FFF2-40B4-BE49-F238E27FC236}">
                <a16:creationId xmlns:a16="http://schemas.microsoft.com/office/drawing/2014/main" id="{C624159B-7659-4955-B90A-B9C18E908165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" y="2133600"/>
            <a:ext cx="1066800" cy="381000"/>
          </a:xfrm>
          <a:prstGeom prst="line">
            <a:avLst/>
          </a:prstGeom>
          <a:noFill/>
          <a:ln w="28575">
            <a:solidFill>
              <a:schemeClr val="accent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1" u="none" strike="noStrike" kern="1200" cap="none" spc="0" normalizeH="0" baseline="0" noProof="0">
              <a:ln>
                <a:noFill/>
              </a:ln>
              <a:solidFill>
                <a:srgbClr val="0033CC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52250" name="Text Box 26">
            <a:extLst>
              <a:ext uri="{FF2B5EF4-FFF2-40B4-BE49-F238E27FC236}">
                <a16:creationId xmlns:a16="http://schemas.microsoft.com/office/drawing/2014/main" id="{358117F2-029E-4078-A6C3-78CCF660FD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" y="1447800"/>
            <a:ext cx="874713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1" i="1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source</a:t>
            </a:r>
            <a:br>
              <a:rPr kumimoji="0" lang="en-US" altLang="en-US" sz="2000" b="1" i="1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</a:br>
            <a:r>
              <a:rPr kumimoji="0" lang="en-US" altLang="en-US" sz="2000" b="1" i="1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vertex</a:t>
            </a:r>
          </a:p>
        </p:txBody>
      </p:sp>
      <p:sp>
        <p:nvSpPr>
          <p:cNvPr id="52251" name="Oval 27">
            <a:extLst>
              <a:ext uri="{FF2B5EF4-FFF2-40B4-BE49-F238E27FC236}">
                <a16:creationId xmlns:a16="http://schemas.microsoft.com/office/drawing/2014/main" id="{07887FC7-5AF5-49B9-8123-29DE8E57E2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1828800"/>
            <a:ext cx="1066800" cy="685800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d      f</a:t>
            </a:r>
          </a:p>
        </p:txBody>
      </p:sp>
      <p:sp>
        <p:nvSpPr>
          <p:cNvPr id="1379356" name="Text Box 28">
            <a:extLst>
              <a:ext uri="{FF2B5EF4-FFF2-40B4-BE49-F238E27FC236}">
                <a16:creationId xmlns:a16="http://schemas.microsoft.com/office/drawing/2014/main" id="{C574E724-A868-4C34-943B-2CEA5DAC02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70088" y="5603875"/>
            <a:ext cx="5557837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1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What is the structure of the grey vertices?  </a:t>
            </a:r>
            <a:br>
              <a:rPr kumimoji="0" lang="en-US" altLang="en-US" sz="2400" b="1" i="1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</a:br>
            <a:r>
              <a:rPr kumimoji="0" lang="en-US" altLang="en-US" sz="2400" b="1" i="1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What do they represent?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79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79356" grpId="0" autoUpdateAnimBg="0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>
            <a:extLst>
              <a:ext uri="{FF2B5EF4-FFF2-40B4-BE49-F238E27FC236}">
                <a16:creationId xmlns:a16="http://schemas.microsoft.com/office/drawing/2014/main" id="{40E13831-53BD-414D-817A-B2F91CC5162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DFS Example</a:t>
            </a:r>
          </a:p>
        </p:txBody>
      </p:sp>
      <p:sp>
        <p:nvSpPr>
          <p:cNvPr id="53251" name="Oval 3">
            <a:extLst>
              <a:ext uri="{FF2B5EF4-FFF2-40B4-BE49-F238E27FC236}">
                <a16:creationId xmlns:a16="http://schemas.microsoft.com/office/drawing/2014/main" id="{23F04059-8B8F-48B4-AA0D-0E0A7CF425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2362200"/>
            <a:ext cx="1066800" cy="685800"/>
          </a:xfrm>
          <a:prstGeom prst="ellipse">
            <a:avLst/>
          </a:prstGeom>
          <a:solidFill>
            <a:schemeClr val="folHlink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1 |  </a:t>
            </a:r>
          </a:p>
        </p:txBody>
      </p:sp>
      <p:sp>
        <p:nvSpPr>
          <p:cNvPr id="53252" name="Oval 4">
            <a:extLst>
              <a:ext uri="{FF2B5EF4-FFF2-40B4-BE49-F238E27FC236}">
                <a16:creationId xmlns:a16="http://schemas.microsoft.com/office/drawing/2014/main" id="{6A97EFC1-A727-4470-B325-A061C4EFBF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1000" y="2362200"/>
            <a:ext cx="1066800" cy="685800"/>
          </a:xfrm>
          <a:prstGeom prst="ellipse">
            <a:avLst/>
          </a:prstGeom>
          <a:solidFill>
            <a:schemeClr val="folHlink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8 |  </a:t>
            </a:r>
          </a:p>
        </p:txBody>
      </p:sp>
      <p:sp>
        <p:nvSpPr>
          <p:cNvPr id="53253" name="Oval 5">
            <a:extLst>
              <a:ext uri="{FF2B5EF4-FFF2-40B4-BE49-F238E27FC236}">
                <a16:creationId xmlns:a16="http://schemas.microsoft.com/office/drawing/2014/main" id="{960A1698-A2A4-4917-B066-2EBC696AA4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0" y="2362200"/>
            <a:ext cx="1066800" cy="685800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  |  </a:t>
            </a:r>
          </a:p>
        </p:txBody>
      </p:sp>
      <p:sp>
        <p:nvSpPr>
          <p:cNvPr id="53254" name="Oval 6">
            <a:extLst>
              <a:ext uri="{FF2B5EF4-FFF2-40B4-BE49-F238E27FC236}">
                <a16:creationId xmlns:a16="http://schemas.microsoft.com/office/drawing/2014/main" id="{C77D0ED7-6060-46A3-AA77-75DA98EE69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0" y="4724400"/>
            <a:ext cx="1066800" cy="685800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  |  </a:t>
            </a:r>
          </a:p>
        </p:txBody>
      </p:sp>
      <p:sp>
        <p:nvSpPr>
          <p:cNvPr id="53255" name="Oval 7">
            <a:extLst>
              <a:ext uri="{FF2B5EF4-FFF2-40B4-BE49-F238E27FC236}">
                <a16:creationId xmlns:a16="http://schemas.microsoft.com/office/drawing/2014/main" id="{A7798F66-51DD-4D2B-8CBC-5D750C4ABC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1000" y="4724400"/>
            <a:ext cx="1066800" cy="685800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5 | 6</a:t>
            </a:r>
          </a:p>
        </p:txBody>
      </p:sp>
      <p:sp>
        <p:nvSpPr>
          <p:cNvPr id="53256" name="Oval 8">
            <a:extLst>
              <a:ext uri="{FF2B5EF4-FFF2-40B4-BE49-F238E27FC236}">
                <a16:creationId xmlns:a16="http://schemas.microsoft.com/office/drawing/2014/main" id="{22517CD8-C5EA-4063-B9D6-65B091DD8E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4724400"/>
            <a:ext cx="1066800" cy="685800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3 | 4</a:t>
            </a:r>
          </a:p>
        </p:txBody>
      </p:sp>
      <p:sp>
        <p:nvSpPr>
          <p:cNvPr id="53257" name="Oval 9">
            <a:extLst>
              <a:ext uri="{FF2B5EF4-FFF2-40B4-BE49-F238E27FC236}">
                <a16:creationId xmlns:a16="http://schemas.microsoft.com/office/drawing/2014/main" id="{1116D6A3-1522-49DF-8971-2F8674BE1E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3505200"/>
            <a:ext cx="1066800" cy="685800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2 | 7</a:t>
            </a:r>
          </a:p>
        </p:txBody>
      </p:sp>
      <p:sp>
        <p:nvSpPr>
          <p:cNvPr id="53258" name="Oval 10">
            <a:extLst>
              <a:ext uri="{FF2B5EF4-FFF2-40B4-BE49-F238E27FC236}">
                <a16:creationId xmlns:a16="http://schemas.microsoft.com/office/drawing/2014/main" id="{6A6EA20B-C0E0-49C0-A027-FBDC659096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2600" y="3505200"/>
            <a:ext cx="1066800" cy="685800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9 |10</a:t>
            </a:r>
          </a:p>
        </p:txBody>
      </p:sp>
      <p:cxnSp>
        <p:nvCxnSpPr>
          <p:cNvPr id="53259" name="AutoShape 11">
            <a:extLst>
              <a:ext uri="{FF2B5EF4-FFF2-40B4-BE49-F238E27FC236}">
                <a16:creationId xmlns:a16="http://schemas.microsoft.com/office/drawing/2014/main" id="{55932010-B188-44A2-9627-343F4F6967C4}"/>
              </a:ext>
            </a:extLst>
          </p:cNvPr>
          <p:cNvCxnSpPr>
            <a:cxnSpLocks noChangeShapeType="1"/>
            <a:stCxn id="53251" idx="3"/>
            <a:endCxn id="53257" idx="7"/>
          </p:cNvCxnSpPr>
          <p:nvPr/>
        </p:nvCxnSpPr>
        <p:spPr bwMode="auto">
          <a:xfrm flipH="1">
            <a:off x="1139825" y="2962275"/>
            <a:ext cx="539750" cy="628650"/>
          </a:xfrm>
          <a:prstGeom prst="straightConnector1">
            <a:avLst/>
          </a:prstGeom>
          <a:noFill/>
          <a:ln w="28575">
            <a:solidFill>
              <a:schemeClr val="tx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3260" name="AutoShape 12">
            <a:extLst>
              <a:ext uri="{FF2B5EF4-FFF2-40B4-BE49-F238E27FC236}">
                <a16:creationId xmlns:a16="http://schemas.microsoft.com/office/drawing/2014/main" id="{6A858D53-FE5E-4F34-A6D5-21EFA57B3B89}"/>
              </a:ext>
            </a:extLst>
          </p:cNvPr>
          <p:cNvCxnSpPr>
            <a:cxnSpLocks noChangeShapeType="1"/>
            <a:stCxn id="53257" idx="5"/>
            <a:endCxn id="53256" idx="1"/>
          </p:cNvCxnSpPr>
          <p:nvPr/>
        </p:nvCxnSpPr>
        <p:spPr bwMode="auto">
          <a:xfrm>
            <a:off x="1139825" y="4105275"/>
            <a:ext cx="539750" cy="704850"/>
          </a:xfrm>
          <a:prstGeom prst="straightConnector1">
            <a:avLst/>
          </a:prstGeom>
          <a:noFill/>
          <a:ln w="28575">
            <a:solidFill>
              <a:schemeClr val="tx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3261" name="AutoShape 13">
            <a:extLst>
              <a:ext uri="{FF2B5EF4-FFF2-40B4-BE49-F238E27FC236}">
                <a16:creationId xmlns:a16="http://schemas.microsoft.com/office/drawing/2014/main" id="{DA7A5596-C782-43C8-A5A2-431F939BA26F}"/>
              </a:ext>
            </a:extLst>
          </p:cNvPr>
          <p:cNvCxnSpPr>
            <a:cxnSpLocks noChangeShapeType="1"/>
            <a:stCxn id="53257" idx="6"/>
            <a:endCxn id="53255" idx="1"/>
          </p:cNvCxnSpPr>
          <p:nvPr/>
        </p:nvCxnSpPr>
        <p:spPr bwMode="auto">
          <a:xfrm>
            <a:off x="1309688" y="3848100"/>
            <a:ext cx="3036887" cy="962025"/>
          </a:xfrm>
          <a:prstGeom prst="straightConnector1">
            <a:avLst/>
          </a:prstGeom>
          <a:noFill/>
          <a:ln w="28575">
            <a:solidFill>
              <a:schemeClr val="tx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3262" name="AutoShape 14">
            <a:extLst>
              <a:ext uri="{FF2B5EF4-FFF2-40B4-BE49-F238E27FC236}">
                <a16:creationId xmlns:a16="http://schemas.microsoft.com/office/drawing/2014/main" id="{6831ACB8-75FF-42F7-9ACD-3DB7B21E491C}"/>
              </a:ext>
            </a:extLst>
          </p:cNvPr>
          <p:cNvCxnSpPr>
            <a:cxnSpLocks noChangeShapeType="1"/>
            <a:stCxn id="53255" idx="2"/>
            <a:endCxn id="53256" idx="6"/>
          </p:cNvCxnSpPr>
          <p:nvPr/>
        </p:nvCxnSpPr>
        <p:spPr bwMode="auto">
          <a:xfrm flipH="1">
            <a:off x="2605088" y="5067300"/>
            <a:ext cx="1571625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3263" name="AutoShape 15">
            <a:extLst>
              <a:ext uri="{FF2B5EF4-FFF2-40B4-BE49-F238E27FC236}">
                <a16:creationId xmlns:a16="http://schemas.microsoft.com/office/drawing/2014/main" id="{B295FC34-9723-4B33-BCCC-F3AE130E6A30}"/>
              </a:ext>
            </a:extLst>
          </p:cNvPr>
          <p:cNvCxnSpPr>
            <a:cxnSpLocks noChangeShapeType="1"/>
            <a:stCxn id="53256" idx="0"/>
            <a:endCxn id="53251" idx="4"/>
          </p:cNvCxnSpPr>
          <p:nvPr/>
        </p:nvCxnSpPr>
        <p:spPr bwMode="auto">
          <a:xfrm flipV="1">
            <a:off x="2057400" y="3062288"/>
            <a:ext cx="0" cy="164782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3264" name="AutoShape 16">
            <a:extLst>
              <a:ext uri="{FF2B5EF4-FFF2-40B4-BE49-F238E27FC236}">
                <a16:creationId xmlns:a16="http://schemas.microsoft.com/office/drawing/2014/main" id="{BBB6BAA8-E110-48C7-BD51-8801EC0D3C58}"/>
              </a:ext>
            </a:extLst>
          </p:cNvPr>
          <p:cNvCxnSpPr>
            <a:cxnSpLocks noChangeShapeType="1"/>
            <a:stCxn id="53251" idx="5"/>
            <a:endCxn id="53255" idx="1"/>
          </p:cNvCxnSpPr>
          <p:nvPr/>
        </p:nvCxnSpPr>
        <p:spPr bwMode="auto">
          <a:xfrm>
            <a:off x="2435225" y="2962275"/>
            <a:ext cx="1911350" cy="184785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3265" name="AutoShape 17">
            <a:extLst>
              <a:ext uri="{FF2B5EF4-FFF2-40B4-BE49-F238E27FC236}">
                <a16:creationId xmlns:a16="http://schemas.microsoft.com/office/drawing/2014/main" id="{5813C631-196E-4565-B4BB-B29AFD0BC6D3}"/>
              </a:ext>
            </a:extLst>
          </p:cNvPr>
          <p:cNvCxnSpPr>
            <a:cxnSpLocks noChangeShapeType="1"/>
            <a:stCxn id="53252" idx="4"/>
            <a:endCxn id="53255" idx="0"/>
          </p:cNvCxnSpPr>
          <p:nvPr/>
        </p:nvCxnSpPr>
        <p:spPr bwMode="auto">
          <a:xfrm>
            <a:off x="4724400" y="3062288"/>
            <a:ext cx="0" cy="164782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3266" name="AutoShape 18">
            <a:extLst>
              <a:ext uri="{FF2B5EF4-FFF2-40B4-BE49-F238E27FC236}">
                <a16:creationId xmlns:a16="http://schemas.microsoft.com/office/drawing/2014/main" id="{CA3E76D5-911D-4694-8EC0-8BFF297A39BD}"/>
              </a:ext>
            </a:extLst>
          </p:cNvPr>
          <p:cNvCxnSpPr>
            <a:cxnSpLocks noChangeShapeType="1"/>
            <a:stCxn id="53251" idx="6"/>
            <a:endCxn id="53252" idx="2"/>
          </p:cNvCxnSpPr>
          <p:nvPr/>
        </p:nvCxnSpPr>
        <p:spPr bwMode="auto">
          <a:xfrm>
            <a:off x="2605088" y="2705100"/>
            <a:ext cx="1571625" cy="0"/>
          </a:xfrm>
          <a:prstGeom prst="straightConnector1">
            <a:avLst/>
          </a:prstGeom>
          <a:noFill/>
          <a:ln w="28575">
            <a:solidFill>
              <a:schemeClr val="tx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3267" name="AutoShape 19">
            <a:extLst>
              <a:ext uri="{FF2B5EF4-FFF2-40B4-BE49-F238E27FC236}">
                <a16:creationId xmlns:a16="http://schemas.microsoft.com/office/drawing/2014/main" id="{6BB2F917-B3B1-4154-9216-BF9EA433484F}"/>
              </a:ext>
            </a:extLst>
          </p:cNvPr>
          <p:cNvCxnSpPr>
            <a:cxnSpLocks noChangeShapeType="1"/>
            <a:stCxn id="53253" idx="2"/>
            <a:endCxn id="53252" idx="6"/>
          </p:cNvCxnSpPr>
          <p:nvPr/>
        </p:nvCxnSpPr>
        <p:spPr bwMode="auto">
          <a:xfrm flipH="1">
            <a:off x="5272088" y="2705100"/>
            <a:ext cx="1571625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3268" name="AutoShape 20">
            <a:extLst>
              <a:ext uri="{FF2B5EF4-FFF2-40B4-BE49-F238E27FC236}">
                <a16:creationId xmlns:a16="http://schemas.microsoft.com/office/drawing/2014/main" id="{81EC5820-4D7E-4D73-86AB-C9BFEF25FDAA}"/>
              </a:ext>
            </a:extLst>
          </p:cNvPr>
          <p:cNvCxnSpPr>
            <a:cxnSpLocks noChangeShapeType="1"/>
            <a:stCxn id="53252" idx="5"/>
            <a:endCxn id="53258" idx="1"/>
          </p:cNvCxnSpPr>
          <p:nvPr/>
        </p:nvCxnSpPr>
        <p:spPr bwMode="auto">
          <a:xfrm>
            <a:off x="5102225" y="2962275"/>
            <a:ext cx="615950" cy="628650"/>
          </a:xfrm>
          <a:prstGeom prst="straightConnector1">
            <a:avLst/>
          </a:prstGeom>
          <a:noFill/>
          <a:ln w="28575">
            <a:solidFill>
              <a:schemeClr val="tx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3269" name="AutoShape 21">
            <a:extLst>
              <a:ext uri="{FF2B5EF4-FFF2-40B4-BE49-F238E27FC236}">
                <a16:creationId xmlns:a16="http://schemas.microsoft.com/office/drawing/2014/main" id="{C09836C0-1F57-4401-85BB-4BAFE98220EA}"/>
              </a:ext>
            </a:extLst>
          </p:cNvPr>
          <p:cNvCxnSpPr>
            <a:cxnSpLocks noChangeShapeType="1"/>
            <a:stCxn id="53253" idx="3"/>
            <a:endCxn id="53258" idx="7"/>
          </p:cNvCxnSpPr>
          <p:nvPr/>
        </p:nvCxnSpPr>
        <p:spPr bwMode="auto">
          <a:xfrm flipH="1">
            <a:off x="6473825" y="2962275"/>
            <a:ext cx="539750" cy="62865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3270" name="AutoShape 22">
            <a:extLst>
              <a:ext uri="{FF2B5EF4-FFF2-40B4-BE49-F238E27FC236}">
                <a16:creationId xmlns:a16="http://schemas.microsoft.com/office/drawing/2014/main" id="{A453804A-4598-48AB-A0AC-29AC89DCF7D7}"/>
              </a:ext>
            </a:extLst>
          </p:cNvPr>
          <p:cNvCxnSpPr>
            <a:cxnSpLocks noChangeShapeType="1"/>
            <a:stCxn id="53253" idx="4"/>
            <a:endCxn id="53254" idx="0"/>
          </p:cNvCxnSpPr>
          <p:nvPr/>
        </p:nvCxnSpPr>
        <p:spPr bwMode="auto">
          <a:xfrm>
            <a:off x="7391400" y="3062288"/>
            <a:ext cx="0" cy="164782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3271" name="AutoShape 23">
            <a:extLst>
              <a:ext uri="{FF2B5EF4-FFF2-40B4-BE49-F238E27FC236}">
                <a16:creationId xmlns:a16="http://schemas.microsoft.com/office/drawing/2014/main" id="{7EB1E70B-158F-455E-8946-5419D746E21E}"/>
              </a:ext>
            </a:extLst>
          </p:cNvPr>
          <p:cNvCxnSpPr>
            <a:cxnSpLocks noChangeShapeType="1"/>
            <a:stCxn id="53254" idx="2"/>
            <a:endCxn id="53255" idx="6"/>
          </p:cNvCxnSpPr>
          <p:nvPr/>
        </p:nvCxnSpPr>
        <p:spPr bwMode="auto">
          <a:xfrm flipH="1">
            <a:off x="5272088" y="5067300"/>
            <a:ext cx="1571625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3272" name="AutoShape 24">
            <a:extLst>
              <a:ext uri="{FF2B5EF4-FFF2-40B4-BE49-F238E27FC236}">
                <a16:creationId xmlns:a16="http://schemas.microsoft.com/office/drawing/2014/main" id="{0D05E672-A8C8-4F98-A29B-0AFE1231B4B9}"/>
              </a:ext>
            </a:extLst>
          </p:cNvPr>
          <p:cNvCxnSpPr>
            <a:cxnSpLocks noChangeShapeType="1"/>
            <a:stCxn id="53258" idx="3"/>
            <a:endCxn id="53255" idx="7"/>
          </p:cNvCxnSpPr>
          <p:nvPr/>
        </p:nvCxnSpPr>
        <p:spPr bwMode="auto">
          <a:xfrm flipH="1">
            <a:off x="5102225" y="4105275"/>
            <a:ext cx="615950" cy="70485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3273" name="Line 25">
            <a:extLst>
              <a:ext uri="{FF2B5EF4-FFF2-40B4-BE49-F238E27FC236}">
                <a16:creationId xmlns:a16="http://schemas.microsoft.com/office/drawing/2014/main" id="{E7B9C756-ED00-4523-90A4-0B583BFF73B8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" y="2133600"/>
            <a:ext cx="1066800" cy="381000"/>
          </a:xfrm>
          <a:prstGeom prst="line">
            <a:avLst/>
          </a:prstGeom>
          <a:noFill/>
          <a:ln w="28575">
            <a:solidFill>
              <a:schemeClr val="accent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1" u="none" strike="noStrike" kern="1200" cap="none" spc="0" normalizeH="0" baseline="0" noProof="0">
              <a:ln>
                <a:noFill/>
              </a:ln>
              <a:solidFill>
                <a:srgbClr val="0033CC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53274" name="Text Box 26">
            <a:extLst>
              <a:ext uri="{FF2B5EF4-FFF2-40B4-BE49-F238E27FC236}">
                <a16:creationId xmlns:a16="http://schemas.microsoft.com/office/drawing/2014/main" id="{CB135661-44F0-43ED-AF3E-B5CFF2FE4E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" y="1447800"/>
            <a:ext cx="874713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1" i="1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source</a:t>
            </a:r>
            <a:br>
              <a:rPr kumimoji="0" lang="en-US" altLang="en-US" sz="2000" b="1" i="1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</a:br>
            <a:r>
              <a:rPr kumimoji="0" lang="en-US" altLang="en-US" sz="2000" b="1" i="1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vertex</a:t>
            </a:r>
          </a:p>
        </p:txBody>
      </p:sp>
      <p:sp>
        <p:nvSpPr>
          <p:cNvPr id="53275" name="Oval 27">
            <a:extLst>
              <a:ext uri="{FF2B5EF4-FFF2-40B4-BE49-F238E27FC236}">
                <a16:creationId xmlns:a16="http://schemas.microsoft.com/office/drawing/2014/main" id="{7DB378F5-5227-4312-8109-089C213D55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1828800"/>
            <a:ext cx="1066800" cy="685800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d      f</a:t>
            </a: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>
            <a:extLst>
              <a:ext uri="{FF2B5EF4-FFF2-40B4-BE49-F238E27FC236}">
                <a16:creationId xmlns:a16="http://schemas.microsoft.com/office/drawing/2014/main" id="{D5AD10B7-E622-4605-AB8F-56EC1BF4B24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DFS Example</a:t>
            </a:r>
          </a:p>
        </p:txBody>
      </p:sp>
      <p:sp>
        <p:nvSpPr>
          <p:cNvPr id="54275" name="Oval 3">
            <a:extLst>
              <a:ext uri="{FF2B5EF4-FFF2-40B4-BE49-F238E27FC236}">
                <a16:creationId xmlns:a16="http://schemas.microsoft.com/office/drawing/2014/main" id="{4235C5B6-1C5D-4285-969A-7117552460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2362200"/>
            <a:ext cx="1066800" cy="685800"/>
          </a:xfrm>
          <a:prstGeom prst="ellipse">
            <a:avLst/>
          </a:prstGeom>
          <a:solidFill>
            <a:schemeClr val="folHlink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1 |  </a:t>
            </a:r>
          </a:p>
        </p:txBody>
      </p:sp>
      <p:sp>
        <p:nvSpPr>
          <p:cNvPr id="54276" name="Oval 4">
            <a:extLst>
              <a:ext uri="{FF2B5EF4-FFF2-40B4-BE49-F238E27FC236}">
                <a16:creationId xmlns:a16="http://schemas.microsoft.com/office/drawing/2014/main" id="{18CA8C92-5A6B-4A22-AB8C-DD3F67C717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1000" y="2362200"/>
            <a:ext cx="1066800" cy="685800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8 |11</a:t>
            </a:r>
          </a:p>
        </p:txBody>
      </p:sp>
      <p:sp>
        <p:nvSpPr>
          <p:cNvPr id="54277" name="Oval 5">
            <a:extLst>
              <a:ext uri="{FF2B5EF4-FFF2-40B4-BE49-F238E27FC236}">
                <a16:creationId xmlns:a16="http://schemas.microsoft.com/office/drawing/2014/main" id="{2DE8844E-D5ED-4C1E-9DFF-3005DB39A2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0" y="2362200"/>
            <a:ext cx="1066800" cy="685800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  |  </a:t>
            </a:r>
          </a:p>
        </p:txBody>
      </p:sp>
      <p:sp>
        <p:nvSpPr>
          <p:cNvPr id="54278" name="Oval 6">
            <a:extLst>
              <a:ext uri="{FF2B5EF4-FFF2-40B4-BE49-F238E27FC236}">
                <a16:creationId xmlns:a16="http://schemas.microsoft.com/office/drawing/2014/main" id="{33CD61B3-1F2B-46DE-BEEB-BA65B6383B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0" y="4724400"/>
            <a:ext cx="1066800" cy="685800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  |  </a:t>
            </a:r>
          </a:p>
        </p:txBody>
      </p:sp>
      <p:sp>
        <p:nvSpPr>
          <p:cNvPr id="54279" name="Oval 7">
            <a:extLst>
              <a:ext uri="{FF2B5EF4-FFF2-40B4-BE49-F238E27FC236}">
                <a16:creationId xmlns:a16="http://schemas.microsoft.com/office/drawing/2014/main" id="{9B4CED12-A02A-4553-97FD-62EE4DEB3D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1000" y="4724400"/>
            <a:ext cx="1066800" cy="685800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5 | 6</a:t>
            </a:r>
          </a:p>
        </p:txBody>
      </p:sp>
      <p:sp>
        <p:nvSpPr>
          <p:cNvPr id="54280" name="Oval 8">
            <a:extLst>
              <a:ext uri="{FF2B5EF4-FFF2-40B4-BE49-F238E27FC236}">
                <a16:creationId xmlns:a16="http://schemas.microsoft.com/office/drawing/2014/main" id="{BB6F83CA-452F-4EBF-A013-784AC37A98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4724400"/>
            <a:ext cx="1066800" cy="685800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3 | 4</a:t>
            </a:r>
          </a:p>
        </p:txBody>
      </p:sp>
      <p:sp>
        <p:nvSpPr>
          <p:cNvPr id="54281" name="Oval 9">
            <a:extLst>
              <a:ext uri="{FF2B5EF4-FFF2-40B4-BE49-F238E27FC236}">
                <a16:creationId xmlns:a16="http://schemas.microsoft.com/office/drawing/2014/main" id="{A6016878-8BF1-4ABE-AE9A-F72F457CD8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3505200"/>
            <a:ext cx="1066800" cy="685800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2 | 7</a:t>
            </a:r>
          </a:p>
        </p:txBody>
      </p:sp>
      <p:sp>
        <p:nvSpPr>
          <p:cNvPr id="54282" name="Oval 10">
            <a:extLst>
              <a:ext uri="{FF2B5EF4-FFF2-40B4-BE49-F238E27FC236}">
                <a16:creationId xmlns:a16="http://schemas.microsoft.com/office/drawing/2014/main" id="{B7578DF9-74EE-4DBF-A9A0-5B95DD0825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2600" y="3505200"/>
            <a:ext cx="1066800" cy="685800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9 |10</a:t>
            </a:r>
          </a:p>
        </p:txBody>
      </p:sp>
      <p:cxnSp>
        <p:nvCxnSpPr>
          <p:cNvPr id="54283" name="AutoShape 11">
            <a:extLst>
              <a:ext uri="{FF2B5EF4-FFF2-40B4-BE49-F238E27FC236}">
                <a16:creationId xmlns:a16="http://schemas.microsoft.com/office/drawing/2014/main" id="{137AFEFF-33F8-46BB-919B-AA3958718544}"/>
              </a:ext>
            </a:extLst>
          </p:cNvPr>
          <p:cNvCxnSpPr>
            <a:cxnSpLocks noChangeShapeType="1"/>
            <a:stCxn id="54275" idx="3"/>
            <a:endCxn id="54281" idx="7"/>
          </p:cNvCxnSpPr>
          <p:nvPr/>
        </p:nvCxnSpPr>
        <p:spPr bwMode="auto">
          <a:xfrm flipH="1">
            <a:off x="1139825" y="2962275"/>
            <a:ext cx="539750" cy="628650"/>
          </a:xfrm>
          <a:prstGeom prst="straightConnector1">
            <a:avLst/>
          </a:prstGeom>
          <a:noFill/>
          <a:ln w="28575">
            <a:solidFill>
              <a:schemeClr val="tx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4284" name="AutoShape 12">
            <a:extLst>
              <a:ext uri="{FF2B5EF4-FFF2-40B4-BE49-F238E27FC236}">
                <a16:creationId xmlns:a16="http://schemas.microsoft.com/office/drawing/2014/main" id="{76CD557B-852B-4AB3-940C-382FDAE8B633}"/>
              </a:ext>
            </a:extLst>
          </p:cNvPr>
          <p:cNvCxnSpPr>
            <a:cxnSpLocks noChangeShapeType="1"/>
            <a:stCxn id="54281" idx="5"/>
            <a:endCxn id="54280" idx="1"/>
          </p:cNvCxnSpPr>
          <p:nvPr/>
        </p:nvCxnSpPr>
        <p:spPr bwMode="auto">
          <a:xfrm>
            <a:off x="1139825" y="4105275"/>
            <a:ext cx="539750" cy="704850"/>
          </a:xfrm>
          <a:prstGeom prst="straightConnector1">
            <a:avLst/>
          </a:prstGeom>
          <a:noFill/>
          <a:ln w="28575">
            <a:solidFill>
              <a:schemeClr val="tx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4285" name="AutoShape 13">
            <a:extLst>
              <a:ext uri="{FF2B5EF4-FFF2-40B4-BE49-F238E27FC236}">
                <a16:creationId xmlns:a16="http://schemas.microsoft.com/office/drawing/2014/main" id="{B7719041-9488-4884-AC57-A3FB5D94FE62}"/>
              </a:ext>
            </a:extLst>
          </p:cNvPr>
          <p:cNvCxnSpPr>
            <a:cxnSpLocks noChangeShapeType="1"/>
            <a:stCxn id="54281" idx="6"/>
            <a:endCxn id="54279" idx="1"/>
          </p:cNvCxnSpPr>
          <p:nvPr/>
        </p:nvCxnSpPr>
        <p:spPr bwMode="auto">
          <a:xfrm>
            <a:off x="1309688" y="3848100"/>
            <a:ext cx="3036887" cy="962025"/>
          </a:xfrm>
          <a:prstGeom prst="straightConnector1">
            <a:avLst/>
          </a:prstGeom>
          <a:noFill/>
          <a:ln w="28575">
            <a:solidFill>
              <a:schemeClr val="tx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4286" name="AutoShape 14">
            <a:extLst>
              <a:ext uri="{FF2B5EF4-FFF2-40B4-BE49-F238E27FC236}">
                <a16:creationId xmlns:a16="http://schemas.microsoft.com/office/drawing/2014/main" id="{30C54C32-716F-4148-9EA1-178BD3944162}"/>
              </a:ext>
            </a:extLst>
          </p:cNvPr>
          <p:cNvCxnSpPr>
            <a:cxnSpLocks noChangeShapeType="1"/>
            <a:stCxn id="54279" idx="2"/>
            <a:endCxn id="54280" idx="6"/>
          </p:cNvCxnSpPr>
          <p:nvPr/>
        </p:nvCxnSpPr>
        <p:spPr bwMode="auto">
          <a:xfrm flipH="1">
            <a:off x="2605088" y="5067300"/>
            <a:ext cx="1571625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4287" name="AutoShape 15">
            <a:extLst>
              <a:ext uri="{FF2B5EF4-FFF2-40B4-BE49-F238E27FC236}">
                <a16:creationId xmlns:a16="http://schemas.microsoft.com/office/drawing/2014/main" id="{522C39C9-DADE-4359-947C-BE93B566FD85}"/>
              </a:ext>
            </a:extLst>
          </p:cNvPr>
          <p:cNvCxnSpPr>
            <a:cxnSpLocks noChangeShapeType="1"/>
            <a:stCxn id="54280" idx="0"/>
            <a:endCxn id="54275" idx="4"/>
          </p:cNvCxnSpPr>
          <p:nvPr/>
        </p:nvCxnSpPr>
        <p:spPr bwMode="auto">
          <a:xfrm flipV="1">
            <a:off x="2057400" y="3062288"/>
            <a:ext cx="0" cy="164782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4288" name="AutoShape 16">
            <a:extLst>
              <a:ext uri="{FF2B5EF4-FFF2-40B4-BE49-F238E27FC236}">
                <a16:creationId xmlns:a16="http://schemas.microsoft.com/office/drawing/2014/main" id="{982FCFEF-0E03-4A7A-93DC-29C0EE75D253}"/>
              </a:ext>
            </a:extLst>
          </p:cNvPr>
          <p:cNvCxnSpPr>
            <a:cxnSpLocks noChangeShapeType="1"/>
            <a:stCxn id="54275" idx="5"/>
            <a:endCxn id="54279" idx="1"/>
          </p:cNvCxnSpPr>
          <p:nvPr/>
        </p:nvCxnSpPr>
        <p:spPr bwMode="auto">
          <a:xfrm>
            <a:off x="2435225" y="2962275"/>
            <a:ext cx="1911350" cy="184785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4289" name="AutoShape 17">
            <a:extLst>
              <a:ext uri="{FF2B5EF4-FFF2-40B4-BE49-F238E27FC236}">
                <a16:creationId xmlns:a16="http://schemas.microsoft.com/office/drawing/2014/main" id="{0CC18657-94A9-4269-88E9-AF8C55D80853}"/>
              </a:ext>
            </a:extLst>
          </p:cNvPr>
          <p:cNvCxnSpPr>
            <a:cxnSpLocks noChangeShapeType="1"/>
            <a:stCxn id="54276" idx="4"/>
            <a:endCxn id="54279" idx="0"/>
          </p:cNvCxnSpPr>
          <p:nvPr/>
        </p:nvCxnSpPr>
        <p:spPr bwMode="auto">
          <a:xfrm>
            <a:off x="4724400" y="3062288"/>
            <a:ext cx="0" cy="164782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4290" name="AutoShape 18">
            <a:extLst>
              <a:ext uri="{FF2B5EF4-FFF2-40B4-BE49-F238E27FC236}">
                <a16:creationId xmlns:a16="http://schemas.microsoft.com/office/drawing/2014/main" id="{F50E88E8-0FA5-42FB-BFD0-E81ED9126E95}"/>
              </a:ext>
            </a:extLst>
          </p:cNvPr>
          <p:cNvCxnSpPr>
            <a:cxnSpLocks noChangeShapeType="1"/>
            <a:stCxn id="54275" idx="6"/>
            <a:endCxn id="54276" idx="2"/>
          </p:cNvCxnSpPr>
          <p:nvPr/>
        </p:nvCxnSpPr>
        <p:spPr bwMode="auto">
          <a:xfrm>
            <a:off x="2605088" y="2705100"/>
            <a:ext cx="1571625" cy="0"/>
          </a:xfrm>
          <a:prstGeom prst="straightConnector1">
            <a:avLst/>
          </a:prstGeom>
          <a:noFill/>
          <a:ln w="28575">
            <a:solidFill>
              <a:schemeClr val="tx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4291" name="AutoShape 19">
            <a:extLst>
              <a:ext uri="{FF2B5EF4-FFF2-40B4-BE49-F238E27FC236}">
                <a16:creationId xmlns:a16="http://schemas.microsoft.com/office/drawing/2014/main" id="{5BCE8705-9B20-4798-A3C1-718D3DA0EB9B}"/>
              </a:ext>
            </a:extLst>
          </p:cNvPr>
          <p:cNvCxnSpPr>
            <a:cxnSpLocks noChangeShapeType="1"/>
            <a:stCxn id="54277" idx="2"/>
            <a:endCxn id="54276" idx="6"/>
          </p:cNvCxnSpPr>
          <p:nvPr/>
        </p:nvCxnSpPr>
        <p:spPr bwMode="auto">
          <a:xfrm flipH="1">
            <a:off x="5272088" y="2705100"/>
            <a:ext cx="1571625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4292" name="AutoShape 20">
            <a:extLst>
              <a:ext uri="{FF2B5EF4-FFF2-40B4-BE49-F238E27FC236}">
                <a16:creationId xmlns:a16="http://schemas.microsoft.com/office/drawing/2014/main" id="{DAF07A16-235B-4886-8669-0FB73FE08754}"/>
              </a:ext>
            </a:extLst>
          </p:cNvPr>
          <p:cNvCxnSpPr>
            <a:cxnSpLocks noChangeShapeType="1"/>
            <a:stCxn id="54276" idx="5"/>
            <a:endCxn id="54282" idx="1"/>
          </p:cNvCxnSpPr>
          <p:nvPr/>
        </p:nvCxnSpPr>
        <p:spPr bwMode="auto">
          <a:xfrm>
            <a:off x="5102225" y="2962275"/>
            <a:ext cx="615950" cy="628650"/>
          </a:xfrm>
          <a:prstGeom prst="straightConnector1">
            <a:avLst/>
          </a:prstGeom>
          <a:noFill/>
          <a:ln w="28575">
            <a:solidFill>
              <a:schemeClr val="tx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4293" name="AutoShape 21">
            <a:extLst>
              <a:ext uri="{FF2B5EF4-FFF2-40B4-BE49-F238E27FC236}">
                <a16:creationId xmlns:a16="http://schemas.microsoft.com/office/drawing/2014/main" id="{0CACD213-202D-4FD7-80AA-1A11DDC7071E}"/>
              </a:ext>
            </a:extLst>
          </p:cNvPr>
          <p:cNvCxnSpPr>
            <a:cxnSpLocks noChangeShapeType="1"/>
            <a:stCxn id="54277" idx="3"/>
            <a:endCxn id="54282" idx="7"/>
          </p:cNvCxnSpPr>
          <p:nvPr/>
        </p:nvCxnSpPr>
        <p:spPr bwMode="auto">
          <a:xfrm flipH="1">
            <a:off x="6473825" y="2962275"/>
            <a:ext cx="539750" cy="62865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4294" name="AutoShape 22">
            <a:extLst>
              <a:ext uri="{FF2B5EF4-FFF2-40B4-BE49-F238E27FC236}">
                <a16:creationId xmlns:a16="http://schemas.microsoft.com/office/drawing/2014/main" id="{7FF24958-C040-4192-8401-BF1513B31ACB}"/>
              </a:ext>
            </a:extLst>
          </p:cNvPr>
          <p:cNvCxnSpPr>
            <a:cxnSpLocks noChangeShapeType="1"/>
            <a:stCxn id="54277" idx="4"/>
            <a:endCxn id="54278" idx="0"/>
          </p:cNvCxnSpPr>
          <p:nvPr/>
        </p:nvCxnSpPr>
        <p:spPr bwMode="auto">
          <a:xfrm>
            <a:off x="7391400" y="3062288"/>
            <a:ext cx="0" cy="164782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4295" name="AutoShape 23">
            <a:extLst>
              <a:ext uri="{FF2B5EF4-FFF2-40B4-BE49-F238E27FC236}">
                <a16:creationId xmlns:a16="http://schemas.microsoft.com/office/drawing/2014/main" id="{66AC7F15-2FB9-4560-9068-A20CE208545C}"/>
              </a:ext>
            </a:extLst>
          </p:cNvPr>
          <p:cNvCxnSpPr>
            <a:cxnSpLocks noChangeShapeType="1"/>
            <a:stCxn id="54278" idx="2"/>
            <a:endCxn id="54279" idx="6"/>
          </p:cNvCxnSpPr>
          <p:nvPr/>
        </p:nvCxnSpPr>
        <p:spPr bwMode="auto">
          <a:xfrm flipH="1">
            <a:off x="5272088" y="5067300"/>
            <a:ext cx="1571625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4296" name="AutoShape 24">
            <a:extLst>
              <a:ext uri="{FF2B5EF4-FFF2-40B4-BE49-F238E27FC236}">
                <a16:creationId xmlns:a16="http://schemas.microsoft.com/office/drawing/2014/main" id="{D2E7EBA8-007C-43E9-827C-C566531EACA2}"/>
              </a:ext>
            </a:extLst>
          </p:cNvPr>
          <p:cNvCxnSpPr>
            <a:cxnSpLocks noChangeShapeType="1"/>
            <a:stCxn id="54282" idx="3"/>
            <a:endCxn id="54279" idx="7"/>
          </p:cNvCxnSpPr>
          <p:nvPr/>
        </p:nvCxnSpPr>
        <p:spPr bwMode="auto">
          <a:xfrm flipH="1">
            <a:off x="5102225" y="4105275"/>
            <a:ext cx="615950" cy="70485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4297" name="Line 25">
            <a:extLst>
              <a:ext uri="{FF2B5EF4-FFF2-40B4-BE49-F238E27FC236}">
                <a16:creationId xmlns:a16="http://schemas.microsoft.com/office/drawing/2014/main" id="{FCBC747D-6F08-40E0-8760-9D14F7293857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" y="2133600"/>
            <a:ext cx="1066800" cy="381000"/>
          </a:xfrm>
          <a:prstGeom prst="line">
            <a:avLst/>
          </a:prstGeom>
          <a:noFill/>
          <a:ln w="28575">
            <a:solidFill>
              <a:schemeClr val="accent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1" u="none" strike="noStrike" kern="1200" cap="none" spc="0" normalizeH="0" baseline="0" noProof="0">
              <a:ln>
                <a:noFill/>
              </a:ln>
              <a:solidFill>
                <a:srgbClr val="0033CC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54298" name="Text Box 26">
            <a:extLst>
              <a:ext uri="{FF2B5EF4-FFF2-40B4-BE49-F238E27FC236}">
                <a16:creationId xmlns:a16="http://schemas.microsoft.com/office/drawing/2014/main" id="{4FAAFEED-051E-4007-9C38-205E3675F3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" y="1447800"/>
            <a:ext cx="874713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1" i="1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source</a:t>
            </a:r>
            <a:br>
              <a:rPr kumimoji="0" lang="en-US" altLang="en-US" sz="2000" b="1" i="1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</a:br>
            <a:r>
              <a:rPr kumimoji="0" lang="en-US" altLang="en-US" sz="2000" b="1" i="1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vertex</a:t>
            </a:r>
          </a:p>
        </p:txBody>
      </p:sp>
      <p:sp>
        <p:nvSpPr>
          <p:cNvPr id="54299" name="Oval 27">
            <a:extLst>
              <a:ext uri="{FF2B5EF4-FFF2-40B4-BE49-F238E27FC236}">
                <a16:creationId xmlns:a16="http://schemas.microsoft.com/office/drawing/2014/main" id="{0350D7A7-A901-441A-9D75-FF35765EE2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1828800"/>
            <a:ext cx="1066800" cy="685800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d      f</a:t>
            </a: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>
            <a:extLst>
              <a:ext uri="{FF2B5EF4-FFF2-40B4-BE49-F238E27FC236}">
                <a16:creationId xmlns:a16="http://schemas.microsoft.com/office/drawing/2014/main" id="{2F986558-D14F-4E61-AC7C-0955A670E2D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DFS Example</a:t>
            </a:r>
          </a:p>
        </p:txBody>
      </p:sp>
      <p:sp>
        <p:nvSpPr>
          <p:cNvPr id="55299" name="Oval 3">
            <a:extLst>
              <a:ext uri="{FF2B5EF4-FFF2-40B4-BE49-F238E27FC236}">
                <a16:creationId xmlns:a16="http://schemas.microsoft.com/office/drawing/2014/main" id="{E9F985DF-C9D0-4993-8C85-18FEEACCBD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2362200"/>
            <a:ext cx="1066800" cy="685800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1 |12</a:t>
            </a:r>
          </a:p>
        </p:txBody>
      </p:sp>
      <p:sp>
        <p:nvSpPr>
          <p:cNvPr id="55300" name="Oval 4">
            <a:extLst>
              <a:ext uri="{FF2B5EF4-FFF2-40B4-BE49-F238E27FC236}">
                <a16:creationId xmlns:a16="http://schemas.microsoft.com/office/drawing/2014/main" id="{942493A0-1996-4C52-8696-23546CBFCC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1000" y="2362200"/>
            <a:ext cx="1066800" cy="685800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8 |11</a:t>
            </a:r>
          </a:p>
        </p:txBody>
      </p:sp>
      <p:sp>
        <p:nvSpPr>
          <p:cNvPr id="55301" name="Oval 5">
            <a:extLst>
              <a:ext uri="{FF2B5EF4-FFF2-40B4-BE49-F238E27FC236}">
                <a16:creationId xmlns:a16="http://schemas.microsoft.com/office/drawing/2014/main" id="{A9C4D8B0-1D32-4587-9A9B-4F20ACD3F2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0" y="2362200"/>
            <a:ext cx="1066800" cy="685800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  |  </a:t>
            </a:r>
          </a:p>
        </p:txBody>
      </p:sp>
      <p:sp>
        <p:nvSpPr>
          <p:cNvPr id="55302" name="Oval 6">
            <a:extLst>
              <a:ext uri="{FF2B5EF4-FFF2-40B4-BE49-F238E27FC236}">
                <a16:creationId xmlns:a16="http://schemas.microsoft.com/office/drawing/2014/main" id="{40393648-6B8A-44FA-A018-08EFCCB636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0" y="4724400"/>
            <a:ext cx="1066800" cy="685800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  |  </a:t>
            </a:r>
          </a:p>
        </p:txBody>
      </p:sp>
      <p:sp>
        <p:nvSpPr>
          <p:cNvPr id="55303" name="Oval 7">
            <a:extLst>
              <a:ext uri="{FF2B5EF4-FFF2-40B4-BE49-F238E27FC236}">
                <a16:creationId xmlns:a16="http://schemas.microsoft.com/office/drawing/2014/main" id="{F90759B5-9C62-4909-ADB9-F1EAB395FC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1000" y="4724400"/>
            <a:ext cx="1066800" cy="685800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5 | 6</a:t>
            </a:r>
          </a:p>
        </p:txBody>
      </p:sp>
      <p:sp>
        <p:nvSpPr>
          <p:cNvPr id="55304" name="Oval 8">
            <a:extLst>
              <a:ext uri="{FF2B5EF4-FFF2-40B4-BE49-F238E27FC236}">
                <a16:creationId xmlns:a16="http://schemas.microsoft.com/office/drawing/2014/main" id="{C13ABC73-D22D-4425-9C92-A5DAD82C0E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4724400"/>
            <a:ext cx="1066800" cy="685800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3 | 4</a:t>
            </a:r>
          </a:p>
        </p:txBody>
      </p:sp>
      <p:sp>
        <p:nvSpPr>
          <p:cNvPr id="55305" name="Oval 9">
            <a:extLst>
              <a:ext uri="{FF2B5EF4-FFF2-40B4-BE49-F238E27FC236}">
                <a16:creationId xmlns:a16="http://schemas.microsoft.com/office/drawing/2014/main" id="{1866B0F9-7E79-4BD6-B3EC-6D549DCB3B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3505200"/>
            <a:ext cx="1066800" cy="685800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2 | 7</a:t>
            </a:r>
          </a:p>
        </p:txBody>
      </p:sp>
      <p:sp>
        <p:nvSpPr>
          <p:cNvPr id="55306" name="Oval 10">
            <a:extLst>
              <a:ext uri="{FF2B5EF4-FFF2-40B4-BE49-F238E27FC236}">
                <a16:creationId xmlns:a16="http://schemas.microsoft.com/office/drawing/2014/main" id="{4F6FE1B1-8BC8-473D-BD02-969A2FBADA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2600" y="3505200"/>
            <a:ext cx="1066800" cy="685800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9 |10</a:t>
            </a:r>
          </a:p>
        </p:txBody>
      </p:sp>
      <p:cxnSp>
        <p:nvCxnSpPr>
          <p:cNvPr id="55307" name="AutoShape 11">
            <a:extLst>
              <a:ext uri="{FF2B5EF4-FFF2-40B4-BE49-F238E27FC236}">
                <a16:creationId xmlns:a16="http://schemas.microsoft.com/office/drawing/2014/main" id="{3C9B9BE5-1A65-41C0-ADF5-ABBA52123DAD}"/>
              </a:ext>
            </a:extLst>
          </p:cNvPr>
          <p:cNvCxnSpPr>
            <a:cxnSpLocks noChangeShapeType="1"/>
            <a:stCxn id="55299" idx="3"/>
            <a:endCxn id="55305" idx="7"/>
          </p:cNvCxnSpPr>
          <p:nvPr/>
        </p:nvCxnSpPr>
        <p:spPr bwMode="auto">
          <a:xfrm flipH="1">
            <a:off x="1139825" y="2962275"/>
            <a:ext cx="539750" cy="628650"/>
          </a:xfrm>
          <a:prstGeom prst="straightConnector1">
            <a:avLst/>
          </a:prstGeom>
          <a:noFill/>
          <a:ln w="28575">
            <a:solidFill>
              <a:schemeClr val="tx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5308" name="AutoShape 12">
            <a:extLst>
              <a:ext uri="{FF2B5EF4-FFF2-40B4-BE49-F238E27FC236}">
                <a16:creationId xmlns:a16="http://schemas.microsoft.com/office/drawing/2014/main" id="{222C0A15-B59E-402F-AEF3-E53766B613F1}"/>
              </a:ext>
            </a:extLst>
          </p:cNvPr>
          <p:cNvCxnSpPr>
            <a:cxnSpLocks noChangeShapeType="1"/>
            <a:stCxn id="55305" idx="5"/>
            <a:endCxn id="55304" idx="1"/>
          </p:cNvCxnSpPr>
          <p:nvPr/>
        </p:nvCxnSpPr>
        <p:spPr bwMode="auto">
          <a:xfrm>
            <a:off x="1139825" y="4105275"/>
            <a:ext cx="539750" cy="704850"/>
          </a:xfrm>
          <a:prstGeom prst="straightConnector1">
            <a:avLst/>
          </a:prstGeom>
          <a:noFill/>
          <a:ln w="28575">
            <a:solidFill>
              <a:schemeClr val="tx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5309" name="AutoShape 13">
            <a:extLst>
              <a:ext uri="{FF2B5EF4-FFF2-40B4-BE49-F238E27FC236}">
                <a16:creationId xmlns:a16="http://schemas.microsoft.com/office/drawing/2014/main" id="{67A2C177-B7BF-4FE9-817B-E55FCA4777E9}"/>
              </a:ext>
            </a:extLst>
          </p:cNvPr>
          <p:cNvCxnSpPr>
            <a:cxnSpLocks noChangeShapeType="1"/>
            <a:stCxn id="55305" idx="6"/>
            <a:endCxn id="55303" idx="1"/>
          </p:cNvCxnSpPr>
          <p:nvPr/>
        </p:nvCxnSpPr>
        <p:spPr bwMode="auto">
          <a:xfrm>
            <a:off x="1309688" y="3848100"/>
            <a:ext cx="3036887" cy="962025"/>
          </a:xfrm>
          <a:prstGeom prst="straightConnector1">
            <a:avLst/>
          </a:prstGeom>
          <a:noFill/>
          <a:ln w="28575">
            <a:solidFill>
              <a:schemeClr val="tx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5310" name="AutoShape 14">
            <a:extLst>
              <a:ext uri="{FF2B5EF4-FFF2-40B4-BE49-F238E27FC236}">
                <a16:creationId xmlns:a16="http://schemas.microsoft.com/office/drawing/2014/main" id="{826AD7A1-D172-4D04-B9E5-BF088BD480DC}"/>
              </a:ext>
            </a:extLst>
          </p:cNvPr>
          <p:cNvCxnSpPr>
            <a:cxnSpLocks noChangeShapeType="1"/>
            <a:stCxn id="55303" idx="2"/>
            <a:endCxn id="55304" idx="6"/>
          </p:cNvCxnSpPr>
          <p:nvPr/>
        </p:nvCxnSpPr>
        <p:spPr bwMode="auto">
          <a:xfrm flipH="1">
            <a:off x="2605088" y="5067300"/>
            <a:ext cx="1571625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5311" name="AutoShape 15">
            <a:extLst>
              <a:ext uri="{FF2B5EF4-FFF2-40B4-BE49-F238E27FC236}">
                <a16:creationId xmlns:a16="http://schemas.microsoft.com/office/drawing/2014/main" id="{31855B46-1E95-4DDA-AAFF-F54D74CC88F7}"/>
              </a:ext>
            </a:extLst>
          </p:cNvPr>
          <p:cNvCxnSpPr>
            <a:cxnSpLocks noChangeShapeType="1"/>
            <a:stCxn id="55304" idx="0"/>
            <a:endCxn id="55299" idx="4"/>
          </p:cNvCxnSpPr>
          <p:nvPr/>
        </p:nvCxnSpPr>
        <p:spPr bwMode="auto">
          <a:xfrm flipV="1">
            <a:off x="2057400" y="3062288"/>
            <a:ext cx="0" cy="164782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5312" name="AutoShape 16">
            <a:extLst>
              <a:ext uri="{FF2B5EF4-FFF2-40B4-BE49-F238E27FC236}">
                <a16:creationId xmlns:a16="http://schemas.microsoft.com/office/drawing/2014/main" id="{42AE2EDD-DDE3-4503-BD79-59C8286DA3DD}"/>
              </a:ext>
            </a:extLst>
          </p:cNvPr>
          <p:cNvCxnSpPr>
            <a:cxnSpLocks noChangeShapeType="1"/>
            <a:stCxn id="55299" idx="5"/>
            <a:endCxn id="55303" idx="1"/>
          </p:cNvCxnSpPr>
          <p:nvPr/>
        </p:nvCxnSpPr>
        <p:spPr bwMode="auto">
          <a:xfrm>
            <a:off x="2435225" y="2962275"/>
            <a:ext cx="1911350" cy="184785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5313" name="AutoShape 17">
            <a:extLst>
              <a:ext uri="{FF2B5EF4-FFF2-40B4-BE49-F238E27FC236}">
                <a16:creationId xmlns:a16="http://schemas.microsoft.com/office/drawing/2014/main" id="{DFD45A22-C514-4E38-845F-608981DB0A9F}"/>
              </a:ext>
            </a:extLst>
          </p:cNvPr>
          <p:cNvCxnSpPr>
            <a:cxnSpLocks noChangeShapeType="1"/>
            <a:stCxn id="55300" idx="4"/>
            <a:endCxn id="55303" idx="0"/>
          </p:cNvCxnSpPr>
          <p:nvPr/>
        </p:nvCxnSpPr>
        <p:spPr bwMode="auto">
          <a:xfrm>
            <a:off x="4724400" y="3062288"/>
            <a:ext cx="0" cy="164782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5314" name="AutoShape 18">
            <a:extLst>
              <a:ext uri="{FF2B5EF4-FFF2-40B4-BE49-F238E27FC236}">
                <a16:creationId xmlns:a16="http://schemas.microsoft.com/office/drawing/2014/main" id="{D3168A0A-3E14-4D70-82B8-53D88ED8A37D}"/>
              </a:ext>
            </a:extLst>
          </p:cNvPr>
          <p:cNvCxnSpPr>
            <a:cxnSpLocks noChangeShapeType="1"/>
            <a:stCxn id="55299" idx="6"/>
            <a:endCxn id="55300" idx="2"/>
          </p:cNvCxnSpPr>
          <p:nvPr/>
        </p:nvCxnSpPr>
        <p:spPr bwMode="auto">
          <a:xfrm>
            <a:off x="2605088" y="2705100"/>
            <a:ext cx="1571625" cy="0"/>
          </a:xfrm>
          <a:prstGeom prst="straightConnector1">
            <a:avLst/>
          </a:prstGeom>
          <a:noFill/>
          <a:ln w="28575">
            <a:solidFill>
              <a:schemeClr val="tx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5315" name="AutoShape 19">
            <a:extLst>
              <a:ext uri="{FF2B5EF4-FFF2-40B4-BE49-F238E27FC236}">
                <a16:creationId xmlns:a16="http://schemas.microsoft.com/office/drawing/2014/main" id="{053DEC93-EA38-417A-A394-10D23C6D3505}"/>
              </a:ext>
            </a:extLst>
          </p:cNvPr>
          <p:cNvCxnSpPr>
            <a:cxnSpLocks noChangeShapeType="1"/>
            <a:stCxn id="55301" idx="2"/>
            <a:endCxn id="55300" idx="6"/>
          </p:cNvCxnSpPr>
          <p:nvPr/>
        </p:nvCxnSpPr>
        <p:spPr bwMode="auto">
          <a:xfrm flipH="1">
            <a:off x="5272088" y="2705100"/>
            <a:ext cx="1571625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5316" name="AutoShape 20">
            <a:extLst>
              <a:ext uri="{FF2B5EF4-FFF2-40B4-BE49-F238E27FC236}">
                <a16:creationId xmlns:a16="http://schemas.microsoft.com/office/drawing/2014/main" id="{23EB4C85-0B54-406D-B0AE-9F25F2DF4873}"/>
              </a:ext>
            </a:extLst>
          </p:cNvPr>
          <p:cNvCxnSpPr>
            <a:cxnSpLocks noChangeShapeType="1"/>
            <a:stCxn id="55300" idx="5"/>
            <a:endCxn id="55306" idx="1"/>
          </p:cNvCxnSpPr>
          <p:nvPr/>
        </p:nvCxnSpPr>
        <p:spPr bwMode="auto">
          <a:xfrm>
            <a:off x="5102225" y="2962275"/>
            <a:ext cx="615950" cy="628650"/>
          </a:xfrm>
          <a:prstGeom prst="straightConnector1">
            <a:avLst/>
          </a:prstGeom>
          <a:noFill/>
          <a:ln w="28575">
            <a:solidFill>
              <a:schemeClr val="tx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5317" name="AutoShape 21">
            <a:extLst>
              <a:ext uri="{FF2B5EF4-FFF2-40B4-BE49-F238E27FC236}">
                <a16:creationId xmlns:a16="http://schemas.microsoft.com/office/drawing/2014/main" id="{3AAB3EA6-6987-4AFF-AEE2-683E8C08956D}"/>
              </a:ext>
            </a:extLst>
          </p:cNvPr>
          <p:cNvCxnSpPr>
            <a:cxnSpLocks noChangeShapeType="1"/>
            <a:stCxn id="55301" idx="3"/>
            <a:endCxn id="55306" idx="7"/>
          </p:cNvCxnSpPr>
          <p:nvPr/>
        </p:nvCxnSpPr>
        <p:spPr bwMode="auto">
          <a:xfrm flipH="1">
            <a:off x="6473825" y="2962275"/>
            <a:ext cx="539750" cy="62865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5318" name="AutoShape 22">
            <a:extLst>
              <a:ext uri="{FF2B5EF4-FFF2-40B4-BE49-F238E27FC236}">
                <a16:creationId xmlns:a16="http://schemas.microsoft.com/office/drawing/2014/main" id="{DC6FCA3E-873C-43E9-880F-776E76ACD8A7}"/>
              </a:ext>
            </a:extLst>
          </p:cNvPr>
          <p:cNvCxnSpPr>
            <a:cxnSpLocks noChangeShapeType="1"/>
            <a:stCxn id="55301" idx="4"/>
            <a:endCxn id="55302" idx="0"/>
          </p:cNvCxnSpPr>
          <p:nvPr/>
        </p:nvCxnSpPr>
        <p:spPr bwMode="auto">
          <a:xfrm>
            <a:off x="7391400" y="3062288"/>
            <a:ext cx="0" cy="164782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5319" name="AutoShape 23">
            <a:extLst>
              <a:ext uri="{FF2B5EF4-FFF2-40B4-BE49-F238E27FC236}">
                <a16:creationId xmlns:a16="http://schemas.microsoft.com/office/drawing/2014/main" id="{63039744-2490-437C-A79E-F96799A7B421}"/>
              </a:ext>
            </a:extLst>
          </p:cNvPr>
          <p:cNvCxnSpPr>
            <a:cxnSpLocks noChangeShapeType="1"/>
            <a:stCxn id="55302" idx="2"/>
            <a:endCxn id="55303" idx="6"/>
          </p:cNvCxnSpPr>
          <p:nvPr/>
        </p:nvCxnSpPr>
        <p:spPr bwMode="auto">
          <a:xfrm flipH="1">
            <a:off x="5272088" y="5067300"/>
            <a:ext cx="1571625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5320" name="AutoShape 24">
            <a:extLst>
              <a:ext uri="{FF2B5EF4-FFF2-40B4-BE49-F238E27FC236}">
                <a16:creationId xmlns:a16="http://schemas.microsoft.com/office/drawing/2014/main" id="{4A8E5D38-CC28-47B9-A2FF-77727D4B9321}"/>
              </a:ext>
            </a:extLst>
          </p:cNvPr>
          <p:cNvCxnSpPr>
            <a:cxnSpLocks noChangeShapeType="1"/>
            <a:stCxn id="55306" idx="3"/>
            <a:endCxn id="55303" idx="7"/>
          </p:cNvCxnSpPr>
          <p:nvPr/>
        </p:nvCxnSpPr>
        <p:spPr bwMode="auto">
          <a:xfrm flipH="1">
            <a:off x="5102225" y="4105275"/>
            <a:ext cx="615950" cy="70485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5321" name="Line 25">
            <a:extLst>
              <a:ext uri="{FF2B5EF4-FFF2-40B4-BE49-F238E27FC236}">
                <a16:creationId xmlns:a16="http://schemas.microsoft.com/office/drawing/2014/main" id="{58A0DD7B-1298-492A-B625-1A7D0AD2CA91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" y="2133600"/>
            <a:ext cx="1066800" cy="381000"/>
          </a:xfrm>
          <a:prstGeom prst="line">
            <a:avLst/>
          </a:prstGeom>
          <a:noFill/>
          <a:ln w="28575">
            <a:solidFill>
              <a:schemeClr val="accent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1" u="none" strike="noStrike" kern="1200" cap="none" spc="0" normalizeH="0" baseline="0" noProof="0">
              <a:ln>
                <a:noFill/>
              </a:ln>
              <a:solidFill>
                <a:srgbClr val="0033CC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55322" name="Text Box 26">
            <a:extLst>
              <a:ext uri="{FF2B5EF4-FFF2-40B4-BE49-F238E27FC236}">
                <a16:creationId xmlns:a16="http://schemas.microsoft.com/office/drawing/2014/main" id="{F57AE91F-EBC0-4BC2-9960-EF74B3A6D7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" y="1447800"/>
            <a:ext cx="874713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1" i="1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source</a:t>
            </a:r>
            <a:br>
              <a:rPr kumimoji="0" lang="en-US" altLang="en-US" sz="2000" b="1" i="1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</a:br>
            <a:r>
              <a:rPr kumimoji="0" lang="en-US" altLang="en-US" sz="2000" b="1" i="1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vertex</a:t>
            </a:r>
          </a:p>
        </p:txBody>
      </p:sp>
      <p:sp>
        <p:nvSpPr>
          <p:cNvPr id="55323" name="Oval 27">
            <a:extLst>
              <a:ext uri="{FF2B5EF4-FFF2-40B4-BE49-F238E27FC236}">
                <a16:creationId xmlns:a16="http://schemas.microsoft.com/office/drawing/2014/main" id="{86C5085B-B162-4A14-9236-1E3111AE61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1828800"/>
            <a:ext cx="1066800" cy="685800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d      f</a:t>
            </a: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>
            <a:extLst>
              <a:ext uri="{FF2B5EF4-FFF2-40B4-BE49-F238E27FC236}">
                <a16:creationId xmlns:a16="http://schemas.microsoft.com/office/drawing/2014/main" id="{944DBBE5-28DE-4271-B4E4-4A6456162F4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DFS Example</a:t>
            </a:r>
          </a:p>
        </p:txBody>
      </p:sp>
      <p:sp>
        <p:nvSpPr>
          <p:cNvPr id="56323" name="Oval 3">
            <a:extLst>
              <a:ext uri="{FF2B5EF4-FFF2-40B4-BE49-F238E27FC236}">
                <a16:creationId xmlns:a16="http://schemas.microsoft.com/office/drawing/2014/main" id="{7D4C8B1D-46DA-4188-B21D-D8A513EAF4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2362200"/>
            <a:ext cx="1066800" cy="685800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1 |12</a:t>
            </a:r>
          </a:p>
        </p:txBody>
      </p:sp>
      <p:sp>
        <p:nvSpPr>
          <p:cNvPr id="56324" name="Oval 4">
            <a:extLst>
              <a:ext uri="{FF2B5EF4-FFF2-40B4-BE49-F238E27FC236}">
                <a16:creationId xmlns:a16="http://schemas.microsoft.com/office/drawing/2014/main" id="{9F76F18A-0ED1-4948-BF3F-B2B604ACC2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1000" y="2362200"/>
            <a:ext cx="1066800" cy="685800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8 |11</a:t>
            </a:r>
          </a:p>
        </p:txBody>
      </p:sp>
      <p:sp>
        <p:nvSpPr>
          <p:cNvPr id="56325" name="Oval 5">
            <a:extLst>
              <a:ext uri="{FF2B5EF4-FFF2-40B4-BE49-F238E27FC236}">
                <a16:creationId xmlns:a16="http://schemas.microsoft.com/office/drawing/2014/main" id="{3AEDBB31-92FC-4C3D-BD48-F8D98F6CA4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0" y="2362200"/>
            <a:ext cx="1066800" cy="685800"/>
          </a:xfrm>
          <a:prstGeom prst="ellipse">
            <a:avLst/>
          </a:prstGeom>
          <a:solidFill>
            <a:schemeClr val="folHlink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13|  </a:t>
            </a:r>
          </a:p>
        </p:txBody>
      </p:sp>
      <p:sp>
        <p:nvSpPr>
          <p:cNvPr id="56326" name="Oval 6">
            <a:extLst>
              <a:ext uri="{FF2B5EF4-FFF2-40B4-BE49-F238E27FC236}">
                <a16:creationId xmlns:a16="http://schemas.microsoft.com/office/drawing/2014/main" id="{72DD6136-4857-4330-9BF8-9622B08012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0" y="4724400"/>
            <a:ext cx="1066800" cy="685800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  |  </a:t>
            </a:r>
          </a:p>
        </p:txBody>
      </p:sp>
      <p:sp>
        <p:nvSpPr>
          <p:cNvPr id="56327" name="Oval 7">
            <a:extLst>
              <a:ext uri="{FF2B5EF4-FFF2-40B4-BE49-F238E27FC236}">
                <a16:creationId xmlns:a16="http://schemas.microsoft.com/office/drawing/2014/main" id="{DAC7D0F4-491E-4C09-A654-97D5C081F0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1000" y="4724400"/>
            <a:ext cx="1066800" cy="685800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5 | 6</a:t>
            </a:r>
          </a:p>
        </p:txBody>
      </p:sp>
      <p:sp>
        <p:nvSpPr>
          <p:cNvPr id="56328" name="Oval 8">
            <a:extLst>
              <a:ext uri="{FF2B5EF4-FFF2-40B4-BE49-F238E27FC236}">
                <a16:creationId xmlns:a16="http://schemas.microsoft.com/office/drawing/2014/main" id="{B2D94103-AE66-486A-B18F-AA03CA206B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4724400"/>
            <a:ext cx="1066800" cy="685800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3 | 4</a:t>
            </a:r>
          </a:p>
        </p:txBody>
      </p:sp>
      <p:sp>
        <p:nvSpPr>
          <p:cNvPr id="56329" name="Oval 9">
            <a:extLst>
              <a:ext uri="{FF2B5EF4-FFF2-40B4-BE49-F238E27FC236}">
                <a16:creationId xmlns:a16="http://schemas.microsoft.com/office/drawing/2014/main" id="{C593FBCB-F94E-41FD-8247-8012D8A854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3505200"/>
            <a:ext cx="1066800" cy="685800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2 | 7</a:t>
            </a:r>
          </a:p>
        </p:txBody>
      </p:sp>
      <p:sp>
        <p:nvSpPr>
          <p:cNvPr id="56330" name="Oval 10">
            <a:extLst>
              <a:ext uri="{FF2B5EF4-FFF2-40B4-BE49-F238E27FC236}">
                <a16:creationId xmlns:a16="http://schemas.microsoft.com/office/drawing/2014/main" id="{9D6A6998-EDE7-4F97-B3D6-26624F94F3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2600" y="3505200"/>
            <a:ext cx="1066800" cy="685800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9 |10</a:t>
            </a:r>
          </a:p>
        </p:txBody>
      </p:sp>
      <p:cxnSp>
        <p:nvCxnSpPr>
          <p:cNvPr id="56331" name="AutoShape 11">
            <a:extLst>
              <a:ext uri="{FF2B5EF4-FFF2-40B4-BE49-F238E27FC236}">
                <a16:creationId xmlns:a16="http://schemas.microsoft.com/office/drawing/2014/main" id="{9E3E602F-FCD5-4672-9070-C30E15A36C0F}"/>
              </a:ext>
            </a:extLst>
          </p:cNvPr>
          <p:cNvCxnSpPr>
            <a:cxnSpLocks noChangeShapeType="1"/>
            <a:stCxn id="56323" idx="3"/>
            <a:endCxn id="56329" idx="7"/>
          </p:cNvCxnSpPr>
          <p:nvPr/>
        </p:nvCxnSpPr>
        <p:spPr bwMode="auto">
          <a:xfrm flipH="1">
            <a:off x="1139825" y="2962275"/>
            <a:ext cx="539750" cy="628650"/>
          </a:xfrm>
          <a:prstGeom prst="straightConnector1">
            <a:avLst/>
          </a:prstGeom>
          <a:noFill/>
          <a:ln w="28575">
            <a:solidFill>
              <a:schemeClr val="tx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6332" name="AutoShape 12">
            <a:extLst>
              <a:ext uri="{FF2B5EF4-FFF2-40B4-BE49-F238E27FC236}">
                <a16:creationId xmlns:a16="http://schemas.microsoft.com/office/drawing/2014/main" id="{60EDD2B4-373E-4E69-A849-B3DEB949BDF4}"/>
              </a:ext>
            </a:extLst>
          </p:cNvPr>
          <p:cNvCxnSpPr>
            <a:cxnSpLocks noChangeShapeType="1"/>
            <a:stCxn id="56329" idx="5"/>
            <a:endCxn id="56328" idx="1"/>
          </p:cNvCxnSpPr>
          <p:nvPr/>
        </p:nvCxnSpPr>
        <p:spPr bwMode="auto">
          <a:xfrm>
            <a:off x="1139825" y="4105275"/>
            <a:ext cx="539750" cy="704850"/>
          </a:xfrm>
          <a:prstGeom prst="straightConnector1">
            <a:avLst/>
          </a:prstGeom>
          <a:noFill/>
          <a:ln w="28575">
            <a:solidFill>
              <a:schemeClr val="tx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6333" name="AutoShape 13">
            <a:extLst>
              <a:ext uri="{FF2B5EF4-FFF2-40B4-BE49-F238E27FC236}">
                <a16:creationId xmlns:a16="http://schemas.microsoft.com/office/drawing/2014/main" id="{F0EA70F2-ECF3-4ED4-AC75-890DD94590FE}"/>
              </a:ext>
            </a:extLst>
          </p:cNvPr>
          <p:cNvCxnSpPr>
            <a:cxnSpLocks noChangeShapeType="1"/>
            <a:stCxn id="56329" idx="6"/>
            <a:endCxn id="56327" idx="1"/>
          </p:cNvCxnSpPr>
          <p:nvPr/>
        </p:nvCxnSpPr>
        <p:spPr bwMode="auto">
          <a:xfrm>
            <a:off x="1309688" y="3848100"/>
            <a:ext cx="3036887" cy="962025"/>
          </a:xfrm>
          <a:prstGeom prst="straightConnector1">
            <a:avLst/>
          </a:prstGeom>
          <a:noFill/>
          <a:ln w="28575">
            <a:solidFill>
              <a:schemeClr val="tx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6334" name="AutoShape 14">
            <a:extLst>
              <a:ext uri="{FF2B5EF4-FFF2-40B4-BE49-F238E27FC236}">
                <a16:creationId xmlns:a16="http://schemas.microsoft.com/office/drawing/2014/main" id="{149AD2F7-B69C-4C29-9FB9-08FA5F78ABF3}"/>
              </a:ext>
            </a:extLst>
          </p:cNvPr>
          <p:cNvCxnSpPr>
            <a:cxnSpLocks noChangeShapeType="1"/>
            <a:stCxn id="56327" idx="2"/>
            <a:endCxn id="56328" idx="6"/>
          </p:cNvCxnSpPr>
          <p:nvPr/>
        </p:nvCxnSpPr>
        <p:spPr bwMode="auto">
          <a:xfrm flipH="1">
            <a:off x="2605088" y="5067300"/>
            <a:ext cx="1571625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6335" name="AutoShape 15">
            <a:extLst>
              <a:ext uri="{FF2B5EF4-FFF2-40B4-BE49-F238E27FC236}">
                <a16:creationId xmlns:a16="http://schemas.microsoft.com/office/drawing/2014/main" id="{AF88D58C-41EB-459E-A111-575794DA1F76}"/>
              </a:ext>
            </a:extLst>
          </p:cNvPr>
          <p:cNvCxnSpPr>
            <a:cxnSpLocks noChangeShapeType="1"/>
            <a:stCxn id="56328" idx="0"/>
            <a:endCxn id="56323" idx="4"/>
          </p:cNvCxnSpPr>
          <p:nvPr/>
        </p:nvCxnSpPr>
        <p:spPr bwMode="auto">
          <a:xfrm flipV="1">
            <a:off x="2057400" y="3062288"/>
            <a:ext cx="0" cy="164782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6336" name="AutoShape 16">
            <a:extLst>
              <a:ext uri="{FF2B5EF4-FFF2-40B4-BE49-F238E27FC236}">
                <a16:creationId xmlns:a16="http://schemas.microsoft.com/office/drawing/2014/main" id="{F39329B2-8ACB-41DD-95BB-6DB5837D67DC}"/>
              </a:ext>
            </a:extLst>
          </p:cNvPr>
          <p:cNvCxnSpPr>
            <a:cxnSpLocks noChangeShapeType="1"/>
            <a:stCxn id="56323" idx="5"/>
            <a:endCxn id="56327" idx="1"/>
          </p:cNvCxnSpPr>
          <p:nvPr/>
        </p:nvCxnSpPr>
        <p:spPr bwMode="auto">
          <a:xfrm>
            <a:off x="2435225" y="2962275"/>
            <a:ext cx="1911350" cy="184785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6337" name="AutoShape 17">
            <a:extLst>
              <a:ext uri="{FF2B5EF4-FFF2-40B4-BE49-F238E27FC236}">
                <a16:creationId xmlns:a16="http://schemas.microsoft.com/office/drawing/2014/main" id="{CBA6DCF8-4962-4781-8E23-6BE9C6474AD4}"/>
              </a:ext>
            </a:extLst>
          </p:cNvPr>
          <p:cNvCxnSpPr>
            <a:cxnSpLocks noChangeShapeType="1"/>
            <a:stCxn id="56324" idx="4"/>
            <a:endCxn id="56327" idx="0"/>
          </p:cNvCxnSpPr>
          <p:nvPr/>
        </p:nvCxnSpPr>
        <p:spPr bwMode="auto">
          <a:xfrm>
            <a:off x="4724400" y="3062288"/>
            <a:ext cx="0" cy="164782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6338" name="AutoShape 18">
            <a:extLst>
              <a:ext uri="{FF2B5EF4-FFF2-40B4-BE49-F238E27FC236}">
                <a16:creationId xmlns:a16="http://schemas.microsoft.com/office/drawing/2014/main" id="{5A8DA8A1-FE39-4463-8762-40313ED17BCB}"/>
              </a:ext>
            </a:extLst>
          </p:cNvPr>
          <p:cNvCxnSpPr>
            <a:cxnSpLocks noChangeShapeType="1"/>
            <a:stCxn id="56323" idx="6"/>
            <a:endCxn id="56324" idx="2"/>
          </p:cNvCxnSpPr>
          <p:nvPr/>
        </p:nvCxnSpPr>
        <p:spPr bwMode="auto">
          <a:xfrm>
            <a:off x="2605088" y="2705100"/>
            <a:ext cx="1571625" cy="0"/>
          </a:xfrm>
          <a:prstGeom prst="straightConnector1">
            <a:avLst/>
          </a:prstGeom>
          <a:noFill/>
          <a:ln w="28575">
            <a:solidFill>
              <a:schemeClr val="tx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6339" name="AutoShape 19">
            <a:extLst>
              <a:ext uri="{FF2B5EF4-FFF2-40B4-BE49-F238E27FC236}">
                <a16:creationId xmlns:a16="http://schemas.microsoft.com/office/drawing/2014/main" id="{11C8D247-EA12-4B84-BFAB-A92281AADBB0}"/>
              </a:ext>
            </a:extLst>
          </p:cNvPr>
          <p:cNvCxnSpPr>
            <a:cxnSpLocks noChangeShapeType="1"/>
            <a:stCxn id="56325" idx="2"/>
            <a:endCxn id="56324" idx="6"/>
          </p:cNvCxnSpPr>
          <p:nvPr/>
        </p:nvCxnSpPr>
        <p:spPr bwMode="auto">
          <a:xfrm flipH="1">
            <a:off x="5272088" y="2705100"/>
            <a:ext cx="1571625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6340" name="AutoShape 20">
            <a:extLst>
              <a:ext uri="{FF2B5EF4-FFF2-40B4-BE49-F238E27FC236}">
                <a16:creationId xmlns:a16="http://schemas.microsoft.com/office/drawing/2014/main" id="{E1A4E479-CE4A-4E8D-A194-2E07D78C87B8}"/>
              </a:ext>
            </a:extLst>
          </p:cNvPr>
          <p:cNvCxnSpPr>
            <a:cxnSpLocks noChangeShapeType="1"/>
            <a:stCxn id="56324" idx="5"/>
            <a:endCxn id="56330" idx="1"/>
          </p:cNvCxnSpPr>
          <p:nvPr/>
        </p:nvCxnSpPr>
        <p:spPr bwMode="auto">
          <a:xfrm>
            <a:off x="5102225" y="2962275"/>
            <a:ext cx="615950" cy="628650"/>
          </a:xfrm>
          <a:prstGeom prst="straightConnector1">
            <a:avLst/>
          </a:prstGeom>
          <a:noFill/>
          <a:ln w="28575">
            <a:solidFill>
              <a:schemeClr val="tx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6341" name="AutoShape 21">
            <a:extLst>
              <a:ext uri="{FF2B5EF4-FFF2-40B4-BE49-F238E27FC236}">
                <a16:creationId xmlns:a16="http://schemas.microsoft.com/office/drawing/2014/main" id="{8B79CB6B-DD61-4C59-89D4-36B327A50A14}"/>
              </a:ext>
            </a:extLst>
          </p:cNvPr>
          <p:cNvCxnSpPr>
            <a:cxnSpLocks noChangeShapeType="1"/>
            <a:stCxn id="56325" idx="3"/>
            <a:endCxn id="56330" idx="7"/>
          </p:cNvCxnSpPr>
          <p:nvPr/>
        </p:nvCxnSpPr>
        <p:spPr bwMode="auto">
          <a:xfrm flipH="1">
            <a:off x="6473825" y="2962275"/>
            <a:ext cx="539750" cy="62865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6342" name="AutoShape 22">
            <a:extLst>
              <a:ext uri="{FF2B5EF4-FFF2-40B4-BE49-F238E27FC236}">
                <a16:creationId xmlns:a16="http://schemas.microsoft.com/office/drawing/2014/main" id="{24D98E27-CFE7-481A-B509-A77EAE9D5DC0}"/>
              </a:ext>
            </a:extLst>
          </p:cNvPr>
          <p:cNvCxnSpPr>
            <a:cxnSpLocks noChangeShapeType="1"/>
            <a:stCxn id="56325" idx="4"/>
            <a:endCxn id="56326" idx="0"/>
          </p:cNvCxnSpPr>
          <p:nvPr/>
        </p:nvCxnSpPr>
        <p:spPr bwMode="auto">
          <a:xfrm>
            <a:off x="7391400" y="3062288"/>
            <a:ext cx="0" cy="164782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6343" name="AutoShape 23">
            <a:extLst>
              <a:ext uri="{FF2B5EF4-FFF2-40B4-BE49-F238E27FC236}">
                <a16:creationId xmlns:a16="http://schemas.microsoft.com/office/drawing/2014/main" id="{B8688C30-E16E-4A75-8BEE-F18D75BB7743}"/>
              </a:ext>
            </a:extLst>
          </p:cNvPr>
          <p:cNvCxnSpPr>
            <a:cxnSpLocks noChangeShapeType="1"/>
            <a:stCxn id="56326" idx="2"/>
            <a:endCxn id="56327" idx="6"/>
          </p:cNvCxnSpPr>
          <p:nvPr/>
        </p:nvCxnSpPr>
        <p:spPr bwMode="auto">
          <a:xfrm flipH="1">
            <a:off x="5272088" y="5067300"/>
            <a:ext cx="1571625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6344" name="AutoShape 24">
            <a:extLst>
              <a:ext uri="{FF2B5EF4-FFF2-40B4-BE49-F238E27FC236}">
                <a16:creationId xmlns:a16="http://schemas.microsoft.com/office/drawing/2014/main" id="{22825A5A-90CA-43A1-9572-6F6658B7942C}"/>
              </a:ext>
            </a:extLst>
          </p:cNvPr>
          <p:cNvCxnSpPr>
            <a:cxnSpLocks noChangeShapeType="1"/>
            <a:stCxn id="56330" idx="3"/>
            <a:endCxn id="56327" idx="7"/>
          </p:cNvCxnSpPr>
          <p:nvPr/>
        </p:nvCxnSpPr>
        <p:spPr bwMode="auto">
          <a:xfrm flipH="1">
            <a:off x="5102225" y="4105275"/>
            <a:ext cx="615950" cy="70485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6345" name="Line 25">
            <a:extLst>
              <a:ext uri="{FF2B5EF4-FFF2-40B4-BE49-F238E27FC236}">
                <a16:creationId xmlns:a16="http://schemas.microsoft.com/office/drawing/2014/main" id="{8C31043E-DDB8-4FED-B587-4FBAE5C49B16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" y="2133600"/>
            <a:ext cx="1066800" cy="381000"/>
          </a:xfrm>
          <a:prstGeom prst="line">
            <a:avLst/>
          </a:prstGeom>
          <a:noFill/>
          <a:ln w="28575">
            <a:solidFill>
              <a:schemeClr val="accent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1" u="none" strike="noStrike" kern="1200" cap="none" spc="0" normalizeH="0" baseline="0" noProof="0">
              <a:ln>
                <a:noFill/>
              </a:ln>
              <a:solidFill>
                <a:srgbClr val="0033CC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56346" name="Text Box 26">
            <a:extLst>
              <a:ext uri="{FF2B5EF4-FFF2-40B4-BE49-F238E27FC236}">
                <a16:creationId xmlns:a16="http://schemas.microsoft.com/office/drawing/2014/main" id="{D30C8EAC-1DA7-4B56-ABFF-2FCA52C38C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" y="1447800"/>
            <a:ext cx="874713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1" i="1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source</a:t>
            </a:r>
            <a:br>
              <a:rPr kumimoji="0" lang="en-US" altLang="en-US" sz="2000" b="1" i="1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</a:br>
            <a:r>
              <a:rPr kumimoji="0" lang="en-US" altLang="en-US" sz="2000" b="1" i="1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vertex</a:t>
            </a:r>
          </a:p>
        </p:txBody>
      </p:sp>
      <p:sp>
        <p:nvSpPr>
          <p:cNvPr id="56347" name="Oval 27">
            <a:extLst>
              <a:ext uri="{FF2B5EF4-FFF2-40B4-BE49-F238E27FC236}">
                <a16:creationId xmlns:a16="http://schemas.microsoft.com/office/drawing/2014/main" id="{BE827553-CE19-48B7-9816-85C5FD1C4F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1828800"/>
            <a:ext cx="1066800" cy="685800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d      f</a:t>
            </a: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>
            <a:extLst>
              <a:ext uri="{FF2B5EF4-FFF2-40B4-BE49-F238E27FC236}">
                <a16:creationId xmlns:a16="http://schemas.microsoft.com/office/drawing/2014/main" id="{1515ED2A-E155-44DA-8B58-7BAE6F3027A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DFS Example</a:t>
            </a:r>
          </a:p>
        </p:txBody>
      </p:sp>
      <p:sp>
        <p:nvSpPr>
          <p:cNvPr id="57347" name="Oval 3">
            <a:extLst>
              <a:ext uri="{FF2B5EF4-FFF2-40B4-BE49-F238E27FC236}">
                <a16:creationId xmlns:a16="http://schemas.microsoft.com/office/drawing/2014/main" id="{19299B41-D8C0-4A9F-8BD9-0BF6C889EB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2362200"/>
            <a:ext cx="1066800" cy="685800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1 |12</a:t>
            </a:r>
          </a:p>
        </p:txBody>
      </p:sp>
      <p:sp>
        <p:nvSpPr>
          <p:cNvPr id="57348" name="Oval 4">
            <a:extLst>
              <a:ext uri="{FF2B5EF4-FFF2-40B4-BE49-F238E27FC236}">
                <a16:creationId xmlns:a16="http://schemas.microsoft.com/office/drawing/2014/main" id="{0DE294C0-26A2-41F3-A3BD-F3EFEB6640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1000" y="2362200"/>
            <a:ext cx="1066800" cy="685800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8 |11</a:t>
            </a:r>
          </a:p>
        </p:txBody>
      </p:sp>
      <p:sp>
        <p:nvSpPr>
          <p:cNvPr id="57349" name="Oval 5">
            <a:extLst>
              <a:ext uri="{FF2B5EF4-FFF2-40B4-BE49-F238E27FC236}">
                <a16:creationId xmlns:a16="http://schemas.microsoft.com/office/drawing/2014/main" id="{E4F93FD5-B656-4E75-B4F6-01C5F6A5A3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0" y="2362200"/>
            <a:ext cx="1066800" cy="685800"/>
          </a:xfrm>
          <a:prstGeom prst="ellipse">
            <a:avLst/>
          </a:prstGeom>
          <a:solidFill>
            <a:schemeClr val="folHlink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13|  </a:t>
            </a:r>
          </a:p>
        </p:txBody>
      </p:sp>
      <p:sp>
        <p:nvSpPr>
          <p:cNvPr id="57350" name="Oval 6">
            <a:extLst>
              <a:ext uri="{FF2B5EF4-FFF2-40B4-BE49-F238E27FC236}">
                <a16:creationId xmlns:a16="http://schemas.microsoft.com/office/drawing/2014/main" id="{E9801161-EF02-4C48-A063-2D51EC535C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0" y="4724400"/>
            <a:ext cx="1066800" cy="685800"/>
          </a:xfrm>
          <a:prstGeom prst="ellipse">
            <a:avLst/>
          </a:prstGeom>
          <a:solidFill>
            <a:schemeClr val="folHlink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14|  </a:t>
            </a:r>
          </a:p>
        </p:txBody>
      </p:sp>
      <p:sp>
        <p:nvSpPr>
          <p:cNvPr id="57351" name="Oval 7">
            <a:extLst>
              <a:ext uri="{FF2B5EF4-FFF2-40B4-BE49-F238E27FC236}">
                <a16:creationId xmlns:a16="http://schemas.microsoft.com/office/drawing/2014/main" id="{E60B3FEA-9173-4CF9-9C41-DEADE94321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1000" y="4724400"/>
            <a:ext cx="1066800" cy="685800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5 | 6</a:t>
            </a:r>
          </a:p>
        </p:txBody>
      </p:sp>
      <p:sp>
        <p:nvSpPr>
          <p:cNvPr id="57352" name="Oval 8">
            <a:extLst>
              <a:ext uri="{FF2B5EF4-FFF2-40B4-BE49-F238E27FC236}">
                <a16:creationId xmlns:a16="http://schemas.microsoft.com/office/drawing/2014/main" id="{30CE87C9-365C-4606-9AE8-B86834CE74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4724400"/>
            <a:ext cx="1066800" cy="685800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3 | 4</a:t>
            </a:r>
          </a:p>
        </p:txBody>
      </p:sp>
      <p:sp>
        <p:nvSpPr>
          <p:cNvPr id="57353" name="Oval 9">
            <a:extLst>
              <a:ext uri="{FF2B5EF4-FFF2-40B4-BE49-F238E27FC236}">
                <a16:creationId xmlns:a16="http://schemas.microsoft.com/office/drawing/2014/main" id="{ECCDED5F-3A19-4420-A705-13FA69F018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3505200"/>
            <a:ext cx="1066800" cy="685800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2 | 7</a:t>
            </a:r>
          </a:p>
        </p:txBody>
      </p:sp>
      <p:sp>
        <p:nvSpPr>
          <p:cNvPr id="57354" name="Oval 10">
            <a:extLst>
              <a:ext uri="{FF2B5EF4-FFF2-40B4-BE49-F238E27FC236}">
                <a16:creationId xmlns:a16="http://schemas.microsoft.com/office/drawing/2014/main" id="{DD68FFCB-3067-4B72-85DA-C94595EA5F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2600" y="3505200"/>
            <a:ext cx="1066800" cy="685800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9 |10</a:t>
            </a:r>
          </a:p>
        </p:txBody>
      </p:sp>
      <p:cxnSp>
        <p:nvCxnSpPr>
          <p:cNvPr id="57355" name="AutoShape 11">
            <a:extLst>
              <a:ext uri="{FF2B5EF4-FFF2-40B4-BE49-F238E27FC236}">
                <a16:creationId xmlns:a16="http://schemas.microsoft.com/office/drawing/2014/main" id="{003CACB0-5448-4F2C-9ECD-4568335CBA8B}"/>
              </a:ext>
            </a:extLst>
          </p:cNvPr>
          <p:cNvCxnSpPr>
            <a:cxnSpLocks noChangeShapeType="1"/>
            <a:stCxn id="57347" idx="3"/>
            <a:endCxn id="57353" idx="7"/>
          </p:cNvCxnSpPr>
          <p:nvPr/>
        </p:nvCxnSpPr>
        <p:spPr bwMode="auto">
          <a:xfrm flipH="1">
            <a:off x="1139825" y="2962275"/>
            <a:ext cx="539750" cy="628650"/>
          </a:xfrm>
          <a:prstGeom prst="straightConnector1">
            <a:avLst/>
          </a:prstGeom>
          <a:noFill/>
          <a:ln w="28575">
            <a:solidFill>
              <a:schemeClr val="tx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7356" name="AutoShape 12">
            <a:extLst>
              <a:ext uri="{FF2B5EF4-FFF2-40B4-BE49-F238E27FC236}">
                <a16:creationId xmlns:a16="http://schemas.microsoft.com/office/drawing/2014/main" id="{93A83B8C-94C3-4D58-8AAF-F27823DF1A12}"/>
              </a:ext>
            </a:extLst>
          </p:cNvPr>
          <p:cNvCxnSpPr>
            <a:cxnSpLocks noChangeShapeType="1"/>
            <a:stCxn id="57353" idx="5"/>
            <a:endCxn id="57352" idx="1"/>
          </p:cNvCxnSpPr>
          <p:nvPr/>
        </p:nvCxnSpPr>
        <p:spPr bwMode="auto">
          <a:xfrm>
            <a:off x="1139825" y="4105275"/>
            <a:ext cx="539750" cy="704850"/>
          </a:xfrm>
          <a:prstGeom prst="straightConnector1">
            <a:avLst/>
          </a:prstGeom>
          <a:noFill/>
          <a:ln w="28575">
            <a:solidFill>
              <a:schemeClr val="tx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7357" name="AutoShape 13">
            <a:extLst>
              <a:ext uri="{FF2B5EF4-FFF2-40B4-BE49-F238E27FC236}">
                <a16:creationId xmlns:a16="http://schemas.microsoft.com/office/drawing/2014/main" id="{93EEAC3D-B6EA-409E-BF5B-7E7A1A8E0A48}"/>
              </a:ext>
            </a:extLst>
          </p:cNvPr>
          <p:cNvCxnSpPr>
            <a:cxnSpLocks noChangeShapeType="1"/>
            <a:stCxn id="57353" idx="6"/>
            <a:endCxn id="57351" idx="1"/>
          </p:cNvCxnSpPr>
          <p:nvPr/>
        </p:nvCxnSpPr>
        <p:spPr bwMode="auto">
          <a:xfrm>
            <a:off x="1309688" y="3848100"/>
            <a:ext cx="3036887" cy="962025"/>
          </a:xfrm>
          <a:prstGeom prst="straightConnector1">
            <a:avLst/>
          </a:prstGeom>
          <a:noFill/>
          <a:ln w="28575">
            <a:solidFill>
              <a:schemeClr val="tx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7358" name="AutoShape 14">
            <a:extLst>
              <a:ext uri="{FF2B5EF4-FFF2-40B4-BE49-F238E27FC236}">
                <a16:creationId xmlns:a16="http://schemas.microsoft.com/office/drawing/2014/main" id="{CF48AEB2-50CC-4C3C-9072-E6E52C688861}"/>
              </a:ext>
            </a:extLst>
          </p:cNvPr>
          <p:cNvCxnSpPr>
            <a:cxnSpLocks noChangeShapeType="1"/>
            <a:stCxn id="57351" idx="2"/>
            <a:endCxn id="57352" idx="6"/>
          </p:cNvCxnSpPr>
          <p:nvPr/>
        </p:nvCxnSpPr>
        <p:spPr bwMode="auto">
          <a:xfrm flipH="1">
            <a:off x="2605088" y="5067300"/>
            <a:ext cx="1571625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7359" name="AutoShape 15">
            <a:extLst>
              <a:ext uri="{FF2B5EF4-FFF2-40B4-BE49-F238E27FC236}">
                <a16:creationId xmlns:a16="http://schemas.microsoft.com/office/drawing/2014/main" id="{DC8C9C98-72BE-4022-A2C8-8E93E643D501}"/>
              </a:ext>
            </a:extLst>
          </p:cNvPr>
          <p:cNvCxnSpPr>
            <a:cxnSpLocks noChangeShapeType="1"/>
            <a:stCxn id="57352" idx="0"/>
            <a:endCxn id="57347" idx="4"/>
          </p:cNvCxnSpPr>
          <p:nvPr/>
        </p:nvCxnSpPr>
        <p:spPr bwMode="auto">
          <a:xfrm flipV="1">
            <a:off x="2057400" y="3062288"/>
            <a:ext cx="0" cy="164782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7360" name="AutoShape 16">
            <a:extLst>
              <a:ext uri="{FF2B5EF4-FFF2-40B4-BE49-F238E27FC236}">
                <a16:creationId xmlns:a16="http://schemas.microsoft.com/office/drawing/2014/main" id="{A30A2954-A6D5-4DD1-8EF2-DDCFAA96B4A1}"/>
              </a:ext>
            </a:extLst>
          </p:cNvPr>
          <p:cNvCxnSpPr>
            <a:cxnSpLocks noChangeShapeType="1"/>
            <a:stCxn id="57347" idx="5"/>
            <a:endCxn id="57351" idx="1"/>
          </p:cNvCxnSpPr>
          <p:nvPr/>
        </p:nvCxnSpPr>
        <p:spPr bwMode="auto">
          <a:xfrm>
            <a:off x="2435225" y="2962275"/>
            <a:ext cx="1911350" cy="184785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7361" name="AutoShape 17">
            <a:extLst>
              <a:ext uri="{FF2B5EF4-FFF2-40B4-BE49-F238E27FC236}">
                <a16:creationId xmlns:a16="http://schemas.microsoft.com/office/drawing/2014/main" id="{4D83FDBC-3A67-4220-A994-D9C62592C386}"/>
              </a:ext>
            </a:extLst>
          </p:cNvPr>
          <p:cNvCxnSpPr>
            <a:cxnSpLocks noChangeShapeType="1"/>
            <a:stCxn id="57348" idx="4"/>
            <a:endCxn id="57351" idx="0"/>
          </p:cNvCxnSpPr>
          <p:nvPr/>
        </p:nvCxnSpPr>
        <p:spPr bwMode="auto">
          <a:xfrm>
            <a:off x="4724400" y="3062288"/>
            <a:ext cx="0" cy="164782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7362" name="AutoShape 18">
            <a:extLst>
              <a:ext uri="{FF2B5EF4-FFF2-40B4-BE49-F238E27FC236}">
                <a16:creationId xmlns:a16="http://schemas.microsoft.com/office/drawing/2014/main" id="{0276D680-B206-4765-8604-CD84E701B874}"/>
              </a:ext>
            </a:extLst>
          </p:cNvPr>
          <p:cNvCxnSpPr>
            <a:cxnSpLocks noChangeShapeType="1"/>
            <a:stCxn id="57347" idx="6"/>
            <a:endCxn id="57348" idx="2"/>
          </p:cNvCxnSpPr>
          <p:nvPr/>
        </p:nvCxnSpPr>
        <p:spPr bwMode="auto">
          <a:xfrm>
            <a:off x="2605088" y="2705100"/>
            <a:ext cx="1571625" cy="0"/>
          </a:xfrm>
          <a:prstGeom prst="straightConnector1">
            <a:avLst/>
          </a:prstGeom>
          <a:noFill/>
          <a:ln w="28575">
            <a:solidFill>
              <a:schemeClr val="tx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7363" name="AutoShape 19">
            <a:extLst>
              <a:ext uri="{FF2B5EF4-FFF2-40B4-BE49-F238E27FC236}">
                <a16:creationId xmlns:a16="http://schemas.microsoft.com/office/drawing/2014/main" id="{749DA793-C93E-473C-906B-5CE7700B6CB7}"/>
              </a:ext>
            </a:extLst>
          </p:cNvPr>
          <p:cNvCxnSpPr>
            <a:cxnSpLocks noChangeShapeType="1"/>
            <a:stCxn id="57349" idx="2"/>
            <a:endCxn id="57348" idx="6"/>
          </p:cNvCxnSpPr>
          <p:nvPr/>
        </p:nvCxnSpPr>
        <p:spPr bwMode="auto">
          <a:xfrm flipH="1">
            <a:off x="5272088" y="2705100"/>
            <a:ext cx="1571625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7364" name="AutoShape 20">
            <a:extLst>
              <a:ext uri="{FF2B5EF4-FFF2-40B4-BE49-F238E27FC236}">
                <a16:creationId xmlns:a16="http://schemas.microsoft.com/office/drawing/2014/main" id="{51CF263F-52D5-43F9-8583-B17B24CC20FD}"/>
              </a:ext>
            </a:extLst>
          </p:cNvPr>
          <p:cNvCxnSpPr>
            <a:cxnSpLocks noChangeShapeType="1"/>
            <a:stCxn id="57348" idx="5"/>
            <a:endCxn id="57354" idx="1"/>
          </p:cNvCxnSpPr>
          <p:nvPr/>
        </p:nvCxnSpPr>
        <p:spPr bwMode="auto">
          <a:xfrm>
            <a:off x="5102225" y="2962275"/>
            <a:ext cx="615950" cy="628650"/>
          </a:xfrm>
          <a:prstGeom prst="straightConnector1">
            <a:avLst/>
          </a:prstGeom>
          <a:noFill/>
          <a:ln w="28575">
            <a:solidFill>
              <a:schemeClr val="tx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7365" name="AutoShape 21">
            <a:extLst>
              <a:ext uri="{FF2B5EF4-FFF2-40B4-BE49-F238E27FC236}">
                <a16:creationId xmlns:a16="http://schemas.microsoft.com/office/drawing/2014/main" id="{9074EE3D-852E-405F-9533-26AA31111DCF}"/>
              </a:ext>
            </a:extLst>
          </p:cNvPr>
          <p:cNvCxnSpPr>
            <a:cxnSpLocks noChangeShapeType="1"/>
            <a:stCxn id="57349" idx="3"/>
            <a:endCxn id="57354" idx="7"/>
          </p:cNvCxnSpPr>
          <p:nvPr/>
        </p:nvCxnSpPr>
        <p:spPr bwMode="auto">
          <a:xfrm flipH="1">
            <a:off x="6473825" y="2962275"/>
            <a:ext cx="539750" cy="62865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7366" name="AutoShape 22">
            <a:extLst>
              <a:ext uri="{FF2B5EF4-FFF2-40B4-BE49-F238E27FC236}">
                <a16:creationId xmlns:a16="http://schemas.microsoft.com/office/drawing/2014/main" id="{74CE5F0B-0B4F-48B1-BA41-6670142BADDA}"/>
              </a:ext>
            </a:extLst>
          </p:cNvPr>
          <p:cNvCxnSpPr>
            <a:cxnSpLocks noChangeShapeType="1"/>
            <a:stCxn id="57349" idx="4"/>
            <a:endCxn id="57350" idx="0"/>
          </p:cNvCxnSpPr>
          <p:nvPr/>
        </p:nvCxnSpPr>
        <p:spPr bwMode="auto">
          <a:xfrm>
            <a:off x="7391400" y="3062288"/>
            <a:ext cx="0" cy="1647825"/>
          </a:xfrm>
          <a:prstGeom prst="straightConnector1">
            <a:avLst/>
          </a:prstGeom>
          <a:noFill/>
          <a:ln w="28575">
            <a:solidFill>
              <a:schemeClr val="tx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7367" name="AutoShape 23">
            <a:extLst>
              <a:ext uri="{FF2B5EF4-FFF2-40B4-BE49-F238E27FC236}">
                <a16:creationId xmlns:a16="http://schemas.microsoft.com/office/drawing/2014/main" id="{232FDF64-EFAD-4BA2-A401-AE38C2FAE1CF}"/>
              </a:ext>
            </a:extLst>
          </p:cNvPr>
          <p:cNvCxnSpPr>
            <a:cxnSpLocks noChangeShapeType="1"/>
            <a:stCxn id="57350" idx="2"/>
            <a:endCxn id="57351" idx="6"/>
          </p:cNvCxnSpPr>
          <p:nvPr/>
        </p:nvCxnSpPr>
        <p:spPr bwMode="auto">
          <a:xfrm flipH="1">
            <a:off x="5272088" y="5067300"/>
            <a:ext cx="1571625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7368" name="AutoShape 24">
            <a:extLst>
              <a:ext uri="{FF2B5EF4-FFF2-40B4-BE49-F238E27FC236}">
                <a16:creationId xmlns:a16="http://schemas.microsoft.com/office/drawing/2014/main" id="{86105EC0-9208-445B-A81D-77F5F0E9AA6E}"/>
              </a:ext>
            </a:extLst>
          </p:cNvPr>
          <p:cNvCxnSpPr>
            <a:cxnSpLocks noChangeShapeType="1"/>
            <a:stCxn id="57354" idx="3"/>
            <a:endCxn id="57351" idx="7"/>
          </p:cNvCxnSpPr>
          <p:nvPr/>
        </p:nvCxnSpPr>
        <p:spPr bwMode="auto">
          <a:xfrm flipH="1">
            <a:off x="5102225" y="4105275"/>
            <a:ext cx="615950" cy="70485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7369" name="Line 25">
            <a:extLst>
              <a:ext uri="{FF2B5EF4-FFF2-40B4-BE49-F238E27FC236}">
                <a16:creationId xmlns:a16="http://schemas.microsoft.com/office/drawing/2014/main" id="{7957BFF1-4CC3-40E6-9793-09192B9DB778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" y="2133600"/>
            <a:ext cx="1066800" cy="381000"/>
          </a:xfrm>
          <a:prstGeom prst="line">
            <a:avLst/>
          </a:prstGeom>
          <a:noFill/>
          <a:ln w="28575">
            <a:solidFill>
              <a:schemeClr val="accent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1" u="none" strike="noStrike" kern="1200" cap="none" spc="0" normalizeH="0" baseline="0" noProof="0">
              <a:ln>
                <a:noFill/>
              </a:ln>
              <a:solidFill>
                <a:srgbClr val="0033CC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57370" name="Text Box 26">
            <a:extLst>
              <a:ext uri="{FF2B5EF4-FFF2-40B4-BE49-F238E27FC236}">
                <a16:creationId xmlns:a16="http://schemas.microsoft.com/office/drawing/2014/main" id="{3249B796-9882-4C11-B238-418A25766F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" y="1447800"/>
            <a:ext cx="874713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1" i="1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source</a:t>
            </a:r>
            <a:br>
              <a:rPr kumimoji="0" lang="en-US" altLang="en-US" sz="2000" b="1" i="1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</a:br>
            <a:r>
              <a:rPr kumimoji="0" lang="en-US" altLang="en-US" sz="2000" b="1" i="1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vertex</a:t>
            </a:r>
          </a:p>
        </p:txBody>
      </p:sp>
      <p:sp>
        <p:nvSpPr>
          <p:cNvPr id="57371" name="Oval 27">
            <a:extLst>
              <a:ext uri="{FF2B5EF4-FFF2-40B4-BE49-F238E27FC236}">
                <a16:creationId xmlns:a16="http://schemas.microsoft.com/office/drawing/2014/main" id="{632F44FA-CB89-4159-A4B2-02FC59D35B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1828800"/>
            <a:ext cx="1066800" cy="685800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d      f</a:t>
            </a: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>
            <a:extLst>
              <a:ext uri="{FF2B5EF4-FFF2-40B4-BE49-F238E27FC236}">
                <a16:creationId xmlns:a16="http://schemas.microsoft.com/office/drawing/2014/main" id="{B9B326B7-C8BC-493C-9252-F7990555326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DFS Example</a:t>
            </a:r>
          </a:p>
        </p:txBody>
      </p:sp>
      <p:sp>
        <p:nvSpPr>
          <p:cNvPr id="58371" name="Oval 3">
            <a:extLst>
              <a:ext uri="{FF2B5EF4-FFF2-40B4-BE49-F238E27FC236}">
                <a16:creationId xmlns:a16="http://schemas.microsoft.com/office/drawing/2014/main" id="{24690099-B27A-4045-98BD-5668E1BE43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2362200"/>
            <a:ext cx="1066800" cy="685800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1 |12</a:t>
            </a:r>
          </a:p>
        </p:txBody>
      </p:sp>
      <p:sp>
        <p:nvSpPr>
          <p:cNvPr id="58372" name="Oval 4">
            <a:extLst>
              <a:ext uri="{FF2B5EF4-FFF2-40B4-BE49-F238E27FC236}">
                <a16:creationId xmlns:a16="http://schemas.microsoft.com/office/drawing/2014/main" id="{85AE9DD4-A9E5-4833-8E22-8DE4DA6909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1000" y="2362200"/>
            <a:ext cx="1066800" cy="685800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8 |11</a:t>
            </a:r>
          </a:p>
        </p:txBody>
      </p:sp>
      <p:sp>
        <p:nvSpPr>
          <p:cNvPr id="58373" name="Oval 5">
            <a:extLst>
              <a:ext uri="{FF2B5EF4-FFF2-40B4-BE49-F238E27FC236}">
                <a16:creationId xmlns:a16="http://schemas.microsoft.com/office/drawing/2014/main" id="{AA71EF15-E093-417B-B5CF-8E2B3DA04D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0" y="2362200"/>
            <a:ext cx="1066800" cy="685800"/>
          </a:xfrm>
          <a:prstGeom prst="ellipse">
            <a:avLst/>
          </a:prstGeom>
          <a:solidFill>
            <a:schemeClr val="folHlink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13|  </a:t>
            </a:r>
          </a:p>
        </p:txBody>
      </p:sp>
      <p:sp>
        <p:nvSpPr>
          <p:cNvPr id="58374" name="Oval 6">
            <a:extLst>
              <a:ext uri="{FF2B5EF4-FFF2-40B4-BE49-F238E27FC236}">
                <a16:creationId xmlns:a16="http://schemas.microsoft.com/office/drawing/2014/main" id="{F1DD058F-7FC5-4944-AC8E-D09212A013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0" y="4724400"/>
            <a:ext cx="1066800" cy="685800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14|15</a:t>
            </a:r>
          </a:p>
        </p:txBody>
      </p:sp>
      <p:sp>
        <p:nvSpPr>
          <p:cNvPr id="58375" name="Oval 7">
            <a:extLst>
              <a:ext uri="{FF2B5EF4-FFF2-40B4-BE49-F238E27FC236}">
                <a16:creationId xmlns:a16="http://schemas.microsoft.com/office/drawing/2014/main" id="{22E82480-D865-4B56-BDD3-C6453AE2C8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1000" y="4724400"/>
            <a:ext cx="1066800" cy="685800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5 | 6</a:t>
            </a:r>
          </a:p>
        </p:txBody>
      </p:sp>
      <p:sp>
        <p:nvSpPr>
          <p:cNvPr id="58376" name="Oval 8">
            <a:extLst>
              <a:ext uri="{FF2B5EF4-FFF2-40B4-BE49-F238E27FC236}">
                <a16:creationId xmlns:a16="http://schemas.microsoft.com/office/drawing/2014/main" id="{89819B11-697D-4A6F-90E9-1E867170EB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4724400"/>
            <a:ext cx="1066800" cy="685800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3 | 4</a:t>
            </a:r>
          </a:p>
        </p:txBody>
      </p:sp>
      <p:sp>
        <p:nvSpPr>
          <p:cNvPr id="58377" name="Oval 9">
            <a:extLst>
              <a:ext uri="{FF2B5EF4-FFF2-40B4-BE49-F238E27FC236}">
                <a16:creationId xmlns:a16="http://schemas.microsoft.com/office/drawing/2014/main" id="{8FE278AD-53D8-460A-AE4C-747362D39E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3505200"/>
            <a:ext cx="1066800" cy="685800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2 | 7</a:t>
            </a:r>
          </a:p>
        </p:txBody>
      </p:sp>
      <p:sp>
        <p:nvSpPr>
          <p:cNvPr id="58378" name="Oval 10">
            <a:extLst>
              <a:ext uri="{FF2B5EF4-FFF2-40B4-BE49-F238E27FC236}">
                <a16:creationId xmlns:a16="http://schemas.microsoft.com/office/drawing/2014/main" id="{BFA4451A-A11F-4E94-9A32-138B4AB600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2600" y="3505200"/>
            <a:ext cx="1066800" cy="685800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9 |10</a:t>
            </a:r>
          </a:p>
        </p:txBody>
      </p:sp>
      <p:cxnSp>
        <p:nvCxnSpPr>
          <p:cNvPr id="58379" name="AutoShape 11">
            <a:extLst>
              <a:ext uri="{FF2B5EF4-FFF2-40B4-BE49-F238E27FC236}">
                <a16:creationId xmlns:a16="http://schemas.microsoft.com/office/drawing/2014/main" id="{B1835826-7ADD-40D4-996C-1D781ECBF9EE}"/>
              </a:ext>
            </a:extLst>
          </p:cNvPr>
          <p:cNvCxnSpPr>
            <a:cxnSpLocks noChangeShapeType="1"/>
            <a:stCxn id="58371" idx="3"/>
            <a:endCxn id="58377" idx="7"/>
          </p:cNvCxnSpPr>
          <p:nvPr/>
        </p:nvCxnSpPr>
        <p:spPr bwMode="auto">
          <a:xfrm flipH="1">
            <a:off x="1139825" y="2962275"/>
            <a:ext cx="539750" cy="628650"/>
          </a:xfrm>
          <a:prstGeom prst="straightConnector1">
            <a:avLst/>
          </a:prstGeom>
          <a:noFill/>
          <a:ln w="28575">
            <a:solidFill>
              <a:schemeClr val="tx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8380" name="AutoShape 12">
            <a:extLst>
              <a:ext uri="{FF2B5EF4-FFF2-40B4-BE49-F238E27FC236}">
                <a16:creationId xmlns:a16="http://schemas.microsoft.com/office/drawing/2014/main" id="{C527734C-C1EC-4FF2-AF8F-FD109E2897CC}"/>
              </a:ext>
            </a:extLst>
          </p:cNvPr>
          <p:cNvCxnSpPr>
            <a:cxnSpLocks noChangeShapeType="1"/>
            <a:stCxn id="58377" idx="5"/>
            <a:endCxn id="58376" idx="1"/>
          </p:cNvCxnSpPr>
          <p:nvPr/>
        </p:nvCxnSpPr>
        <p:spPr bwMode="auto">
          <a:xfrm>
            <a:off x="1139825" y="4105275"/>
            <a:ext cx="539750" cy="704850"/>
          </a:xfrm>
          <a:prstGeom prst="straightConnector1">
            <a:avLst/>
          </a:prstGeom>
          <a:noFill/>
          <a:ln w="28575">
            <a:solidFill>
              <a:schemeClr val="tx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8381" name="AutoShape 13">
            <a:extLst>
              <a:ext uri="{FF2B5EF4-FFF2-40B4-BE49-F238E27FC236}">
                <a16:creationId xmlns:a16="http://schemas.microsoft.com/office/drawing/2014/main" id="{3841DE3F-0A42-4D5F-ABFD-90BC85E35C0E}"/>
              </a:ext>
            </a:extLst>
          </p:cNvPr>
          <p:cNvCxnSpPr>
            <a:cxnSpLocks noChangeShapeType="1"/>
            <a:stCxn id="58377" idx="6"/>
            <a:endCxn id="58375" idx="1"/>
          </p:cNvCxnSpPr>
          <p:nvPr/>
        </p:nvCxnSpPr>
        <p:spPr bwMode="auto">
          <a:xfrm>
            <a:off x="1309688" y="3848100"/>
            <a:ext cx="3036887" cy="962025"/>
          </a:xfrm>
          <a:prstGeom prst="straightConnector1">
            <a:avLst/>
          </a:prstGeom>
          <a:noFill/>
          <a:ln w="28575">
            <a:solidFill>
              <a:schemeClr val="tx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8382" name="AutoShape 14">
            <a:extLst>
              <a:ext uri="{FF2B5EF4-FFF2-40B4-BE49-F238E27FC236}">
                <a16:creationId xmlns:a16="http://schemas.microsoft.com/office/drawing/2014/main" id="{4431809B-17BD-4C4E-9E31-815644AC667B}"/>
              </a:ext>
            </a:extLst>
          </p:cNvPr>
          <p:cNvCxnSpPr>
            <a:cxnSpLocks noChangeShapeType="1"/>
            <a:stCxn id="58375" idx="2"/>
            <a:endCxn id="58376" idx="6"/>
          </p:cNvCxnSpPr>
          <p:nvPr/>
        </p:nvCxnSpPr>
        <p:spPr bwMode="auto">
          <a:xfrm flipH="1">
            <a:off x="2605088" y="5067300"/>
            <a:ext cx="1571625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8383" name="AutoShape 15">
            <a:extLst>
              <a:ext uri="{FF2B5EF4-FFF2-40B4-BE49-F238E27FC236}">
                <a16:creationId xmlns:a16="http://schemas.microsoft.com/office/drawing/2014/main" id="{8ECA2CEF-2556-4B8B-AE58-22DD0EDFD2D4}"/>
              </a:ext>
            </a:extLst>
          </p:cNvPr>
          <p:cNvCxnSpPr>
            <a:cxnSpLocks noChangeShapeType="1"/>
            <a:stCxn id="58376" idx="0"/>
            <a:endCxn id="58371" idx="4"/>
          </p:cNvCxnSpPr>
          <p:nvPr/>
        </p:nvCxnSpPr>
        <p:spPr bwMode="auto">
          <a:xfrm flipV="1">
            <a:off x="2057400" y="3062288"/>
            <a:ext cx="0" cy="164782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8384" name="AutoShape 16">
            <a:extLst>
              <a:ext uri="{FF2B5EF4-FFF2-40B4-BE49-F238E27FC236}">
                <a16:creationId xmlns:a16="http://schemas.microsoft.com/office/drawing/2014/main" id="{403F3F77-D02F-4ABE-B504-A42AA67F5A16}"/>
              </a:ext>
            </a:extLst>
          </p:cNvPr>
          <p:cNvCxnSpPr>
            <a:cxnSpLocks noChangeShapeType="1"/>
            <a:stCxn id="58371" idx="5"/>
            <a:endCxn id="58375" idx="1"/>
          </p:cNvCxnSpPr>
          <p:nvPr/>
        </p:nvCxnSpPr>
        <p:spPr bwMode="auto">
          <a:xfrm>
            <a:off x="2435225" y="2962275"/>
            <a:ext cx="1911350" cy="184785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8385" name="AutoShape 17">
            <a:extLst>
              <a:ext uri="{FF2B5EF4-FFF2-40B4-BE49-F238E27FC236}">
                <a16:creationId xmlns:a16="http://schemas.microsoft.com/office/drawing/2014/main" id="{7567E4E7-0AA8-4354-A6DD-CB326FB8E077}"/>
              </a:ext>
            </a:extLst>
          </p:cNvPr>
          <p:cNvCxnSpPr>
            <a:cxnSpLocks noChangeShapeType="1"/>
            <a:stCxn id="58372" idx="4"/>
            <a:endCxn id="58375" idx="0"/>
          </p:cNvCxnSpPr>
          <p:nvPr/>
        </p:nvCxnSpPr>
        <p:spPr bwMode="auto">
          <a:xfrm>
            <a:off x="4724400" y="3062288"/>
            <a:ext cx="0" cy="164782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8386" name="AutoShape 18">
            <a:extLst>
              <a:ext uri="{FF2B5EF4-FFF2-40B4-BE49-F238E27FC236}">
                <a16:creationId xmlns:a16="http://schemas.microsoft.com/office/drawing/2014/main" id="{1C9483DE-E72A-4893-AA46-84D521374804}"/>
              </a:ext>
            </a:extLst>
          </p:cNvPr>
          <p:cNvCxnSpPr>
            <a:cxnSpLocks noChangeShapeType="1"/>
            <a:stCxn id="58371" idx="6"/>
            <a:endCxn id="58372" idx="2"/>
          </p:cNvCxnSpPr>
          <p:nvPr/>
        </p:nvCxnSpPr>
        <p:spPr bwMode="auto">
          <a:xfrm>
            <a:off x="2605088" y="2705100"/>
            <a:ext cx="1571625" cy="0"/>
          </a:xfrm>
          <a:prstGeom prst="straightConnector1">
            <a:avLst/>
          </a:prstGeom>
          <a:noFill/>
          <a:ln w="28575">
            <a:solidFill>
              <a:schemeClr val="tx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8387" name="AutoShape 19">
            <a:extLst>
              <a:ext uri="{FF2B5EF4-FFF2-40B4-BE49-F238E27FC236}">
                <a16:creationId xmlns:a16="http://schemas.microsoft.com/office/drawing/2014/main" id="{5559CDE3-836F-44B7-A17D-9641E558D786}"/>
              </a:ext>
            </a:extLst>
          </p:cNvPr>
          <p:cNvCxnSpPr>
            <a:cxnSpLocks noChangeShapeType="1"/>
            <a:stCxn id="58373" idx="2"/>
            <a:endCxn id="58372" idx="6"/>
          </p:cNvCxnSpPr>
          <p:nvPr/>
        </p:nvCxnSpPr>
        <p:spPr bwMode="auto">
          <a:xfrm flipH="1">
            <a:off x="5272088" y="2705100"/>
            <a:ext cx="1571625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8388" name="AutoShape 20">
            <a:extLst>
              <a:ext uri="{FF2B5EF4-FFF2-40B4-BE49-F238E27FC236}">
                <a16:creationId xmlns:a16="http://schemas.microsoft.com/office/drawing/2014/main" id="{4582834D-5FE9-48F4-9EF4-B97DB6C04B15}"/>
              </a:ext>
            </a:extLst>
          </p:cNvPr>
          <p:cNvCxnSpPr>
            <a:cxnSpLocks noChangeShapeType="1"/>
            <a:stCxn id="58372" idx="5"/>
            <a:endCxn id="58378" idx="1"/>
          </p:cNvCxnSpPr>
          <p:nvPr/>
        </p:nvCxnSpPr>
        <p:spPr bwMode="auto">
          <a:xfrm>
            <a:off x="5102225" y="2962275"/>
            <a:ext cx="615950" cy="628650"/>
          </a:xfrm>
          <a:prstGeom prst="straightConnector1">
            <a:avLst/>
          </a:prstGeom>
          <a:noFill/>
          <a:ln w="28575">
            <a:solidFill>
              <a:schemeClr val="tx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8389" name="AutoShape 21">
            <a:extLst>
              <a:ext uri="{FF2B5EF4-FFF2-40B4-BE49-F238E27FC236}">
                <a16:creationId xmlns:a16="http://schemas.microsoft.com/office/drawing/2014/main" id="{6B6DB005-941E-413A-9DF6-8773B4AB8AAE}"/>
              </a:ext>
            </a:extLst>
          </p:cNvPr>
          <p:cNvCxnSpPr>
            <a:cxnSpLocks noChangeShapeType="1"/>
            <a:stCxn id="58373" idx="3"/>
            <a:endCxn id="58378" idx="7"/>
          </p:cNvCxnSpPr>
          <p:nvPr/>
        </p:nvCxnSpPr>
        <p:spPr bwMode="auto">
          <a:xfrm flipH="1">
            <a:off x="6473825" y="2962275"/>
            <a:ext cx="539750" cy="62865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8390" name="AutoShape 22">
            <a:extLst>
              <a:ext uri="{FF2B5EF4-FFF2-40B4-BE49-F238E27FC236}">
                <a16:creationId xmlns:a16="http://schemas.microsoft.com/office/drawing/2014/main" id="{658D5D44-E545-4A76-BBF4-C7FCBF2E1563}"/>
              </a:ext>
            </a:extLst>
          </p:cNvPr>
          <p:cNvCxnSpPr>
            <a:cxnSpLocks noChangeShapeType="1"/>
            <a:stCxn id="58373" idx="4"/>
            <a:endCxn id="58374" idx="0"/>
          </p:cNvCxnSpPr>
          <p:nvPr/>
        </p:nvCxnSpPr>
        <p:spPr bwMode="auto">
          <a:xfrm>
            <a:off x="7391400" y="3062288"/>
            <a:ext cx="0" cy="1647825"/>
          </a:xfrm>
          <a:prstGeom prst="straightConnector1">
            <a:avLst/>
          </a:prstGeom>
          <a:noFill/>
          <a:ln w="28575">
            <a:solidFill>
              <a:schemeClr val="tx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8391" name="AutoShape 23">
            <a:extLst>
              <a:ext uri="{FF2B5EF4-FFF2-40B4-BE49-F238E27FC236}">
                <a16:creationId xmlns:a16="http://schemas.microsoft.com/office/drawing/2014/main" id="{870EB6BF-1F74-4A1B-BFA0-0730A117D58A}"/>
              </a:ext>
            </a:extLst>
          </p:cNvPr>
          <p:cNvCxnSpPr>
            <a:cxnSpLocks noChangeShapeType="1"/>
            <a:stCxn id="58374" idx="2"/>
            <a:endCxn id="58375" idx="6"/>
          </p:cNvCxnSpPr>
          <p:nvPr/>
        </p:nvCxnSpPr>
        <p:spPr bwMode="auto">
          <a:xfrm flipH="1">
            <a:off x="5272088" y="5067300"/>
            <a:ext cx="1571625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8392" name="AutoShape 24">
            <a:extLst>
              <a:ext uri="{FF2B5EF4-FFF2-40B4-BE49-F238E27FC236}">
                <a16:creationId xmlns:a16="http://schemas.microsoft.com/office/drawing/2014/main" id="{578AFE47-3593-41B3-9191-252EE291E006}"/>
              </a:ext>
            </a:extLst>
          </p:cNvPr>
          <p:cNvCxnSpPr>
            <a:cxnSpLocks noChangeShapeType="1"/>
            <a:stCxn id="58378" idx="3"/>
            <a:endCxn id="58375" idx="7"/>
          </p:cNvCxnSpPr>
          <p:nvPr/>
        </p:nvCxnSpPr>
        <p:spPr bwMode="auto">
          <a:xfrm flipH="1">
            <a:off x="5102225" y="4105275"/>
            <a:ext cx="615950" cy="70485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8393" name="Line 25">
            <a:extLst>
              <a:ext uri="{FF2B5EF4-FFF2-40B4-BE49-F238E27FC236}">
                <a16:creationId xmlns:a16="http://schemas.microsoft.com/office/drawing/2014/main" id="{13B9A521-9691-458A-BAD6-C433B1A02A84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" y="2133600"/>
            <a:ext cx="1066800" cy="381000"/>
          </a:xfrm>
          <a:prstGeom prst="line">
            <a:avLst/>
          </a:prstGeom>
          <a:noFill/>
          <a:ln w="28575">
            <a:solidFill>
              <a:schemeClr val="accent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1" u="none" strike="noStrike" kern="1200" cap="none" spc="0" normalizeH="0" baseline="0" noProof="0">
              <a:ln>
                <a:noFill/>
              </a:ln>
              <a:solidFill>
                <a:srgbClr val="0033CC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58394" name="Text Box 26">
            <a:extLst>
              <a:ext uri="{FF2B5EF4-FFF2-40B4-BE49-F238E27FC236}">
                <a16:creationId xmlns:a16="http://schemas.microsoft.com/office/drawing/2014/main" id="{1BD8463E-7FB1-4AE9-9FE0-69EAFB598B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" y="1447800"/>
            <a:ext cx="874713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1" i="1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source</a:t>
            </a:r>
            <a:br>
              <a:rPr kumimoji="0" lang="en-US" altLang="en-US" sz="2000" b="1" i="1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</a:br>
            <a:r>
              <a:rPr kumimoji="0" lang="en-US" altLang="en-US" sz="2000" b="1" i="1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vertex</a:t>
            </a:r>
          </a:p>
        </p:txBody>
      </p:sp>
      <p:sp>
        <p:nvSpPr>
          <p:cNvPr id="58395" name="Oval 27">
            <a:extLst>
              <a:ext uri="{FF2B5EF4-FFF2-40B4-BE49-F238E27FC236}">
                <a16:creationId xmlns:a16="http://schemas.microsoft.com/office/drawing/2014/main" id="{D64D0497-3B0D-463A-B212-24C1CEA7B5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1828800"/>
            <a:ext cx="1066800" cy="685800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d      f</a:t>
            </a: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>
            <a:extLst>
              <a:ext uri="{FF2B5EF4-FFF2-40B4-BE49-F238E27FC236}">
                <a16:creationId xmlns:a16="http://schemas.microsoft.com/office/drawing/2014/main" id="{8143E589-7BC3-4923-8A83-3259A349546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DFS Example</a:t>
            </a:r>
          </a:p>
        </p:txBody>
      </p:sp>
      <p:sp>
        <p:nvSpPr>
          <p:cNvPr id="59395" name="Oval 3">
            <a:extLst>
              <a:ext uri="{FF2B5EF4-FFF2-40B4-BE49-F238E27FC236}">
                <a16:creationId xmlns:a16="http://schemas.microsoft.com/office/drawing/2014/main" id="{3FCD8383-04B7-436B-A513-315B96862F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2362200"/>
            <a:ext cx="1066800" cy="685800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1 |12</a:t>
            </a:r>
          </a:p>
        </p:txBody>
      </p:sp>
      <p:sp>
        <p:nvSpPr>
          <p:cNvPr id="59396" name="Oval 4">
            <a:extLst>
              <a:ext uri="{FF2B5EF4-FFF2-40B4-BE49-F238E27FC236}">
                <a16:creationId xmlns:a16="http://schemas.microsoft.com/office/drawing/2014/main" id="{1668108F-12C7-4729-B8EF-E6560DCC4D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1000" y="2362200"/>
            <a:ext cx="1066800" cy="685800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8 |11</a:t>
            </a:r>
          </a:p>
        </p:txBody>
      </p:sp>
      <p:sp>
        <p:nvSpPr>
          <p:cNvPr id="59397" name="Oval 5">
            <a:extLst>
              <a:ext uri="{FF2B5EF4-FFF2-40B4-BE49-F238E27FC236}">
                <a16:creationId xmlns:a16="http://schemas.microsoft.com/office/drawing/2014/main" id="{E9EF79D6-2D2E-4224-9BDC-A39F03F920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0" y="2362200"/>
            <a:ext cx="1066800" cy="685800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13|16</a:t>
            </a:r>
          </a:p>
        </p:txBody>
      </p:sp>
      <p:sp>
        <p:nvSpPr>
          <p:cNvPr id="59398" name="Oval 6">
            <a:extLst>
              <a:ext uri="{FF2B5EF4-FFF2-40B4-BE49-F238E27FC236}">
                <a16:creationId xmlns:a16="http://schemas.microsoft.com/office/drawing/2014/main" id="{39D5429F-A4F4-4539-ADB3-969FC1E2EC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0" y="4724400"/>
            <a:ext cx="1066800" cy="685800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14|15</a:t>
            </a:r>
          </a:p>
        </p:txBody>
      </p:sp>
      <p:sp>
        <p:nvSpPr>
          <p:cNvPr id="59399" name="Oval 7">
            <a:extLst>
              <a:ext uri="{FF2B5EF4-FFF2-40B4-BE49-F238E27FC236}">
                <a16:creationId xmlns:a16="http://schemas.microsoft.com/office/drawing/2014/main" id="{9D3C749A-4E1F-4897-9B95-D708B96E4A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1000" y="4724400"/>
            <a:ext cx="1066800" cy="685800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5 | 6</a:t>
            </a:r>
          </a:p>
        </p:txBody>
      </p:sp>
      <p:sp>
        <p:nvSpPr>
          <p:cNvPr id="59400" name="Oval 8">
            <a:extLst>
              <a:ext uri="{FF2B5EF4-FFF2-40B4-BE49-F238E27FC236}">
                <a16:creationId xmlns:a16="http://schemas.microsoft.com/office/drawing/2014/main" id="{2C74B8C7-D375-4700-949F-EA69C2BAE9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4724400"/>
            <a:ext cx="1066800" cy="685800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3 | 4</a:t>
            </a:r>
          </a:p>
        </p:txBody>
      </p:sp>
      <p:sp>
        <p:nvSpPr>
          <p:cNvPr id="59401" name="Oval 9">
            <a:extLst>
              <a:ext uri="{FF2B5EF4-FFF2-40B4-BE49-F238E27FC236}">
                <a16:creationId xmlns:a16="http://schemas.microsoft.com/office/drawing/2014/main" id="{7419A452-D074-4F67-83EA-3E799A0F43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3505200"/>
            <a:ext cx="1066800" cy="685800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2 | 7</a:t>
            </a:r>
          </a:p>
        </p:txBody>
      </p:sp>
      <p:sp>
        <p:nvSpPr>
          <p:cNvPr id="59402" name="Oval 10">
            <a:extLst>
              <a:ext uri="{FF2B5EF4-FFF2-40B4-BE49-F238E27FC236}">
                <a16:creationId xmlns:a16="http://schemas.microsoft.com/office/drawing/2014/main" id="{7FD7FAB0-4104-469E-A3CD-E8C1A1E4CE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2600" y="3505200"/>
            <a:ext cx="1066800" cy="685800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9 |10</a:t>
            </a:r>
          </a:p>
        </p:txBody>
      </p:sp>
      <p:cxnSp>
        <p:nvCxnSpPr>
          <p:cNvPr id="59403" name="AutoShape 11">
            <a:extLst>
              <a:ext uri="{FF2B5EF4-FFF2-40B4-BE49-F238E27FC236}">
                <a16:creationId xmlns:a16="http://schemas.microsoft.com/office/drawing/2014/main" id="{EE087250-063B-487E-90C3-B7F6F11657AF}"/>
              </a:ext>
            </a:extLst>
          </p:cNvPr>
          <p:cNvCxnSpPr>
            <a:cxnSpLocks noChangeShapeType="1"/>
            <a:stCxn id="59395" idx="3"/>
            <a:endCxn id="59401" idx="7"/>
          </p:cNvCxnSpPr>
          <p:nvPr/>
        </p:nvCxnSpPr>
        <p:spPr bwMode="auto">
          <a:xfrm flipH="1">
            <a:off x="1139825" y="2962275"/>
            <a:ext cx="539750" cy="628650"/>
          </a:xfrm>
          <a:prstGeom prst="straightConnector1">
            <a:avLst/>
          </a:prstGeom>
          <a:noFill/>
          <a:ln w="28575">
            <a:solidFill>
              <a:schemeClr val="tx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9404" name="AutoShape 12">
            <a:extLst>
              <a:ext uri="{FF2B5EF4-FFF2-40B4-BE49-F238E27FC236}">
                <a16:creationId xmlns:a16="http://schemas.microsoft.com/office/drawing/2014/main" id="{F4C40C92-85B9-4D58-AEE4-05747719BA49}"/>
              </a:ext>
            </a:extLst>
          </p:cNvPr>
          <p:cNvCxnSpPr>
            <a:cxnSpLocks noChangeShapeType="1"/>
            <a:stCxn id="59401" idx="5"/>
            <a:endCxn id="59400" idx="1"/>
          </p:cNvCxnSpPr>
          <p:nvPr/>
        </p:nvCxnSpPr>
        <p:spPr bwMode="auto">
          <a:xfrm>
            <a:off x="1139825" y="4105275"/>
            <a:ext cx="539750" cy="704850"/>
          </a:xfrm>
          <a:prstGeom prst="straightConnector1">
            <a:avLst/>
          </a:prstGeom>
          <a:noFill/>
          <a:ln w="28575">
            <a:solidFill>
              <a:schemeClr val="tx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9405" name="AutoShape 13">
            <a:extLst>
              <a:ext uri="{FF2B5EF4-FFF2-40B4-BE49-F238E27FC236}">
                <a16:creationId xmlns:a16="http://schemas.microsoft.com/office/drawing/2014/main" id="{A27FF159-0747-40DB-A722-8B70F8706F77}"/>
              </a:ext>
            </a:extLst>
          </p:cNvPr>
          <p:cNvCxnSpPr>
            <a:cxnSpLocks noChangeShapeType="1"/>
            <a:stCxn id="59401" idx="6"/>
            <a:endCxn id="59399" idx="1"/>
          </p:cNvCxnSpPr>
          <p:nvPr/>
        </p:nvCxnSpPr>
        <p:spPr bwMode="auto">
          <a:xfrm>
            <a:off x="1309688" y="3848100"/>
            <a:ext cx="3036887" cy="962025"/>
          </a:xfrm>
          <a:prstGeom prst="straightConnector1">
            <a:avLst/>
          </a:prstGeom>
          <a:noFill/>
          <a:ln w="28575">
            <a:solidFill>
              <a:schemeClr val="tx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9406" name="AutoShape 14">
            <a:extLst>
              <a:ext uri="{FF2B5EF4-FFF2-40B4-BE49-F238E27FC236}">
                <a16:creationId xmlns:a16="http://schemas.microsoft.com/office/drawing/2014/main" id="{CA5F1C0E-EAFB-42EA-B9C3-90042734C612}"/>
              </a:ext>
            </a:extLst>
          </p:cNvPr>
          <p:cNvCxnSpPr>
            <a:cxnSpLocks noChangeShapeType="1"/>
            <a:stCxn id="59399" idx="2"/>
            <a:endCxn id="59400" idx="6"/>
          </p:cNvCxnSpPr>
          <p:nvPr/>
        </p:nvCxnSpPr>
        <p:spPr bwMode="auto">
          <a:xfrm flipH="1">
            <a:off x="2605088" y="5067300"/>
            <a:ext cx="1571625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9407" name="AutoShape 15">
            <a:extLst>
              <a:ext uri="{FF2B5EF4-FFF2-40B4-BE49-F238E27FC236}">
                <a16:creationId xmlns:a16="http://schemas.microsoft.com/office/drawing/2014/main" id="{69BAFB61-C4E7-432C-9171-303AB43ED62D}"/>
              </a:ext>
            </a:extLst>
          </p:cNvPr>
          <p:cNvCxnSpPr>
            <a:cxnSpLocks noChangeShapeType="1"/>
            <a:stCxn id="59400" idx="0"/>
            <a:endCxn id="59395" idx="4"/>
          </p:cNvCxnSpPr>
          <p:nvPr/>
        </p:nvCxnSpPr>
        <p:spPr bwMode="auto">
          <a:xfrm flipV="1">
            <a:off x="2057400" y="3062288"/>
            <a:ext cx="0" cy="164782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9408" name="AutoShape 16">
            <a:extLst>
              <a:ext uri="{FF2B5EF4-FFF2-40B4-BE49-F238E27FC236}">
                <a16:creationId xmlns:a16="http://schemas.microsoft.com/office/drawing/2014/main" id="{70C4DF68-B17A-46AB-9D88-4E863F70AF1D}"/>
              </a:ext>
            </a:extLst>
          </p:cNvPr>
          <p:cNvCxnSpPr>
            <a:cxnSpLocks noChangeShapeType="1"/>
            <a:stCxn id="59395" idx="5"/>
            <a:endCxn id="59399" idx="1"/>
          </p:cNvCxnSpPr>
          <p:nvPr/>
        </p:nvCxnSpPr>
        <p:spPr bwMode="auto">
          <a:xfrm>
            <a:off x="2435225" y="2962275"/>
            <a:ext cx="1911350" cy="184785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9409" name="AutoShape 17">
            <a:extLst>
              <a:ext uri="{FF2B5EF4-FFF2-40B4-BE49-F238E27FC236}">
                <a16:creationId xmlns:a16="http://schemas.microsoft.com/office/drawing/2014/main" id="{2BFFB0D6-5336-46B5-A136-34FFEF0D9219}"/>
              </a:ext>
            </a:extLst>
          </p:cNvPr>
          <p:cNvCxnSpPr>
            <a:cxnSpLocks noChangeShapeType="1"/>
            <a:stCxn id="59396" idx="4"/>
            <a:endCxn id="59399" idx="0"/>
          </p:cNvCxnSpPr>
          <p:nvPr/>
        </p:nvCxnSpPr>
        <p:spPr bwMode="auto">
          <a:xfrm>
            <a:off x="4724400" y="3062288"/>
            <a:ext cx="0" cy="164782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9410" name="AutoShape 18">
            <a:extLst>
              <a:ext uri="{FF2B5EF4-FFF2-40B4-BE49-F238E27FC236}">
                <a16:creationId xmlns:a16="http://schemas.microsoft.com/office/drawing/2014/main" id="{EC0384C1-D226-4D3B-A8D5-F33E277AA34F}"/>
              </a:ext>
            </a:extLst>
          </p:cNvPr>
          <p:cNvCxnSpPr>
            <a:cxnSpLocks noChangeShapeType="1"/>
            <a:stCxn id="59395" idx="6"/>
            <a:endCxn id="59396" idx="2"/>
          </p:cNvCxnSpPr>
          <p:nvPr/>
        </p:nvCxnSpPr>
        <p:spPr bwMode="auto">
          <a:xfrm>
            <a:off x="2605088" y="2705100"/>
            <a:ext cx="1571625" cy="0"/>
          </a:xfrm>
          <a:prstGeom prst="straightConnector1">
            <a:avLst/>
          </a:prstGeom>
          <a:noFill/>
          <a:ln w="28575">
            <a:solidFill>
              <a:schemeClr val="tx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9411" name="AutoShape 19">
            <a:extLst>
              <a:ext uri="{FF2B5EF4-FFF2-40B4-BE49-F238E27FC236}">
                <a16:creationId xmlns:a16="http://schemas.microsoft.com/office/drawing/2014/main" id="{3E9F24B4-5F4F-44CC-B7E4-C88669705667}"/>
              </a:ext>
            </a:extLst>
          </p:cNvPr>
          <p:cNvCxnSpPr>
            <a:cxnSpLocks noChangeShapeType="1"/>
            <a:stCxn id="59397" idx="2"/>
            <a:endCxn id="59396" idx="6"/>
          </p:cNvCxnSpPr>
          <p:nvPr/>
        </p:nvCxnSpPr>
        <p:spPr bwMode="auto">
          <a:xfrm flipH="1">
            <a:off x="5272088" y="2705100"/>
            <a:ext cx="1571625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9412" name="AutoShape 20">
            <a:extLst>
              <a:ext uri="{FF2B5EF4-FFF2-40B4-BE49-F238E27FC236}">
                <a16:creationId xmlns:a16="http://schemas.microsoft.com/office/drawing/2014/main" id="{B42BF42C-378B-4D36-A994-907D48B04A81}"/>
              </a:ext>
            </a:extLst>
          </p:cNvPr>
          <p:cNvCxnSpPr>
            <a:cxnSpLocks noChangeShapeType="1"/>
            <a:stCxn id="59396" idx="5"/>
            <a:endCxn id="59402" idx="1"/>
          </p:cNvCxnSpPr>
          <p:nvPr/>
        </p:nvCxnSpPr>
        <p:spPr bwMode="auto">
          <a:xfrm>
            <a:off x="5102225" y="2962275"/>
            <a:ext cx="615950" cy="628650"/>
          </a:xfrm>
          <a:prstGeom prst="straightConnector1">
            <a:avLst/>
          </a:prstGeom>
          <a:noFill/>
          <a:ln w="28575">
            <a:solidFill>
              <a:schemeClr val="tx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9413" name="AutoShape 21">
            <a:extLst>
              <a:ext uri="{FF2B5EF4-FFF2-40B4-BE49-F238E27FC236}">
                <a16:creationId xmlns:a16="http://schemas.microsoft.com/office/drawing/2014/main" id="{F8213469-8BC3-4076-AFAB-897980EA15B3}"/>
              </a:ext>
            </a:extLst>
          </p:cNvPr>
          <p:cNvCxnSpPr>
            <a:cxnSpLocks noChangeShapeType="1"/>
            <a:stCxn id="59397" idx="3"/>
            <a:endCxn id="59402" idx="7"/>
          </p:cNvCxnSpPr>
          <p:nvPr/>
        </p:nvCxnSpPr>
        <p:spPr bwMode="auto">
          <a:xfrm flipH="1">
            <a:off x="6473825" y="2962275"/>
            <a:ext cx="539750" cy="62865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9414" name="AutoShape 22">
            <a:extLst>
              <a:ext uri="{FF2B5EF4-FFF2-40B4-BE49-F238E27FC236}">
                <a16:creationId xmlns:a16="http://schemas.microsoft.com/office/drawing/2014/main" id="{FE179627-5194-4E7D-AB2C-1E0EACC22B74}"/>
              </a:ext>
            </a:extLst>
          </p:cNvPr>
          <p:cNvCxnSpPr>
            <a:cxnSpLocks noChangeShapeType="1"/>
            <a:stCxn id="59397" idx="4"/>
            <a:endCxn id="59398" idx="0"/>
          </p:cNvCxnSpPr>
          <p:nvPr/>
        </p:nvCxnSpPr>
        <p:spPr bwMode="auto">
          <a:xfrm>
            <a:off x="7391400" y="3062288"/>
            <a:ext cx="0" cy="1647825"/>
          </a:xfrm>
          <a:prstGeom prst="straightConnector1">
            <a:avLst/>
          </a:prstGeom>
          <a:noFill/>
          <a:ln w="28575">
            <a:solidFill>
              <a:schemeClr val="tx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9415" name="AutoShape 23">
            <a:extLst>
              <a:ext uri="{FF2B5EF4-FFF2-40B4-BE49-F238E27FC236}">
                <a16:creationId xmlns:a16="http://schemas.microsoft.com/office/drawing/2014/main" id="{24870778-1B0D-41C9-8BBF-0E8D8988A000}"/>
              </a:ext>
            </a:extLst>
          </p:cNvPr>
          <p:cNvCxnSpPr>
            <a:cxnSpLocks noChangeShapeType="1"/>
            <a:stCxn id="59398" idx="2"/>
            <a:endCxn id="59399" idx="6"/>
          </p:cNvCxnSpPr>
          <p:nvPr/>
        </p:nvCxnSpPr>
        <p:spPr bwMode="auto">
          <a:xfrm flipH="1">
            <a:off x="5272088" y="5067300"/>
            <a:ext cx="1571625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9416" name="AutoShape 24">
            <a:extLst>
              <a:ext uri="{FF2B5EF4-FFF2-40B4-BE49-F238E27FC236}">
                <a16:creationId xmlns:a16="http://schemas.microsoft.com/office/drawing/2014/main" id="{08B69D78-77E7-4916-B23D-64194B92BE04}"/>
              </a:ext>
            </a:extLst>
          </p:cNvPr>
          <p:cNvCxnSpPr>
            <a:cxnSpLocks noChangeShapeType="1"/>
            <a:stCxn id="59402" idx="3"/>
            <a:endCxn id="59399" idx="7"/>
          </p:cNvCxnSpPr>
          <p:nvPr/>
        </p:nvCxnSpPr>
        <p:spPr bwMode="auto">
          <a:xfrm flipH="1">
            <a:off x="5102225" y="4105275"/>
            <a:ext cx="615950" cy="70485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9417" name="Line 25">
            <a:extLst>
              <a:ext uri="{FF2B5EF4-FFF2-40B4-BE49-F238E27FC236}">
                <a16:creationId xmlns:a16="http://schemas.microsoft.com/office/drawing/2014/main" id="{62126317-9017-4521-A6EF-1D2E46895205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" y="2133600"/>
            <a:ext cx="1066800" cy="381000"/>
          </a:xfrm>
          <a:prstGeom prst="line">
            <a:avLst/>
          </a:prstGeom>
          <a:noFill/>
          <a:ln w="28575">
            <a:solidFill>
              <a:schemeClr val="accent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1" u="none" strike="noStrike" kern="1200" cap="none" spc="0" normalizeH="0" baseline="0" noProof="0">
              <a:ln>
                <a:noFill/>
              </a:ln>
              <a:solidFill>
                <a:srgbClr val="0033CC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59418" name="Text Box 26">
            <a:extLst>
              <a:ext uri="{FF2B5EF4-FFF2-40B4-BE49-F238E27FC236}">
                <a16:creationId xmlns:a16="http://schemas.microsoft.com/office/drawing/2014/main" id="{53A3D6FF-0C96-4AA5-8479-054FF3B522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" y="1447800"/>
            <a:ext cx="874713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1" i="1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source</a:t>
            </a:r>
            <a:br>
              <a:rPr kumimoji="0" lang="en-US" altLang="en-US" sz="2000" b="1" i="1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</a:br>
            <a:r>
              <a:rPr kumimoji="0" lang="en-US" altLang="en-US" sz="2000" b="1" i="1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vertex</a:t>
            </a:r>
          </a:p>
        </p:txBody>
      </p:sp>
      <p:sp>
        <p:nvSpPr>
          <p:cNvPr id="59419" name="Oval 27">
            <a:extLst>
              <a:ext uri="{FF2B5EF4-FFF2-40B4-BE49-F238E27FC236}">
                <a16:creationId xmlns:a16="http://schemas.microsoft.com/office/drawing/2014/main" id="{6D55C3B1-F5B5-4A74-9A9E-004C060CAD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1828800"/>
            <a:ext cx="1066800" cy="685800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d      f</a:t>
            </a: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>
            <a:extLst>
              <a:ext uri="{FF2B5EF4-FFF2-40B4-BE49-F238E27FC236}">
                <a16:creationId xmlns:a16="http://schemas.microsoft.com/office/drawing/2014/main" id="{81902CE3-502F-47EC-9593-F6F24F75054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DFS Example</a:t>
            </a:r>
          </a:p>
        </p:txBody>
      </p:sp>
      <p:sp>
        <p:nvSpPr>
          <p:cNvPr id="61443" name="Oval 3">
            <a:extLst>
              <a:ext uri="{FF2B5EF4-FFF2-40B4-BE49-F238E27FC236}">
                <a16:creationId xmlns:a16="http://schemas.microsoft.com/office/drawing/2014/main" id="{45E045DD-68E2-4DBA-AE21-AC59A2653C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2362200"/>
            <a:ext cx="1066800" cy="685800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1 |12</a:t>
            </a:r>
          </a:p>
        </p:txBody>
      </p:sp>
      <p:sp>
        <p:nvSpPr>
          <p:cNvPr id="61444" name="Oval 4">
            <a:extLst>
              <a:ext uri="{FF2B5EF4-FFF2-40B4-BE49-F238E27FC236}">
                <a16:creationId xmlns:a16="http://schemas.microsoft.com/office/drawing/2014/main" id="{7E38C940-E2AF-4BA0-8813-2D2BB21AC2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1000" y="2362200"/>
            <a:ext cx="1066800" cy="685800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8 |11</a:t>
            </a:r>
          </a:p>
        </p:txBody>
      </p:sp>
      <p:sp>
        <p:nvSpPr>
          <p:cNvPr id="61445" name="Oval 5">
            <a:extLst>
              <a:ext uri="{FF2B5EF4-FFF2-40B4-BE49-F238E27FC236}">
                <a16:creationId xmlns:a16="http://schemas.microsoft.com/office/drawing/2014/main" id="{64E490CD-591E-4C79-ADD7-189B8E00FE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0" y="2362200"/>
            <a:ext cx="1066800" cy="685800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13|16</a:t>
            </a:r>
          </a:p>
        </p:txBody>
      </p:sp>
      <p:sp>
        <p:nvSpPr>
          <p:cNvPr id="61446" name="Oval 6">
            <a:extLst>
              <a:ext uri="{FF2B5EF4-FFF2-40B4-BE49-F238E27FC236}">
                <a16:creationId xmlns:a16="http://schemas.microsoft.com/office/drawing/2014/main" id="{47A89618-BC3E-4D1E-B0DB-DC0B66B36F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0" y="4724400"/>
            <a:ext cx="1066800" cy="685800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14|15</a:t>
            </a:r>
          </a:p>
        </p:txBody>
      </p:sp>
      <p:sp>
        <p:nvSpPr>
          <p:cNvPr id="61447" name="Oval 7">
            <a:extLst>
              <a:ext uri="{FF2B5EF4-FFF2-40B4-BE49-F238E27FC236}">
                <a16:creationId xmlns:a16="http://schemas.microsoft.com/office/drawing/2014/main" id="{BF6085FF-1347-4A71-87B1-05EDD52C24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1000" y="4724400"/>
            <a:ext cx="1066800" cy="685800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5 | 6</a:t>
            </a:r>
          </a:p>
        </p:txBody>
      </p:sp>
      <p:sp>
        <p:nvSpPr>
          <p:cNvPr id="61448" name="Oval 8">
            <a:extLst>
              <a:ext uri="{FF2B5EF4-FFF2-40B4-BE49-F238E27FC236}">
                <a16:creationId xmlns:a16="http://schemas.microsoft.com/office/drawing/2014/main" id="{D884B8E7-F401-4A81-99F1-5C8759EB49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4724400"/>
            <a:ext cx="1066800" cy="685800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3 | 4</a:t>
            </a:r>
          </a:p>
        </p:txBody>
      </p:sp>
      <p:cxnSp>
        <p:nvCxnSpPr>
          <p:cNvPr id="61453" name="AutoShape 13">
            <a:extLst>
              <a:ext uri="{FF2B5EF4-FFF2-40B4-BE49-F238E27FC236}">
                <a16:creationId xmlns:a16="http://schemas.microsoft.com/office/drawing/2014/main" id="{00A21C74-AED4-47F3-A4DF-FF0AE030177B}"/>
              </a:ext>
            </a:extLst>
          </p:cNvPr>
          <p:cNvCxnSpPr>
            <a:cxnSpLocks noChangeShapeType="1"/>
            <a:stCxn id="61449" idx="6"/>
          </p:cNvCxnSpPr>
          <p:nvPr/>
        </p:nvCxnSpPr>
        <p:spPr bwMode="auto">
          <a:xfrm>
            <a:off x="1295400" y="3848100"/>
            <a:ext cx="2965515" cy="1072692"/>
          </a:xfrm>
          <a:prstGeom prst="straightConnector1">
            <a:avLst/>
          </a:prstGeom>
          <a:noFill/>
          <a:ln w="57150">
            <a:solidFill>
              <a:schemeClr val="tx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1449" name="Oval 9">
            <a:extLst>
              <a:ext uri="{FF2B5EF4-FFF2-40B4-BE49-F238E27FC236}">
                <a16:creationId xmlns:a16="http://schemas.microsoft.com/office/drawing/2014/main" id="{723D6C28-73FC-4BE3-9845-F94AB50C40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3505200"/>
            <a:ext cx="1066800" cy="685800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2 | 7</a:t>
            </a:r>
          </a:p>
        </p:txBody>
      </p:sp>
      <p:sp>
        <p:nvSpPr>
          <p:cNvPr id="61450" name="Oval 10">
            <a:extLst>
              <a:ext uri="{FF2B5EF4-FFF2-40B4-BE49-F238E27FC236}">
                <a16:creationId xmlns:a16="http://schemas.microsoft.com/office/drawing/2014/main" id="{16ABD134-CE6C-41FE-9A65-D6BBF5822C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2600" y="3505200"/>
            <a:ext cx="1066800" cy="685800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9 |10</a:t>
            </a:r>
          </a:p>
        </p:txBody>
      </p:sp>
      <p:cxnSp>
        <p:nvCxnSpPr>
          <p:cNvPr id="61451" name="AutoShape 11">
            <a:extLst>
              <a:ext uri="{FF2B5EF4-FFF2-40B4-BE49-F238E27FC236}">
                <a16:creationId xmlns:a16="http://schemas.microsoft.com/office/drawing/2014/main" id="{AB0077E1-1EC6-4E8F-987C-4F4A1F786DBA}"/>
              </a:ext>
            </a:extLst>
          </p:cNvPr>
          <p:cNvCxnSpPr>
            <a:cxnSpLocks noChangeShapeType="1"/>
            <a:stCxn id="61443" idx="3"/>
            <a:endCxn id="61449" idx="7"/>
          </p:cNvCxnSpPr>
          <p:nvPr/>
        </p:nvCxnSpPr>
        <p:spPr bwMode="auto">
          <a:xfrm flipH="1">
            <a:off x="1139825" y="2962275"/>
            <a:ext cx="539750" cy="628650"/>
          </a:xfrm>
          <a:prstGeom prst="straightConnector1">
            <a:avLst/>
          </a:prstGeom>
          <a:noFill/>
          <a:ln w="57150">
            <a:solidFill>
              <a:schemeClr val="tx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1452" name="AutoShape 12">
            <a:extLst>
              <a:ext uri="{FF2B5EF4-FFF2-40B4-BE49-F238E27FC236}">
                <a16:creationId xmlns:a16="http://schemas.microsoft.com/office/drawing/2014/main" id="{7C41335F-1726-4B66-819B-119211F7BFE8}"/>
              </a:ext>
            </a:extLst>
          </p:cNvPr>
          <p:cNvCxnSpPr>
            <a:cxnSpLocks noChangeShapeType="1"/>
            <a:stCxn id="61449" idx="5"/>
            <a:endCxn id="61448" idx="1"/>
          </p:cNvCxnSpPr>
          <p:nvPr/>
        </p:nvCxnSpPr>
        <p:spPr bwMode="auto">
          <a:xfrm>
            <a:off x="1139825" y="4105275"/>
            <a:ext cx="539750" cy="704850"/>
          </a:xfrm>
          <a:prstGeom prst="straightConnector1">
            <a:avLst/>
          </a:prstGeom>
          <a:noFill/>
          <a:ln w="57150">
            <a:solidFill>
              <a:schemeClr val="tx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1454" name="AutoShape 14">
            <a:extLst>
              <a:ext uri="{FF2B5EF4-FFF2-40B4-BE49-F238E27FC236}">
                <a16:creationId xmlns:a16="http://schemas.microsoft.com/office/drawing/2014/main" id="{3A946668-1BED-4F00-861B-90B12CFA6861}"/>
              </a:ext>
            </a:extLst>
          </p:cNvPr>
          <p:cNvCxnSpPr>
            <a:cxnSpLocks noChangeShapeType="1"/>
            <a:stCxn id="61447" idx="2"/>
            <a:endCxn id="61448" idx="6"/>
          </p:cNvCxnSpPr>
          <p:nvPr/>
        </p:nvCxnSpPr>
        <p:spPr bwMode="auto">
          <a:xfrm flipH="1">
            <a:off x="2605088" y="5067300"/>
            <a:ext cx="1571625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1455" name="AutoShape 15">
            <a:extLst>
              <a:ext uri="{FF2B5EF4-FFF2-40B4-BE49-F238E27FC236}">
                <a16:creationId xmlns:a16="http://schemas.microsoft.com/office/drawing/2014/main" id="{DF235A8F-0245-434F-9A4D-A6AE376E14AD}"/>
              </a:ext>
            </a:extLst>
          </p:cNvPr>
          <p:cNvCxnSpPr>
            <a:cxnSpLocks noChangeShapeType="1"/>
            <a:stCxn id="61448" idx="0"/>
            <a:endCxn id="61443" idx="4"/>
          </p:cNvCxnSpPr>
          <p:nvPr/>
        </p:nvCxnSpPr>
        <p:spPr bwMode="auto">
          <a:xfrm flipV="1">
            <a:off x="2057400" y="3062288"/>
            <a:ext cx="0" cy="164782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1456" name="AutoShape 16">
            <a:extLst>
              <a:ext uri="{FF2B5EF4-FFF2-40B4-BE49-F238E27FC236}">
                <a16:creationId xmlns:a16="http://schemas.microsoft.com/office/drawing/2014/main" id="{0F547CD3-E508-4E94-8698-9BC66873D975}"/>
              </a:ext>
            </a:extLst>
          </p:cNvPr>
          <p:cNvCxnSpPr>
            <a:cxnSpLocks noChangeShapeType="1"/>
            <a:stCxn id="61443" idx="5"/>
            <a:endCxn id="61447" idx="1"/>
          </p:cNvCxnSpPr>
          <p:nvPr/>
        </p:nvCxnSpPr>
        <p:spPr bwMode="auto">
          <a:xfrm>
            <a:off x="2435225" y="2962275"/>
            <a:ext cx="1911350" cy="184785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1457" name="AutoShape 17">
            <a:extLst>
              <a:ext uri="{FF2B5EF4-FFF2-40B4-BE49-F238E27FC236}">
                <a16:creationId xmlns:a16="http://schemas.microsoft.com/office/drawing/2014/main" id="{9B5197E7-088D-4C15-9C85-11AB6E8CE6D5}"/>
              </a:ext>
            </a:extLst>
          </p:cNvPr>
          <p:cNvCxnSpPr>
            <a:cxnSpLocks noChangeShapeType="1"/>
            <a:stCxn id="61444" idx="4"/>
            <a:endCxn id="61447" idx="0"/>
          </p:cNvCxnSpPr>
          <p:nvPr/>
        </p:nvCxnSpPr>
        <p:spPr bwMode="auto">
          <a:xfrm>
            <a:off x="4724400" y="3062288"/>
            <a:ext cx="0" cy="164782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1458" name="AutoShape 18">
            <a:extLst>
              <a:ext uri="{FF2B5EF4-FFF2-40B4-BE49-F238E27FC236}">
                <a16:creationId xmlns:a16="http://schemas.microsoft.com/office/drawing/2014/main" id="{47CE50FD-73D6-4F7E-9139-28E6F1893C12}"/>
              </a:ext>
            </a:extLst>
          </p:cNvPr>
          <p:cNvCxnSpPr>
            <a:cxnSpLocks noChangeShapeType="1"/>
            <a:stCxn id="61443" idx="6"/>
            <a:endCxn id="61444" idx="2"/>
          </p:cNvCxnSpPr>
          <p:nvPr/>
        </p:nvCxnSpPr>
        <p:spPr bwMode="auto">
          <a:xfrm>
            <a:off x="2605088" y="2705100"/>
            <a:ext cx="1571625" cy="0"/>
          </a:xfrm>
          <a:prstGeom prst="straightConnector1">
            <a:avLst/>
          </a:prstGeom>
          <a:noFill/>
          <a:ln w="57150">
            <a:solidFill>
              <a:schemeClr val="tx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1459" name="AutoShape 19">
            <a:extLst>
              <a:ext uri="{FF2B5EF4-FFF2-40B4-BE49-F238E27FC236}">
                <a16:creationId xmlns:a16="http://schemas.microsoft.com/office/drawing/2014/main" id="{CEFB9369-9F84-4679-BAE9-65F99384F6B6}"/>
              </a:ext>
            </a:extLst>
          </p:cNvPr>
          <p:cNvCxnSpPr>
            <a:cxnSpLocks noChangeShapeType="1"/>
            <a:stCxn id="61445" idx="2"/>
            <a:endCxn id="61444" idx="6"/>
          </p:cNvCxnSpPr>
          <p:nvPr/>
        </p:nvCxnSpPr>
        <p:spPr bwMode="auto">
          <a:xfrm flipH="1">
            <a:off x="5272088" y="2705100"/>
            <a:ext cx="1571625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1460" name="AutoShape 20">
            <a:extLst>
              <a:ext uri="{FF2B5EF4-FFF2-40B4-BE49-F238E27FC236}">
                <a16:creationId xmlns:a16="http://schemas.microsoft.com/office/drawing/2014/main" id="{B56B7171-713D-4F27-AA1D-6A0FDFB4DFE3}"/>
              </a:ext>
            </a:extLst>
          </p:cNvPr>
          <p:cNvCxnSpPr>
            <a:cxnSpLocks noChangeShapeType="1"/>
            <a:stCxn id="61444" idx="5"/>
            <a:endCxn id="61450" idx="1"/>
          </p:cNvCxnSpPr>
          <p:nvPr/>
        </p:nvCxnSpPr>
        <p:spPr bwMode="auto">
          <a:xfrm>
            <a:off x="5102225" y="2962275"/>
            <a:ext cx="615950" cy="628650"/>
          </a:xfrm>
          <a:prstGeom prst="straightConnector1">
            <a:avLst/>
          </a:prstGeom>
          <a:noFill/>
          <a:ln w="57150">
            <a:solidFill>
              <a:schemeClr val="tx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1461" name="AutoShape 21">
            <a:extLst>
              <a:ext uri="{FF2B5EF4-FFF2-40B4-BE49-F238E27FC236}">
                <a16:creationId xmlns:a16="http://schemas.microsoft.com/office/drawing/2014/main" id="{047A7635-855B-4F1A-BF63-49F1B14080BA}"/>
              </a:ext>
            </a:extLst>
          </p:cNvPr>
          <p:cNvCxnSpPr>
            <a:cxnSpLocks noChangeShapeType="1"/>
            <a:stCxn id="61445" idx="3"/>
            <a:endCxn id="61450" idx="7"/>
          </p:cNvCxnSpPr>
          <p:nvPr/>
        </p:nvCxnSpPr>
        <p:spPr bwMode="auto">
          <a:xfrm flipH="1">
            <a:off x="6473825" y="2962275"/>
            <a:ext cx="539750" cy="62865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1462" name="AutoShape 22">
            <a:extLst>
              <a:ext uri="{FF2B5EF4-FFF2-40B4-BE49-F238E27FC236}">
                <a16:creationId xmlns:a16="http://schemas.microsoft.com/office/drawing/2014/main" id="{5D5B3A0B-D9EF-427F-8886-923A69DE637A}"/>
              </a:ext>
            </a:extLst>
          </p:cNvPr>
          <p:cNvCxnSpPr>
            <a:cxnSpLocks noChangeShapeType="1"/>
            <a:stCxn id="61445" idx="4"/>
            <a:endCxn id="61446" idx="0"/>
          </p:cNvCxnSpPr>
          <p:nvPr/>
        </p:nvCxnSpPr>
        <p:spPr bwMode="auto">
          <a:xfrm>
            <a:off x="7391400" y="3062288"/>
            <a:ext cx="0" cy="1647825"/>
          </a:xfrm>
          <a:prstGeom prst="straightConnector1">
            <a:avLst/>
          </a:prstGeom>
          <a:noFill/>
          <a:ln w="57150">
            <a:solidFill>
              <a:schemeClr val="tx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1463" name="AutoShape 23">
            <a:extLst>
              <a:ext uri="{FF2B5EF4-FFF2-40B4-BE49-F238E27FC236}">
                <a16:creationId xmlns:a16="http://schemas.microsoft.com/office/drawing/2014/main" id="{B0C52FFE-DD85-45C6-94A8-57EC9E9F961A}"/>
              </a:ext>
            </a:extLst>
          </p:cNvPr>
          <p:cNvCxnSpPr>
            <a:cxnSpLocks noChangeShapeType="1"/>
            <a:stCxn id="61446" idx="2"/>
            <a:endCxn id="61447" idx="6"/>
          </p:cNvCxnSpPr>
          <p:nvPr/>
        </p:nvCxnSpPr>
        <p:spPr bwMode="auto">
          <a:xfrm flipH="1">
            <a:off x="5272088" y="5067300"/>
            <a:ext cx="1571625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1464" name="AutoShape 24">
            <a:extLst>
              <a:ext uri="{FF2B5EF4-FFF2-40B4-BE49-F238E27FC236}">
                <a16:creationId xmlns:a16="http://schemas.microsoft.com/office/drawing/2014/main" id="{4936C968-E898-411E-84E4-F1BC8AE069A2}"/>
              </a:ext>
            </a:extLst>
          </p:cNvPr>
          <p:cNvCxnSpPr>
            <a:cxnSpLocks noChangeShapeType="1"/>
            <a:stCxn id="61450" idx="3"/>
            <a:endCxn id="61447" idx="7"/>
          </p:cNvCxnSpPr>
          <p:nvPr/>
        </p:nvCxnSpPr>
        <p:spPr bwMode="auto">
          <a:xfrm flipH="1">
            <a:off x="5102225" y="4105275"/>
            <a:ext cx="615950" cy="70485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1465" name="Line 25">
            <a:extLst>
              <a:ext uri="{FF2B5EF4-FFF2-40B4-BE49-F238E27FC236}">
                <a16:creationId xmlns:a16="http://schemas.microsoft.com/office/drawing/2014/main" id="{94C4E522-9ABA-411B-BFEB-A51FDF5B6C30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" y="2133600"/>
            <a:ext cx="1066800" cy="381000"/>
          </a:xfrm>
          <a:prstGeom prst="line">
            <a:avLst/>
          </a:prstGeom>
          <a:noFill/>
          <a:ln w="28575">
            <a:solidFill>
              <a:schemeClr val="accent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1" u="none" strike="noStrike" kern="1200" cap="none" spc="0" normalizeH="0" baseline="0" noProof="0">
              <a:ln>
                <a:noFill/>
              </a:ln>
              <a:solidFill>
                <a:srgbClr val="0033CC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61466" name="Text Box 26">
            <a:extLst>
              <a:ext uri="{FF2B5EF4-FFF2-40B4-BE49-F238E27FC236}">
                <a16:creationId xmlns:a16="http://schemas.microsoft.com/office/drawing/2014/main" id="{407769E8-C3C1-47E1-98AC-172D771BA0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" y="1447800"/>
            <a:ext cx="874713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1" i="1" u="none" strike="noStrike" kern="120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source</a:t>
            </a:r>
            <a:br>
              <a:rPr kumimoji="0" lang="en-US" altLang="en-US" sz="2000" b="1" i="1" u="none" strike="noStrike" kern="120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</a:br>
            <a:r>
              <a:rPr kumimoji="0" lang="en-US" altLang="en-US" sz="2000" b="1" i="1" u="none" strike="noStrike" kern="120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vertex</a:t>
            </a:r>
          </a:p>
        </p:txBody>
      </p:sp>
      <p:sp>
        <p:nvSpPr>
          <p:cNvPr id="61467" name="Oval 27">
            <a:extLst>
              <a:ext uri="{FF2B5EF4-FFF2-40B4-BE49-F238E27FC236}">
                <a16:creationId xmlns:a16="http://schemas.microsoft.com/office/drawing/2014/main" id="{923EDB49-4246-4A06-91A9-9D6CC03718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1828800"/>
            <a:ext cx="1066800" cy="685800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d      f</a:t>
            </a:r>
          </a:p>
        </p:txBody>
      </p:sp>
      <p:sp>
        <p:nvSpPr>
          <p:cNvPr id="61468" name="Text Box 28">
            <a:extLst>
              <a:ext uri="{FF2B5EF4-FFF2-40B4-BE49-F238E27FC236}">
                <a16:creationId xmlns:a16="http://schemas.microsoft.com/office/drawing/2014/main" id="{E9FE7003-317C-4FA9-908A-4126D0B421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3838" y="5791200"/>
            <a:ext cx="152876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Tree edges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Application 4: computing distance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Suppose we have an </a:t>
            </a:r>
            <a:r>
              <a:rPr lang="en-US" b="1" dirty="0"/>
              <a:t>m</a:t>
            </a:r>
            <a:r>
              <a:rPr lang="en-US" dirty="0"/>
              <a:t> x </a:t>
            </a:r>
            <a:r>
              <a:rPr lang="en-US" b="1" dirty="0"/>
              <a:t>n</a:t>
            </a:r>
            <a:r>
              <a:rPr lang="en-US" dirty="0"/>
              <a:t> grid of farms.</a:t>
            </a:r>
          </a:p>
          <a:p>
            <a:r>
              <a:rPr lang="en-US" dirty="0"/>
              <a:t>Initially, one of the farms is on fire!</a:t>
            </a:r>
          </a:p>
          <a:p>
            <a:r>
              <a:rPr lang="en-US" dirty="0"/>
              <a:t>At each hour, the fire spreads from each burning farm to each farm (going up, down, left and right).</a:t>
            </a:r>
          </a:p>
          <a:p>
            <a:r>
              <a:rPr lang="en-US" dirty="0"/>
              <a:t>How long before all farms are on fire?</a:t>
            </a:r>
          </a:p>
        </p:txBody>
      </p:sp>
    </p:spTree>
    <p:extLst>
      <p:ext uri="{BB962C8B-B14F-4D97-AF65-F5344CB8AC3E}">
        <p14:creationId xmlns:p14="http://schemas.microsoft.com/office/powerpoint/2010/main" val="3213385089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>
            <a:extLst>
              <a:ext uri="{FF2B5EF4-FFF2-40B4-BE49-F238E27FC236}">
                <a16:creationId xmlns:a16="http://schemas.microsoft.com/office/drawing/2014/main" id="{A2408FC2-D670-4369-896E-B5E31DF509D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DFS: Kinds of edges</a:t>
            </a:r>
          </a:p>
        </p:txBody>
      </p:sp>
      <p:sp>
        <p:nvSpPr>
          <p:cNvPr id="62467" name="Rectangle 3">
            <a:extLst>
              <a:ext uri="{FF2B5EF4-FFF2-40B4-BE49-F238E27FC236}">
                <a16:creationId xmlns:a16="http://schemas.microsoft.com/office/drawing/2014/main" id="{C383BF45-1684-4C22-B597-EAEEBA17ED6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45097" y="1523999"/>
            <a:ext cx="8441703" cy="5216165"/>
          </a:xfrm>
        </p:spPr>
        <p:txBody>
          <a:bodyPr/>
          <a:lstStyle/>
          <a:p>
            <a:pPr>
              <a:lnSpc>
                <a:spcPct val="150000"/>
              </a:lnSpc>
              <a:spcBef>
                <a:spcPts val="1200"/>
              </a:spcBef>
              <a:spcAft>
                <a:spcPts val="600"/>
              </a:spcAft>
            </a:pPr>
            <a:r>
              <a:rPr lang="en-US" altLang="en-US" dirty="0"/>
              <a:t>DFS introduces an important distinction among edges in the original graph:</a:t>
            </a:r>
          </a:p>
          <a:p>
            <a:pPr lvl="1">
              <a:lnSpc>
                <a:spcPct val="150000"/>
              </a:lnSpc>
              <a:spcBef>
                <a:spcPts val="1200"/>
              </a:spcBef>
              <a:spcAft>
                <a:spcPts val="600"/>
              </a:spcAft>
            </a:pPr>
            <a:r>
              <a:rPr lang="en-US" altLang="en-US" sz="3200" i="1" dirty="0">
                <a:solidFill>
                  <a:schemeClr val="tx2"/>
                </a:solidFill>
              </a:rPr>
              <a:t>Tree edge</a:t>
            </a:r>
            <a:r>
              <a:rPr lang="en-US" altLang="en-US" sz="3200" dirty="0"/>
              <a:t>: encounter new (white) vertex </a:t>
            </a:r>
          </a:p>
          <a:p>
            <a:pPr lvl="1">
              <a:lnSpc>
                <a:spcPct val="150000"/>
              </a:lnSpc>
              <a:spcBef>
                <a:spcPts val="1200"/>
              </a:spcBef>
              <a:spcAft>
                <a:spcPts val="600"/>
              </a:spcAft>
            </a:pPr>
            <a:r>
              <a:rPr lang="en-US" altLang="en-US" sz="3200" i="1" dirty="0">
                <a:solidFill>
                  <a:schemeClr val="tx2"/>
                </a:solidFill>
              </a:rPr>
              <a:t>Back edge</a:t>
            </a:r>
            <a:r>
              <a:rPr lang="en-US" altLang="en-US" sz="3200" dirty="0"/>
              <a:t>: from descendent to ancestor</a:t>
            </a:r>
          </a:p>
          <a:p>
            <a:pPr lvl="2">
              <a:lnSpc>
                <a:spcPct val="150000"/>
              </a:lnSpc>
              <a:spcBef>
                <a:spcPts val="1200"/>
              </a:spcBef>
              <a:spcAft>
                <a:spcPts val="600"/>
              </a:spcAft>
            </a:pPr>
            <a:r>
              <a:rPr lang="en-US" altLang="en-US" sz="3200" dirty="0"/>
              <a:t>Encounter a grey vertex (grey to grey)</a:t>
            </a:r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>
            <a:extLst>
              <a:ext uri="{FF2B5EF4-FFF2-40B4-BE49-F238E27FC236}">
                <a16:creationId xmlns:a16="http://schemas.microsoft.com/office/drawing/2014/main" id="{8C92E3F7-5A59-4080-9ADA-61612E170A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DFS Example</a:t>
            </a:r>
          </a:p>
        </p:txBody>
      </p:sp>
      <p:sp>
        <p:nvSpPr>
          <p:cNvPr id="63491" name="Oval 3">
            <a:extLst>
              <a:ext uri="{FF2B5EF4-FFF2-40B4-BE49-F238E27FC236}">
                <a16:creationId xmlns:a16="http://schemas.microsoft.com/office/drawing/2014/main" id="{AA97FA5D-3E69-4606-95C2-E140B76627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2362200"/>
            <a:ext cx="1066800" cy="685800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1 |12</a:t>
            </a:r>
          </a:p>
        </p:txBody>
      </p:sp>
      <p:sp>
        <p:nvSpPr>
          <p:cNvPr id="63492" name="Oval 4">
            <a:extLst>
              <a:ext uri="{FF2B5EF4-FFF2-40B4-BE49-F238E27FC236}">
                <a16:creationId xmlns:a16="http://schemas.microsoft.com/office/drawing/2014/main" id="{2E8E2B1D-56A3-40C1-9CCB-EC42B69332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1000" y="2362200"/>
            <a:ext cx="1066800" cy="685800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8 |11</a:t>
            </a:r>
          </a:p>
        </p:txBody>
      </p:sp>
      <p:sp>
        <p:nvSpPr>
          <p:cNvPr id="63493" name="Oval 5">
            <a:extLst>
              <a:ext uri="{FF2B5EF4-FFF2-40B4-BE49-F238E27FC236}">
                <a16:creationId xmlns:a16="http://schemas.microsoft.com/office/drawing/2014/main" id="{C83F39BC-96C3-4F5A-B55E-FF5FBAEBCC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0" y="2362200"/>
            <a:ext cx="1066800" cy="685800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13|16</a:t>
            </a:r>
          </a:p>
        </p:txBody>
      </p:sp>
      <p:sp>
        <p:nvSpPr>
          <p:cNvPr id="63494" name="Oval 6">
            <a:extLst>
              <a:ext uri="{FF2B5EF4-FFF2-40B4-BE49-F238E27FC236}">
                <a16:creationId xmlns:a16="http://schemas.microsoft.com/office/drawing/2014/main" id="{B001584F-0A72-4FBE-8C29-CFF5D5CD83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0" y="4724400"/>
            <a:ext cx="1066800" cy="685800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14|15</a:t>
            </a:r>
          </a:p>
        </p:txBody>
      </p:sp>
      <p:sp>
        <p:nvSpPr>
          <p:cNvPr id="63495" name="Oval 7">
            <a:extLst>
              <a:ext uri="{FF2B5EF4-FFF2-40B4-BE49-F238E27FC236}">
                <a16:creationId xmlns:a16="http://schemas.microsoft.com/office/drawing/2014/main" id="{1C5CE7D3-2CE2-4AE6-984C-AC22FA1626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1000" y="4724400"/>
            <a:ext cx="1066800" cy="685800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5 | 6</a:t>
            </a:r>
          </a:p>
        </p:txBody>
      </p:sp>
      <p:sp>
        <p:nvSpPr>
          <p:cNvPr id="63496" name="Oval 8">
            <a:extLst>
              <a:ext uri="{FF2B5EF4-FFF2-40B4-BE49-F238E27FC236}">
                <a16:creationId xmlns:a16="http://schemas.microsoft.com/office/drawing/2014/main" id="{1DE552FF-141A-4F37-A351-BC63303CE1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4724400"/>
            <a:ext cx="1066800" cy="685800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3 | 4</a:t>
            </a:r>
          </a:p>
        </p:txBody>
      </p:sp>
      <p:sp>
        <p:nvSpPr>
          <p:cNvPr id="63497" name="Oval 9">
            <a:extLst>
              <a:ext uri="{FF2B5EF4-FFF2-40B4-BE49-F238E27FC236}">
                <a16:creationId xmlns:a16="http://schemas.microsoft.com/office/drawing/2014/main" id="{EB98C109-6261-4277-81F3-0D431E4EDF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3505200"/>
            <a:ext cx="1066800" cy="685800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2 | 7</a:t>
            </a:r>
          </a:p>
        </p:txBody>
      </p:sp>
      <p:sp>
        <p:nvSpPr>
          <p:cNvPr id="63498" name="Oval 10">
            <a:extLst>
              <a:ext uri="{FF2B5EF4-FFF2-40B4-BE49-F238E27FC236}">
                <a16:creationId xmlns:a16="http://schemas.microsoft.com/office/drawing/2014/main" id="{017027D4-F65F-4FDA-9905-C9551F25B8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2600" y="3505200"/>
            <a:ext cx="1066800" cy="685800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9 |10</a:t>
            </a:r>
          </a:p>
        </p:txBody>
      </p:sp>
      <p:cxnSp>
        <p:nvCxnSpPr>
          <p:cNvPr id="63499" name="AutoShape 11">
            <a:extLst>
              <a:ext uri="{FF2B5EF4-FFF2-40B4-BE49-F238E27FC236}">
                <a16:creationId xmlns:a16="http://schemas.microsoft.com/office/drawing/2014/main" id="{58380437-0E26-4EFA-A9F5-9765E4FAD12A}"/>
              </a:ext>
            </a:extLst>
          </p:cNvPr>
          <p:cNvCxnSpPr>
            <a:cxnSpLocks noChangeShapeType="1"/>
            <a:stCxn id="63491" idx="3"/>
            <a:endCxn id="63497" idx="7"/>
          </p:cNvCxnSpPr>
          <p:nvPr/>
        </p:nvCxnSpPr>
        <p:spPr bwMode="auto">
          <a:xfrm flipH="1">
            <a:off x="1139825" y="2962275"/>
            <a:ext cx="539750" cy="628650"/>
          </a:xfrm>
          <a:prstGeom prst="straightConnector1">
            <a:avLst/>
          </a:prstGeom>
          <a:noFill/>
          <a:ln w="28575">
            <a:solidFill>
              <a:schemeClr val="tx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3500" name="AutoShape 12">
            <a:extLst>
              <a:ext uri="{FF2B5EF4-FFF2-40B4-BE49-F238E27FC236}">
                <a16:creationId xmlns:a16="http://schemas.microsoft.com/office/drawing/2014/main" id="{2D3DCEB3-127A-42A6-9A5C-85550A9BA992}"/>
              </a:ext>
            </a:extLst>
          </p:cNvPr>
          <p:cNvCxnSpPr>
            <a:cxnSpLocks noChangeShapeType="1"/>
            <a:stCxn id="63497" idx="5"/>
            <a:endCxn id="63496" idx="1"/>
          </p:cNvCxnSpPr>
          <p:nvPr/>
        </p:nvCxnSpPr>
        <p:spPr bwMode="auto">
          <a:xfrm>
            <a:off x="1139825" y="4105275"/>
            <a:ext cx="539750" cy="704850"/>
          </a:xfrm>
          <a:prstGeom prst="straightConnector1">
            <a:avLst/>
          </a:prstGeom>
          <a:noFill/>
          <a:ln w="28575">
            <a:solidFill>
              <a:schemeClr val="tx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3501" name="AutoShape 13">
            <a:extLst>
              <a:ext uri="{FF2B5EF4-FFF2-40B4-BE49-F238E27FC236}">
                <a16:creationId xmlns:a16="http://schemas.microsoft.com/office/drawing/2014/main" id="{AB607C10-EDAC-4F7D-A101-822C2994AA91}"/>
              </a:ext>
            </a:extLst>
          </p:cNvPr>
          <p:cNvCxnSpPr>
            <a:cxnSpLocks noChangeShapeType="1"/>
            <a:stCxn id="63497" idx="6"/>
            <a:endCxn id="63495" idx="1"/>
          </p:cNvCxnSpPr>
          <p:nvPr/>
        </p:nvCxnSpPr>
        <p:spPr bwMode="auto">
          <a:xfrm>
            <a:off x="1309688" y="3848100"/>
            <a:ext cx="3036887" cy="962025"/>
          </a:xfrm>
          <a:prstGeom prst="straightConnector1">
            <a:avLst/>
          </a:prstGeom>
          <a:noFill/>
          <a:ln w="28575">
            <a:solidFill>
              <a:schemeClr val="tx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3502" name="AutoShape 14">
            <a:extLst>
              <a:ext uri="{FF2B5EF4-FFF2-40B4-BE49-F238E27FC236}">
                <a16:creationId xmlns:a16="http://schemas.microsoft.com/office/drawing/2014/main" id="{ABFB94CF-9D00-4BD1-97DD-8B0695C98ABB}"/>
              </a:ext>
            </a:extLst>
          </p:cNvPr>
          <p:cNvCxnSpPr>
            <a:cxnSpLocks noChangeShapeType="1"/>
            <a:stCxn id="63495" idx="2"/>
            <a:endCxn id="63496" idx="6"/>
          </p:cNvCxnSpPr>
          <p:nvPr/>
        </p:nvCxnSpPr>
        <p:spPr bwMode="auto">
          <a:xfrm flipH="1">
            <a:off x="2605088" y="5067300"/>
            <a:ext cx="1571625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3503" name="AutoShape 15">
            <a:extLst>
              <a:ext uri="{FF2B5EF4-FFF2-40B4-BE49-F238E27FC236}">
                <a16:creationId xmlns:a16="http://schemas.microsoft.com/office/drawing/2014/main" id="{57BCED95-7FB2-420B-99BF-C430C9FBED0D}"/>
              </a:ext>
            </a:extLst>
          </p:cNvPr>
          <p:cNvCxnSpPr>
            <a:cxnSpLocks noChangeShapeType="1"/>
            <a:stCxn id="63496" idx="0"/>
            <a:endCxn id="63491" idx="4"/>
          </p:cNvCxnSpPr>
          <p:nvPr/>
        </p:nvCxnSpPr>
        <p:spPr bwMode="auto">
          <a:xfrm flipV="1">
            <a:off x="2057400" y="3062288"/>
            <a:ext cx="0" cy="1647825"/>
          </a:xfrm>
          <a:prstGeom prst="straightConnector1">
            <a:avLst/>
          </a:prstGeom>
          <a:noFill/>
          <a:ln w="57150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3504" name="AutoShape 16">
            <a:extLst>
              <a:ext uri="{FF2B5EF4-FFF2-40B4-BE49-F238E27FC236}">
                <a16:creationId xmlns:a16="http://schemas.microsoft.com/office/drawing/2014/main" id="{89D61D4A-95ED-4F36-9B02-C7B0D05B6759}"/>
              </a:ext>
            </a:extLst>
          </p:cNvPr>
          <p:cNvCxnSpPr>
            <a:cxnSpLocks noChangeShapeType="1"/>
            <a:stCxn id="63491" idx="5"/>
            <a:endCxn id="63495" idx="1"/>
          </p:cNvCxnSpPr>
          <p:nvPr/>
        </p:nvCxnSpPr>
        <p:spPr bwMode="auto">
          <a:xfrm>
            <a:off x="2435225" y="2962275"/>
            <a:ext cx="1911350" cy="184785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3505" name="AutoShape 17">
            <a:extLst>
              <a:ext uri="{FF2B5EF4-FFF2-40B4-BE49-F238E27FC236}">
                <a16:creationId xmlns:a16="http://schemas.microsoft.com/office/drawing/2014/main" id="{11707C42-AEA3-4E4B-8966-BFF6E484C332}"/>
              </a:ext>
            </a:extLst>
          </p:cNvPr>
          <p:cNvCxnSpPr>
            <a:cxnSpLocks noChangeShapeType="1"/>
            <a:stCxn id="63492" idx="4"/>
            <a:endCxn id="63495" idx="0"/>
          </p:cNvCxnSpPr>
          <p:nvPr/>
        </p:nvCxnSpPr>
        <p:spPr bwMode="auto">
          <a:xfrm>
            <a:off x="4724400" y="3062288"/>
            <a:ext cx="0" cy="164782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3506" name="AutoShape 18">
            <a:extLst>
              <a:ext uri="{FF2B5EF4-FFF2-40B4-BE49-F238E27FC236}">
                <a16:creationId xmlns:a16="http://schemas.microsoft.com/office/drawing/2014/main" id="{56A2843B-ECF7-4466-A2EF-0DE36BC636B4}"/>
              </a:ext>
            </a:extLst>
          </p:cNvPr>
          <p:cNvCxnSpPr>
            <a:cxnSpLocks noChangeShapeType="1"/>
            <a:stCxn id="63491" idx="6"/>
            <a:endCxn id="63492" idx="2"/>
          </p:cNvCxnSpPr>
          <p:nvPr/>
        </p:nvCxnSpPr>
        <p:spPr bwMode="auto">
          <a:xfrm>
            <a:off x="2605088" y="2705100"/>
            <a:ext cx="1571625" cy="0"/>
          </a:xfrm>
          <a:prstGeom prst="straightConnector1">
            <a:avLst/>
          </a:prstGeom>
          <a:noFill/>
          <a:ln w="28575">
            <a:solidFill>
              <a:schemeClr val="tx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3507" name="AutoShape 19">
            <a:extLst>
              <a:ext uri="{FF2B5EF4-FFF2-40B4-BE49-F238E27FC236}">
                <a16:creationId xmlns:a16="http://schemas.microsoft.com/office/drawing/2014/main" id="{ACAA1C3E-485C-441D-A359-85EBAE3E53C4}"/>
              </a:ext>
            </a:extLst>
          </p:cNvPr>
          <p:cNvCxnSpPr>
            <a:cxnSpLocks noChangeShapeType="1"/>
            <a:stCxn id="63493" idx="2"/>
            <a:endCxn id="63492" idx="6"/>
          </p:cNvCxnSpPr>
          <p:nvPr/>
        </p:nvCxnSpPr>
        <p:spPr bwMode="auto">
          <a:xfrm flipH="1">
            <a:off x="5272088" y="2705100"/>
            <a:ext cx="1571625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3508" name="AutoShape 20">
            <a:extLst>
              <a:ext uri="{FF2B5EF4-FFF2-40B4-BE49-F238E27FC236}">
                <a16:creationId xmlns:a16="http://schemas.microsoft.com/office/drawing/2014/main" id="{0469B4D9-314B-41C9-A6F2-58104B4A4C72}"/>
              </a:ext>
            </a:extLst>
          </p:cNvPr>
          <p:cNvCxnSpPr>
            <a:cxnSpLocks noChangeShapeType="1"/>
            <a:stCxn id="63492" idx="5"/>
            <a:endCxn id="63498" idx="1"/>
          </p:cNvCxnSpPr>
          <p:nvPr/>
        </p:nvCxnSpPr>
        <p:spPr bwMode="auto">
          <a:xfrm>
            <a:off x="5102225" y="2962275"/>
            <a:ext cx="615950" cy="628650"/>
          </a:xfrm>
          <a:prstGeom prst="straightConnector1">
            <a:avLst/>
          </a:prstGeom>
          <a:noFill/>
          <a:ln w="28575">
            <a:solidFill>
              <a:schemeClr val="tx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3509" name="AutoShape 21">
            <a:extLst>
              <a:ext uri="{FF2B5EF4-FFF2-40B4-BE49-F238E27FC236}">
                <a16:creationId xmlns:a16="http://schemas.microsoft.com/office/drawing/2014/main" id="{E7439797-786F-4376-9535-204C990D091F}"/>
              </a:ext>
            </a:extLst>
          </p:cNvPr>
          <p:cNvCxnSpPr>
            <a:cxnSpLocks noChangeShapeType="1"/>
            <a:stCxn id="63493" idx="3"/>
            <a:endCxn id="63498" idx="7"/>
          </p:cNvCxnSpPr>
          <p:nvPr/>
        </p:nvCxnSpPr>
        <p:spPr bwMode="auto">
          <a:xfrm flipH="1">
            <a:off x="6473825" y="2962275"/>
            <a:ext cx="539750" cy="62865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3510" name="AutoShape 22">
            <a:extLst>
              <a:ext uri="{FF2B5EF4-FFF2-40B4-BE49-F238E27FC236}">
                <a16:creationId xmlns:a16="http://schemas.microsoft.com/office/drawing/2014/main" id="{DBC8547B-5B26-4D84-A25A-0EBD6A6D4831}"/>
              </a:ext>
            </a:extLst>
          </p:cNvPr>
          <p:cNvCxnSpPr>
            <a:cxnSpLocks noChangeShapeType="1"/>
            <a:stCxn id="63493" idx="4"/>
            <a:endCxn id="63494" idx="0"/>
          </p:cNvCxnSpPr>
          <p:nvPr/>
        </p:nvCxnSpPr>
        <p:spPr bwMode="auto">
          <a:xfrm>
            <a:off x="7391400" y="3062288"/>
            <a:ext cx="0" cy="1647825"/>
          </a:xfrm>
          <a:prstGeom prst="straightConnector1">
            <a:avLst/>
          </a:prstGeom>
          <a:noFill/>
          <a:ln w="28575">
            <a:solidFill>
              <a:schemeClr val="tx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3511" name="AutoShape 23">
            <a:extLst>
              <a:ext uri="{FF2B5EF4-FFF2-40B4-BE49-F238E27FC236}">
                <a16:creationId xmlns:a16="http://schemas.microsoft.com/office/drawing/2014/main" id="{89F11CB8-8F36-4332-ABAA-43FA95054AE1}"/>
              </a:ext>
            </a:extLst>
          </p:cNvPr>
          <p:cNvCxnSpPr>
            <a:cxnSpLocks noChangeShapeType="1"/>
            <a:stCxn id="63494" idx="2"/>
            <a:endCxn id="63495" idx="6"/>
          </p:cNvCxnSpPr>
          <p:nvPr/>
        </p:nvCxnSpPr>
        <p:spPr bwMode="auto">
          <a:xfrm flipH="1">
            <a:off x="5272088" y="5067300"/>
            <a:ext cx="1571625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3512" name="AutoShape 24">
            <a:extLst>
              <a:ext uri="{FF2B5EF4-FFF2-40B4-BE49-F238E27FC236}">
                <a16:creationId xmlns:a16="http://schemas.microsoft.com/office/drawing/2014/main" id="{83E6FEC6-6B34-4D59-976F-80070B8765C6}"/>
              </a:ext>
            </a:extLst>
          </p:cNvPr>
          <p:cNvCxnSpPr>
            <a:cxnSpLocks noChangeShapeType="1"/>
            <a:stCxn id="63498" idx="3"/>
            <a:endCxn id="63495" idx="7"/>
          </p:cNvCxnSpPr>
          <p:nvPr/>
        </p:nvCxnSpPr>
        <p:spPr bwMode="auto">
          <a:xfrm flipH="1">
            <a:off x="5102225" y="4105275"/>
            <a:ext cx="615950" cy="70485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3513" name="Line 25">
            <a:extLst>
              <a:ext uri="{FF2B5EF4-FFF2-40B4-BE49-F238E27FC236}">
                <a16:creationId xmlns:a16="http://schemas.microsoft.com/office/drawing/2014/main" id="{578D0557-9DD0-420C-93B6-04545243E8F7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" y="2133600"/>
            <a:ext cx="1066800" cy="381000"/>
          </a:xfrm>
          <a:prstGeom prst="line">
            <a:avLst/>
          </a:prstGeom>
          <a:noFill/>
          <a:ln w="28575">
            <a:solidFill>
              <a:schemeClr val="accent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1" u="none" strike="noStrike" kern="1200" cap="none" spc="0" normalizeH="0" baseline="0" noProof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63514" name="Text Box 26">
            <a:extLst>
              <a:ext uri="{FF2B5EF4-FFF2-40B4-BE49-F238E27FC236}">
                <a16:creationId xmlns:a16="http://schemas.microsoft.com/office/drawing/2014/main" id="{E85F05E3-4E2B-4503-90B5-692F471A40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" y="1447800"/>
            <a:ext cx="874713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1" i="1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source</a:t>
            </a:r>
            <a:br>
              <a:rPr kumimoji="0" lang="en-US" altLang="en-US" sz="2000" b="1" i="1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</a:br>
            <a:r>
              <a:rPr kumimoji="0" lang="en-US" altLang="en-US" sz="2000" b="1" i="1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vertex</a:t>
            </a:r>
          </a:p>
        </p:txBody>
      </p:sp>
      <p:sp>
        <p:nvSpPr>
          <p:cNvPr id="63515" name="Oval 27">
            <a:extLst>
              <a:ext uri="{FF2B5EF4-FFF2-40B4-BE49-F238E27FC236}">
                <a16:creationId xmlns:a16="http://schemas.microsoft.com/office/drawing/2014/main" id="{E78F38B4-70D6-4AEE-BDFC-70C8E8E44A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1828800"/>
            <a:ext cx="1066800" cy="685800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d      f</a:t>
            </a:r>
          </a:p>
        </p:txBody>
      </p:sp>
      <p:sp>
        <p:nvSpPr>
          <p:cNvPr id="63516" name="Text Box 28">
            <a:extLst>
              <a:ext uri="{FF2B5EF4-FFF2-40B4-BE49-F238E27FC236}">
                <a16:creationId xmlns:a16="http://schemas.microsoft.com/office/drawing/2014/main" id="{61918124-4692-4542-99F8-88491B763D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3838" y="5791200"/>
            <a:ext cx="152876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1" u="none" strike="noStrike" kern="1200" cap="none" spc="0" normalizeH="0" baseline="0" noProof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Tree edges</a:t>
            </a:r>
          </a:p>
        </p:txBody>
      </p:sp>
      <p:sp>
        <p:nvSpPr>
          <p:cNvPr id="63517" name="Text Box 29">
            <a:extLst>
              <a:ext uri="{FF2B5EF4-FFF2-40B4-BE49-F238E27FC236}">
                <a16:creationId xmlns:a16="http://schemas.microsoft.com/office/drawing/2014/main" id="{DE9B7771-74B9-4401-ACD2-BB6AABF9BB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8800" y="5791200"/>
            <a:ext cx="15970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1" u="none" strike="noStrike" kern="1200" cap="none" spc="0" normalizeH="0" baseline="0" noProof="0">
                <a:ln>
                  <a:noFill/>
                </a:ln>
                <a:solidFill>
                  <a:srgbClr val="339933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Back edges</a:t>
            </a:r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>
            <a:extLst>
              <a:ext uri="{FF2B5EF4-FFF2-40B4-BE49-F238E27FC236}">
                <a16:creationId xmlns:a16="http://schemas.microsoft.com/office/drawing/2014/main" id="{AE25CE78-2260-4392-AA6F-32E102ADB21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DFS: Kinds of edges</a:t>
            </a:r>
          </a:p>
        </p:txBody>
      </p:sp>
      <p:sp>
        <p:nvSpPr>
          <p:cNvPr id="64515" name="Rectangle 3">
            <a:extLst>
              <a:ext uri="{FF2B5EF4-FFF2-40B4-BE49-F238E27FC236}">
                <a16:creationId xmlns:a16="http://schemas.microsoft.com/office/drawing/2014/main" id="{017653BC-3F07-4299-A291-03286BAA733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199" y="1524000"/>
            <a:ext cx="8460557" cy="5105400"/>
          </a:xfrm>
        </p:spPr>
        <p:txBody>
          <a:bodyPr/>
          <a:lstStyle/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altLang="en-US" dirty="0"/>
              <a:t>DFS introduces an important distinction among edges in the original graph:</a:t>
            </a:r>
          </a:p>
          <a:p>
            <a:pPr lvl="1">
              <a:spcBef>
                <a:spcPts val="1200"/>
              </a:spcBef>
              <a:spcAft>
                <a:spcPts val="600"/>
              </a:spcAft>
            </a:pPr>
            <a:r>
              <a:rPr lang="en-US" altLang="en-US" sz="3200" i="1" dirty="0">
                <a:solidFill>
                  <a:schemeClr val="tx2"/>
                </a:solidFill>
              </a:rPr>
              <a:t>Tree edge</a:t>
            </a:r>
            <a:r>
              <a:rPr lang="en-US" altLang="en-US" sz="3200" dirty="0"/>
              <a:t>: encounter new (white) vertex </a:t>
            </a:r>
          </a:p>
          <a:p>
            <a:pPr lvl="1">
              <a:spcBef>
                <a:spcPts val="1200"/>
              </a:spcBef>
              <a:spcAft>
                <a:spcPts val="600"/>
              </a:spcAft>
            </a:pPr>
            <a:r>
              <a:rPr lang="en-US" altLang="en-US" sz="3200" i="1" dirty="0">
                <a:solidFill>
                  <a:schemeClr val="tx2"/>
                </a:solidFill>
              </a:rPr>
              <a:t>Back edge</a:t>
            </a:r>
            <a:r>
              <a:rPr lang="en-US" altLang="en-US" sz="3200" dirty="0"/>
              <a:t>: from descendent to ancestor</a:t>
            </a:r>
          </a:p>
          <a:p>
            <a:pPr lvl="1">
              <a:spcBef>
                <a:spcPts val="1200"/>
              </a:spcBef>
              <a:spcAft>
                <a:spcPts val="600"/>
              </a:spcAft>
            </a:pPr>
            <a:r>
              <a:rPr lang="en-US" altLang="en-US" sz="3200" i="1" dirty="0">
                <a:solidFill>
                  <a:schemeClr val="tx2"/>
                </a:solidFill>
              </a:rPr>
              <a:t>Forward edge</a:t>
            </a:r>
            <a:r>
              <a:rPr lang="en-US" altLang="en-US" sz="3200" dirty="0"/>
              <a:t>: from ancestor to descendent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altLang="en-US" sz="3200" dirty="0"/>
              <a:t>Not a tree edge, though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altLang="en-US" sz="3200" dirty="0"/>
              <a:t>From grey node to black node</a:t>
            </a:r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>
            <a:extLst>
              <a:ext uri="{FF2B5EF4-FFF2-40B4-BE49-F238E27FC236}">
                <a16:creationId xmlns:a16="http://schemas.microsoft.com/office/drawing/2014/main" id="{F286FA09-8F95-4294-AFBF-D066CCA1154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DFS Example</a:t>
            </a:r>
          </a:p>
        </p:txBody>
      </p:sp>
      <p:sp>
        <p:nvSpPr>
          <p:cNvPr id="65539" name="Oval 3">
            <a:extLst>
              <a:ext uri="{FF2B5EF4-FFF2-40B4-BE49-F238E27FC236}">
                <a16:creationId xmlns:a16="http://schemas.microsoft.com/office/drawing/2014/main" id="{47957BF6-C0AA-47D6-B3F7-57AB5666D2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2362200"/>
            <a:ext cx="1066800" cy="685800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1 |12</a:t>
            </a:r>
          </a:p>
        </p:txBody>
      </p:sp>
      <p:sp>
        <p:nvSpPr>
          <p:cNvPr id="65540" name="Oval 4">
            <a:extLst>
              <a:ext uri="{FF2B5EF4-FFF2-40B4-BE49-F238E27FC236}">
                <a16:creationId xmlns:a16="http://schemas.microsoft.com/office/drawing/2014/main" id="{0FEC88E4-8C72-4EE4-8421-72E9E13846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1000" y="2362200"/>
            <a:ext cx="1066800" cy="685800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8 |11</a:t>
            </a:r>
          </a:p>
        </p:txBody>
      </p:sp>
      <p:sp>
        <p:nvSpPr>
          <p:cNvPr id="65541" name="Oval 5">
            <a:extLst>
              <a:ext uri="{FF2B5EF4-FFF2-40B4-BE49-F238E27FC236}">
                <a16:creationId xmlns:a16="http://schemas.microsoft.com/office/drawing/2014/main" id="{50530CE9-9390-42D7-A3A1-48300F4897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0" y="2362200"/>
            <a:ext cx="1066800" cy="685800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13|16</a:t>
            </a:r>
          </a:p>
        </p:txBody>
      </p:sp>
      <p:sp>
        <p:nvSpPr>
          <p:cNvPr id="65542" name="Oval 6">
            <a:extLst>
              <a:ext uri="{FF2B5EF4-FFF2-40B4-BE49-F238E27FC236}">
                <a16:creationId xmlns:a16="http://schemas.microsoft.com/office/drawing/2014/main" id="{1F24CDB1-006E-4928-84A8-74C45A0910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0" y="4724400"/>
            <a:ext cx="1066800" cy="685800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14|15</a:t>
            </a:r>
          </a:p>
        </p:txBody>
      </p:sp>
      <p:sp>
        <p:nvSpPr>
          <p:cNvPr id="65543" name="Oval 7">
            <a:extLst>
              <a:ext uri="{FF2B5EF4-FFF2-40B4-BE49-F238E27FC236}">
                <a16:creationId xmlns:a16="http://schemas.microsoft.com/office/drawing/2014/main" id="{8422F716-BBF4-45D9-8293-8FE63E94D3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1000" y="4724400"/>
            <a:ext cx="1066800" cy="685800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5 | 6</a:t>
            </a:r>
          </a:p>
        </p:txBody>
      </p:sp>
      <p:sp>
        <p:nvSpPr>
          <p:cNvPr id="65544" name="Oval 8">
            <a:extLst>
              <a:ext uri="{FF2B5EF4-FFF2-40B4-BE49-F238E27FC236}">
                <a16:creationId xmlns:a16="http://schemas.microsoft.com/office/drawing/2014/main" id="{A26D780C-C738-459A-B014-071AAE9803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4724400"/>
            <a:ext cx="1066800" cy="685800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3 | 4</a:t>
            </a:r>
          </a:p>
        </p:txBody>
      </p:sp>
      <p:sp>
        <p:nvSpPr>
          <p:cNvPr id="65545" name="Oval 9">
            <a:extLst>
              <a:ext uri="{FF2B5EF4-FFF2-40B4-BE49-F238E27FC236}">
                <a16:creationId xmlns:a16="http://schemas.microsoft.com/office/drawing/2014/main" id="{AFF82318-FEC4-4851-891A-61AA0A40D3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3505200"/>
            <a:ext cx="1066800" cy="685800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2 | 7</a:t>
            </a:r>
          </a:p>
        </p:txBody>
      </p:sp>
      <p:sp>
        <p:nvSpPr>
          <p:cNvPr id="65546" name="Oval 10">
            <a:extLst>
              <a:ext uri="{FF2B5EF4-FFF2-40B4-BE49-F238E27FC236}">
                <a16:creationId xmlns:a16="http://schemas.microsoft.com/office/drawing/2014/main" id="{60BD0667-447C-45C8-84E7-FBE0B11393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2600" y="3505200"/>
            <a:ext cx="1066800" cy="685800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9 |10</a:t>
            </a:r>
          </a:p>
        </p:txBody>
      </p:sp>
      <p:cxnSp>
        <p:nvCxnSpPr>
          <p:cNvPr id="65547" name="AutoShape 11">
            <a:extLst>
              <a:ext uri="{FF2B5EF4-FFF2-40B4-BE49-F238E27FC236}">
                <a16:creationId xmlns:a16="http://schemas.microsoft.com/office/drawing/2014/main" id="{69DFCB4A-AED8-41AA-9824-5F98EF6FDABB}"/>
              </a:ext>
            </a:extLst>
          </p:cNvPr>
          <p:cNvCxnSpPr>
            <a:cxnSpLocks noChangeShapeType="1"/>
            <a:stCxn id="65539" idx="3"/>
            <a:endCxn id="65545" idx="7"/>
          </p:cNvCxnSpPr>
          <p:nvPr/>
        </p:nvCxnSpPr>
        <p:spPr bwMode="auto">
          <a:xfrm flipH="1">
            <a:off x="1139825" y="2962275"/>
            <a:ext cx="539750" cy="628650"/>
          </a:xfrm>
          <a:prstGeom prst="straightConnector1">
            <a:avLst/>
          </a:prstGeom>
          <a:noFill/>
          <a:ln w="28575">
            <a:solidFill>
              <a:schemeClr val="tx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5548" name="AutoShape 12">
            <a:extLst>
              <a:ext uri="{FF2B5EF4-FFF2-40B4-BE49-F238E27FC236}">
                <a16:creationId xmlns:a16="http://schemas.microsoft.com/office/drawing/2014/main" id="{473D88F1-2E7F-4E0F-AC93-DCD218FB81AC}"/>
              </a:ext>
            </a:extLst>
          </p:cNvPr>
          <p:cNvCxnSpPr>
            <a:cxnSpLocks noChangeShapeType="1"/>
            <a:stCxn id="65545" idx="5"/>
            <a:endCxn id="65544" idx="1"/>
          </p:cNvCxnSpPr>
          <p:nvPr/>
        </p:nvCxnSpPr>
        <p:spPr bwMode="auto">
          <a:xfrm>
            <a:off x="1139825" y="4105275"/>
            <a:ext cx="539750" cy="704850"/>
          </a:xfrm>
          <a:prstGeom prst="straightConnector1">
            <a:avLst/>
          </a:prstGeom>
          <a:noFill/>
          <a:ln w="28575">
            <a:solidFill>
              <a:schemeClr val="tx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5549" name="AutoShape 13">
            <a:extLst>
              <a:ext uri="{FF2B5EF4-FFF2-40B4-BE49-F238E27FC236}">
                <a16:creationId xmlns:a16="http://schemas.microsoft.com/office/drawing/2014/main" id="{925D93E4-EA1E-4835-AF95-5668C9CF5333}"/>
              </a:ext>
            </a:extLst>
          </p:cNvPr>
          <p:cNvCxnSpPr>
            <a:cxnSpLocks noChangeShapeType="1"/>
            <a:stCxn id="65545" idx="6"/>
          </p:cNvCxnSpPr>
          <p:nvPr/>
        </p:nvCxnSpPr>
        <p:spPr bwMode="auto">
          <a:xfrm>
            <a:off x="1295400" y="3848100"/>
            <a:ext cx="2895600" cy="1072692"/>
          </a:xfrm>
          <a:prstGeom prst="straightConnector1">
            <a:avLst/>
          </a:prstGeom>
          <a:noFill/>
          <a:ln w="28575">
            <a:solidFill>
              <a:schemeClr val="tx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5550" name="AutoShape 14">
            <a:extLst>
              <a:ext uri="{FF2B5EF4-FFF2-40B4-BE49-F238E27FC236}">
                <a16:creationId xmlns:a16="http://schemas.microsoft.com/office/drawing/2014/main" id="{5795087E-B4DB-49EB-B10B-8000F9494841}"/>
              </a:ext>
            </a:extLst>
          </p:cNvPr>
          <p:cNvCxnSpPr>
            <a:cxnSpLocks noChangeShapeType="1"/>
            <a:stCxn id="65543" idx="2"/>
            <a:endCxn id="65544" idx="6"/>
          </p:cNvCxnSpPr>
          <p:nvPr/>
        </p:nvCxnSpPr>
        <p:spPr bwMode="auto">
          <a:xfrm flipH="1">
            <a:off x="2605088" y="5067300"/>
            <a:ext cx="1571625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5551" name="AutoShape 15">
            <a:extLst>
              <a:ext uri="{FF2B5EF4-FFF2-40B4-BE49-F238E27FC236}">
                <a16:creationId xmlns:a16="http://schemas.microsoft.com/office/drawing/2014/main" id="{25CA0B5C-6A54-4EAF-80C1-8C6E167CDEEF}"/>
              </a:ext>
            </a:extLst>
          </p:cNvPr>
          <p:cNvCxnSpPr>
            <a:cxnSpLocks noChangeShapeType="1"/>
            <a:stCxn id="65544" idx="0"/>
            <a:endCxn id="65539" idx="4"/>
          </p:cNvCxnSpPr>
          <p:nvPr/>
        </p:nvCxnSpPr>
        <p:spPr bwMode="auto">
          <a:xfrm flipV="1">
            <a:off x="2057400" y="3062288"/>
            <a:ext cx="0" cy="1647825"/>
          </a:xfrm>
          <a:prstGeom prst="straightConnector1">
            <a:avLst/>
          </a:prstGeom>
          <a:noFill/>
          <a:ln w="28575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5552" name="AutoShape 16">
            <a:extLst>
              <a:ext uri="{FF2B5EF4-FFF2-40B4-BE49-F238E27FC236}">
                <a16:creationId xmlns:a16="http://schemas.microsoft.com/office/drawing/2014/main" id="{F4C6A82D-0C99-4137-AD50-C7976D1A525F}"/>
              </a:ext>
            </a:extLst>
          </p:cNvPr>
          <p:cNvCxnSpPr>
            <a:cxnSpLocks noChangeShapeType="1"/>
            <a:stCxn id="65540" idx="4"/>
            <a:endCxn id="65543" idx="0"/>
          </p:cNvCxnSpPr>
          <p:nvPr/>
        </p:nvCxnSpPr>
        <p:spPr bwMode="auto">
          <a:xfrm>
            <a:off x="4724400" y="3062288"/>
            <a:ext cx="0" cy="164782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5553" name="AutoShape 17">
            <a:extLst>
              <a:ext uri="{FF2B5EF4-FFF2-40B4-BE49-F238E27FC236}">
                <a16:creationId xmlns:a16="http://schemas.microsoft.com/office/drawing/2014/main" id="{8AD0B17B-CFD9-44A9-ACC1-9D1B590DA28C}"/>
              </a:ext>
            </a:extLst>
          </p:cNvPr>
          <p:cNvCxnSpPr>
            <a:cxnSpLocks noChangeShapeType="1"/>
            <a:stCxn id="65539" idx="6"/>
            <a:endCxn id="65540" idx="2"/>
          </p:cNvCxnSpPr>
          <p:nvPr/>
        </p:nvCxnSpPr>
        <p:spPr bwMode="auto">
          <a:xfrm>
            <a:off x="2605088" y="2705100"/>
            <a:ext cx="1571625" cy="0"/>
          </a:xfrm>
          <a:prstGeom prst="straightConnector1">
            <a:avLst/>
          </a:prstGeom>
          <a:noFill/>
          <a:ln w="28575">
            <a:solidFill>
              <a:schemeClr val="tx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5554" name="AutoShape 18">
            <a:extLst>
              <a:ext uri="{FF2B5EF4-FFF2-40B4-BE49-F238E27FC236}">
                <a16:creationId xmlns:a16="http://schemas.microsoft.com/office/drawing/2014/main" id="{C15EC6EA-5F4A-498E-819D-BB8D4D2240A7}"/>
              </a:ext>
            </a:extLst>
          </p:cNvPr>
          <p:cNvCxnSpPr>
            <a:cxnSpLocks noChangeShapeType="1"/>
            <a:stCxn id="65541" idx="2"/>
            <a:endCxn id="65540" idx="6"/>
          </p:cNvCxnSpPr>
          <p:nvPr/>
        </p:nvCxnSpPr>
        <p:spPr bwMode="auto">
          <a:xfrm flipH="1">
            <a:off x="5272088" y="2705100"/>
            <a:ext cx="1571625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5555" name="AutoShape 19">
            <a:extLst>
              <a:ext uri="{FF2B5EF4-FFF2-40B4-BE49-F238E27FC236}">
                <a16:creationId xmlns:a16="http://schemas.microsoft.com/office/drawing/2014/main" id="{E9DD8F0A-89D6-48B3-AF9D-63D9C248CDA4}"/>
              </a:ext>
            </a:extLst>
          </p:cNvPr>
          <p:cNvCxnSpPr>
            <a:cxnSpLocks noChangeShapeType="1"/>
            <a:stCxn id="65540" idx="5"/>
            <a:endCxn id="65546" idx="1"/>
          </p:cNvCxnSpPr>
          <p:nvPr/>
        </p:nvCxnSpPr>
        <p:spPr bwMode="auto">
          <a:xfrm>
            <a:off x="5102225" y="2962275"/>
            <a:ext cx="615950" cy="628650"/>
          </a:xfrm>
          <a:prstGeom prst="straightConnector1">
            <a:avLst/>
          </a:prstGeom>
          <a:noFill/>
          <a:ln w="28575">
            <a:solidFill>
              <a:schemeClr val="tx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5556" name="AutoShape 20">
            <a:extLst>
              <a:ext uri="{FF2B5EF4-FFF2-40B4-BE49-F238E27FC236}">
                <a16:creationId xmlns:a16="http://schemas.microsoft.com/office/drawing/2014/main" id="{39749B0D-BC92-4184-BB3D-E137980FAA94}"/>
              </a:ext>
            </a:extLst>
          </p:cNvPr>
          <p:cNvCxnSpPr>
            <a:cxnSpLocks noChangeShapeType="1"/>
            <a:stCxn id="65541" idx="3"/>
            <a:endCxn id="65546" idx="7"/>
          </p:cNvCxnSpPr>
          <p:nvPr/>
        </p:nvCxnSpPr>
        <p:spPr bwMode="auto">
          <a:xfrm flipH="1">
            <a:off x="6473825" y="2962275"/>
            <a:ext cx="539750" cy="62865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5557" name="AutoShape 21">
            <a:extLst>
              <a:ext uri="{FF2B5EF4-FFF2-40B4-BE49-F238E27FC236}">
                <a16:creationId xmlns:a16="http://schemas.microsoft.com/office/drawing/2014/main" id="{AA67AC21-277E-449B-965E-EC2357985ECE}"/>
              </a:ext>
            </a:extLst>
          </p:cNvPr>
          <p:cNvCxnSpPr>
            <a:cxnSpLocks noChangeShapeType="1"/>
            <a:stCxn id="65541" idx="4"/>
            <a:endCxn id="65542" idx="0"/>
          </p:cNvCxnSpPr>
          <p:nvPr/>
        </p:nvCxnSpPr>
        <p:spPr bwMode="auto">
          <a:xfrm>
            <a:off x="7391400" y="3062288"/>
            <a:ext cx="0" cy="1647825"/>
          </a:xfrm>
          <a:prstGeom prst="straightConnector1">
            <a:avLst/>
          </a:prstGeom>
          <a:noFill/>
          <a:ln w="28575">
            <a:solidFill>
              <a:schemeClr val="tx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5558" name="AutoShape 22">
            <a:extLst>
              <a:ext uri="{FF2B5EF4-FFF2-40B4-BE49-F238E27FC236}">
                <a16:creationId xmlns:a16="http://schemas.microsoft.com/office/drawing/2014/main" id="{38ECB571-5B75-478E-8E48-7E00A6169A92}"/>
              </a:ext>
            </a:extLst>
          </p:cNvPr>
          <p:cNvCxnSpPr>
            <a:cxnSpLocks noChangeShapeType="1"/>
            <a:stCxn id="65542" idx="2"/>
            <a:endCxn id="65543" idx="6"/>
          </p:cNvCxnSpPr>
          <p:nvPr/>
        </p:nvCxnSpPr>
        <p:spPr bwMode="auto">
          <a:xfrm flipH="1">
            <a:off x="5272088" y="5067300"/>
            <a:ext cx="1571625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5559" name="AutoShape 23">
            <a:extLst>
              <a:ext uri="{FF2B5EF4-FFF2-40B4-BE49-F238E27FC236}">
                <a16:creationId xmlns:a16="http://schemas.microsoft.com/office/drawing/2014/main" id="{5FAF5F13-AD9E-407E-9834-2342C08929BC}"/>
              </a:ext>
            </a:extLst>
          </p:cNvPr>
          <p:cNvCxnSpPr>
            <a:cxnSpLocks noChangeShapeType="1"/>
            <a:stCxn id="65546" idx="3"/>
            <a:endCxn id="65543" idx="7"/>
          </p:cNvCxnSpPr>
          <p:nvPr/>
        </p:nvCxnSpPr>
        <p:spPr bwMode="auto">
          <a:xfrm flipH="1">
            <a:off x="5102225" y="4105275"/>
            <a:ext cx="615950" cy="70485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5560" name="Line 24">
            <a:extLst>
              <a:ext uri="{FF2B5EF4-FFF2-40B4-BE49-F238E27FC236}">
                <a16:creationId xmlns:a16="http://schemas.microsoft.com/office/drawing/2014/main" id="{DA7996DE-E093-4EEE-AA1E-EEC6CA1E50AE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" y="2133600"/>
            <a:ext cx="1066800" cy="381000"/>
          </a:xfrm>
          <a:prstGeom prst="line">
            <a:avLst/>
          </a:prstGeom>
          <a:noFill/>
          <a:ln w="28575">
            <a:solidFill>
              <a:schemeClr val="accent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1" u="none" strike="noStrike" kern="1200" cap="none" spc="0" normalizeH="0" baseline="0" noProof="0">
              <a:ln>
                <a:noFill/>
              </a:ln>
              <a:solidFill>
                <a:srgbClr val="0033CC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65561" name="Text Box 25">
            <a:extLst>
              <a:ext uri="{FF2B5EF4-FFF2-40B4-BE49-F238E27FC236}">
                <a16:creationId xmlns:a16="http://schemas.microsoft.com/office/drawing/2014/main" id="{1FB7BB2C-8666-4562-8EBC-3AA3BCBE7E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" y="1447800"/>
            <a:ext cx="874713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1" i="1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source</a:t>
            </a:r>
            <a:br>
              <a:rPr kumimoji="0" lang="en-US" altLang="en-US" sz="2000" b="1" i="1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</a:br>
            <a:r>
              <a:rPr kumimoji="0" lang="en-US" altLang="en-US" sz="2000" b="1" i="1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vertex</a:t>
            </a:r>
          </a:p>
        </p:txBody>
      </p:sp>
      <p:sp>
        <p:nvSpPr>
          <p:cNvPr id="65562" name="Oval 26">
            <a:extLst>
              <a:ext uri="{FF2B5EF4-FFF2-40B4-BE49-F238E27FC236}">
                <a16:creationId xmlns:a16="http://schemas.microsoft.com/office/drawing/2014/main" id="{CF5333AC-32D8-45C7-920E-F929D32C4A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1828800"/>
            <a:ext cx="1066800" cy="685800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d      f</a:t>
            </a:r>
          </a:p>
        </p:txBody>
      </p:sp>
      <p:sp>
        <p:nvSpPr>
          <p:cNvPr id="65563" name="Text Box 27">
            <a:extLst>
              <a:ext uri="{FF2B5EF4-FFF2-40B4-BE49-F238E27FC236}">
                <a16:creationId xmlns:a16="http://schemas.microsoft.com/office/drawing/2014/main" id="{CF3ED707-E234-4E25-A17D-40521C4607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3838" y="5791200"/>
            <a:ext cx="152876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1" u="none" strike="noStrike" kern="1200" cap="none" spc="0" normalizeH="0" baseline="0" noProof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Tree edges</a:t>
            </a:r>
          </a:p>
        </p:txBody>
      </p:sp>
      <p:sp>
        <p:nvSpPr>
          <p:cNvPr id="65564" name="Text Box 28">
            <a:extLst>
              <a:ext uri="{FF2B5EF4-FFF2-40B4-BE49-F238E27FC236}">
                <a16:creationId xmlns:a16="http://schemas.microsoft.com/office/drawing/2014/main" id="{0E4EBA4B-6C99-481F-883C-ABFB84C7FE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8800" y="5791200"/>
            <a:ext cx="15970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1" u="none" strike="noStrike" kern="1200" cap="none" spc="0" normalizeH="0" baseline="0" noProof="0">
                <a:ln>
                  <a:noFill/>
                </a:ln>
                <a:solidFill>
                  <a:srgbClr val="339933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Back edges</a:t>
            </a:r>
          </a:p>
        </p:txBody>
      </p:sp>
      <p:sp>
        <p:nvSpPr>
          <p:cNvPr id="65565" name="Text Box 29">
            <a:extLst>
              <a:ext uri="{FF2B5EF4-FFF2-40B4-BE49-F238E27FC236}">
                <a16:creationId xmlns:a16="http://schemas.microsoft.com/office/drawing/2014/main" id="{4AEC1523-C102-411D-9929-D86842EF98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05200" y="5791200"/>
            <a:ext cx="20558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1" u="none" strike="noStrike" kern="1200" cap="none" spc="0" normalizeH="0" baseline="0" noProof="0">
                <a:ln>
                  <a:noFill/>
                </a:ln>
                <a:solidFill>
                  <a:srgbClr val="9900CC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Forward edges</a:t>
            </a:r>
          </a:p>
        </p:txBody>
      </p:sp>
      <p:cxnSp>
        <p:nvCxnSpPr>
          <p:cNvPr id="65566" name="AutoShape 30">
            <a:extLst>
              <a:ext uri="{FF2B5EF4-FFF2-40B4-BE49-F238E27FC236}">
                <a16:creationId xmlns:a16="http://schemas.microsoft.com/office/drawing/2014/main" id="{200929D6-1330-4A08-9848-34D45098362C}"/>
              </a:ext>
            </a:extLst>
          </p:cNvPr>
          <p:cNvCxnSpPr>
            <a:cxnSpLocks noChangeShapeType="1"/>
            <a:stCxn id="65539" idx="5"/>
            <a:endCxn id="65543" idx="1"/>
          </p:cNvCxnSpPr>
          <p:nvPr/>
        </p:nvCxnSpPr>
        <p:spPr bwMode="auto">
          <a:xfrm>
            <a:off x="2435225" y="2962275"/>
            <a:ext cx="1911350" cy="1847850"/>
          </a:xfrm>
          <a:prstGeom prst="straightConnector1">
            <a:avLst/>
          </a:prstGeom>
          <a:noFill/>
          <a:ln w="76200">
            <a:solidFill>
              <a:schemeClr val="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>
            <a:extLst>
              <a:ext uri="{FF2B5EF4-FFF2-40B4-BE49-F238E27FC236}">
                <a16:creationId xmlns:a16="http://schemas.microsoft.com/office/drawing/2014/main" id="{35B7B929-9AE5-4899-AD4F-888253670F9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DFS: Kinds of edges</a:t>
            </a:r>
          </a:p>
        </p:txBody>
      </p:sp>
      <p:sp>
        <p:nvSpPr>
          <p:cNvPr id="66563" name="Rectangle 3">
            <a:extLst>
              <a:ext uri="{FF2B5EF4-FFF2-40B4-BE49-F238E27FC236}">
                <a16:creationId xmlns:a16="http://schemas.microsoft.com/office/drawing/2014/main" id="{76C7401A-60F1-4B65-AFAD-3AF7CD1C919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524000"/>
            <a:ext cx="8229600" cy="5105400"/>
          </a:xfrm>
        </p:spPr>
        <p:txBody>
          <a:bodyPr/>
          <a:lstStyle/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altLang="en-US" dirty="0"/>
              <a:t>DFS introduces an important distinction among edges in the original graph:</a:t>
            </a:r>
          </a:p>
          <a:p>
            <a:pPr lvl="1">
              <a:spcBef>
                <a:spcPts val="1200"/>
              </a:spcBef>
              <a:spcAft>
                <a:spcPts val="600"/>
              </a:spcAft>
            </a:pPr>
            <a:r>
              <a:rPr lang="en-US" altLang="en-US" sz="3200" i="1" dirty="0">
                <a:solidFill>
                  <a:schemeClr val="tx2"/>
                </a:solidFill>
              </a:rPr>
              <a:t>Tree edge</a:t>
            </a:r>
            <a:r>
              <a:rPr lang="en-US" altLang="en-US" sz="3200" dirty="0"/>
              <a:t>: encounter new (white) vertex </a:t>
            </a:r>
          </a:p>
          <a:p>
            <a:pPr lvl="1">
              <a:spcBef>
                <a:spcPts val="1200"/>
              </a:spcBef>
              <a:spcAft>
                <a:spcPts val="600"/>
              </a:spcAft>
            </a:pPr>
            <a:r>
              <a:rPr lang="en-US" altLang="en-US" sz="3200" i="1" dirty="0">
                <a:solidFill>
                  <a:schemeClr val="tx2"/>
                </a:solidFill>
              </a:rPr>
              <a:t>Back edge</a:t>
            </a:r>
            <a:r>
              <a:rPr lang="en-US" altLang="en-US" sz="3200" dirty="0"/>
              <a:t>: from descendent to ancestor</a:t>
            </a:r>
          </a:p>
          <a:p>
            <a:pPr lvl="1">
              <a:spcBef>
                <a:spcPts val="1200"/>
              </a:spcBef>
              <a:spcAft>
                <a:spcPts val="600"/>
              </a:spcAft>
            </a:pPr>
            <a:r>
              <a:rPr lang="en-US" altLang="en-US" sz="3200" i="1" dirty="0">
                <a:solidFill>
                  <a:schemeClr val="tx2"/>
                </a:solidFill>
              </a:rPr>
              <a:t>Forward edge</a:t>
            </a:r>
            <a:r>
              <a:rPr lang="en-US" altLang="en-US" sz="3200" dirty="0"/>
              <a:t>: from ancestor to descendent</a:t>
            </a:r>
          </a:p>
          <a:p>
            <a:pPr lvl="1">
              <a:spcBef>
                <a:spcPts val="1200"/>
              </a:spcBef>
              <a:spcAft>
                <a:spcPts val="600"/>
              </a:spcAft>
            </a:pPr>
            <a:r>
              <a:rPr lang="en-US" altLang="en-US" sz="3200" i="1" dirty="0">
                <a:solidFill>
                  <a:schemeClr val="tx2"/>
                </a:solidFill>
              </a:rPr>
              <a:t>Cross edge</a:t>
            </a:r>
            <a:r>
              <a:rPr lang="en-US" altLang="en-US" sz="3200" dirty="0"/>
              <a:t>: between a tree or subtrees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altLang="en-US" sz="3200" dirty="0"/>
              <a:t>From a grey node to a black node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endParaRPr lang="en-US" altLang="en-US" sz="3200" dirty="0"/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>
            <a:extLst>
              <a:ext uri="{FF2B5EF4-FFF2-40B4-BE49-F238E27FC236}">
                <a16:creationId xmlns:a16="http://schemas.microsoft.com/office/drawing/2014/main" id="{8448A743-1F60-4AF2-850A-F16789AC1B8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DFS Example</a:t>
            </a:r>
          </a:p>
        </p:txBody>
      </p:sp>
      <p:sp>
        <p:nvSpPr>
          <p:cNvPr id="67587" name="Oval 3">
            <a:extLst>
              <a:ext uri="{FF2B5EF4-FFF2-40B4-BE49-F238E27FC236}">
                <a16:creationId xmlns:a16="http://schemas.microsoft.com/office/drawing/2014/main" id="{754EF042-6FCC-4B43-9CD9-F7D1CCEEBC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2362200"/>
            <a:ext cx="1066800" cy="685800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1 |12</a:t>
            </a:r>
          </a:p>
        </p:txBody>
      </p:sp>
      <p:sp>
        <p:nvSpPr>
          <p:cNvPr id="67588" name="Oval 4">
            <a:extLst>
              <a:ext uri="{FF2B5EF4-FFF2-40B4-BE49-F238E27FC236}">
                <a16:creationId xmlns:a16="http://schemas.microsoft.com/office/drawing/2014/main" id="{DB06CD57-E2B6-414C-8592-B20A0B04DE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1000" y="2362200"/>
            <a:ext cx="1066800" cy="685800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8 |11</a:t>
            </a:r>
          </a:p>
        </p:txBody>
      </p:sp>
      <p:sp>
        <p:nvSpPr>
          <p:cNvPr id="67589" name="Oval 5">
            <a:extLst>
              <a:ext uri="{FF2B5EF4-FFF2-40B4-BE49-F238E27FC236}">
                <a16:creationId xmlns:a16="http://schemas.microsoft.com/office/drawing/2014/main" id="{BE925FA5-71F7-4FC5-B032-1FF4EFC33E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0" y="2362200"/>
            <a:ext cx="1066800" cy="685800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13|16</a:t>
            </a:r>
          </a:p>
        </p:txBody>
      </p:sp>
      <p:sp>
        <p:nvSpPr>
          <p:cNvPr id="67590" name="Oval 6">
            <a:extLst>
              <a:ext uri="{FF2B5EF4-FFF2-40B4-BE49-F238E27FC236}">
                <a16:creationId xmlns:a16="http://schemas.microsoft.com/office/drawing/2014/main" id="{52A286C8-93F6-4E9E-97C2-394CEA0452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0" y="4724400"/>
            <a:ext cx="1066800" cy="685800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14|15</a:t>
            </a:r>
          </a:p>
        </p:txBody>
      </p:sp>
      <p:sp>
        <p:nvSpPr>
          <p:cNvPr id="67591" name="Oval 7">
            <a:extLst>
              <a:ext uri="{FF2B5EF4-FFF2-40B4-BE49-F238E27FC236}">
                <a16:creationId xmlns:a16="http://schemas.microsoft.com/office/drawing/2014/main" id="{D35070F5-0FB3-49BF-9101-59482D528F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1000" y="4724400"/>
            <a:ext cx="1066800" cy="685800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5 | 6</a:t>
            </a:r>
          </a:p>
        </p:txBody>
      </p:sp>
      <p:sp>
        <p:nvSpPr>
          <p:cNvPr id="67592" name="Oval 8">
            <a:extLst>
              <a:ext uri="{FF2B5EF4-FFF2-40B4-BE49-F238E27FC236}">
                <a16:creationId xmlns:a16="http://schemas.microsoft.com/office/drawing/2014/main" id="{8D5583BD-F2AF-4B53-9C79-05D9BB14AA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4724400"/>
            <a:ext cx="1066800" cy="685800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3 | 4</a:t>
            </a:r>
          </a:p>
        </p:txBody>
      </p:sp>
      <p:sp>
        <p:nvSpPr>
          <p:cNvPr id="67593" name="Oval 9">
            <a:extLst>
              <a:ext uri="{FF2B5EF4-FFF2-40B4-BE49-F238E27FC236}">
                <a16:creationId xmlns:a16="http://schemas.microsoft.com/office/drawing/2014/main" id="{AA21EFE6-5FE0-4C03-814A-E6E6EBFB3C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3505200"/>
            <a:ext cx="1066800" cy="685800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2 | 7</a:t>
            </a:r>
          </a:p>
        </p:txBody>
      </p:sp>
      <p:sp>
        <p:nvSpPr>
          <p:cNvPr id="67594" name="Oval 10">
            <a:extLst>
              <a:ext uri="{FF2B5EF4-FFF2-40B4-BE49-F238E27FC236}">
                <a16:creationId xmlns:a16="http://schemas.microsoft.com/office/drawing/2014/main" id="{E8060AC9-B261-4426-AC12-773D58AE10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2600" y="3505200"/>
            <a:ext cx="1066800" cy="685800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9 |10</a:t>
            </a:r>
          </a:p>
        </p:txBody>
      </p:sp>
      <p:cxnSp>
        <p:nvCxnSpPr>
          <p:cNvPr id="67595" name="AutoShape 11">
            <a:extLst>
              <a:ext uri="{FF2B5EF4-FFF2-40B4-BE49-F238E27FC236}">
                <a16:creationId xmlns:a16="http://schemas.microsoft.com/office/drawing/2014/main" id="{1AEF8DE6-F599-4666-B3FF-1DD419973D95}"/>
              </a:ext>
            </a:extLst>
          </p:cNvPr>
          <p:cNvCxnSpPr>
            <a:cxnSpLocks noChangeShapeType="1"/>
            <a:stCxn id="67587" idx="3"/>
            <a:endCxn id="67593" idx="7"/>
          </p:cNvCxnSpPr>
          <p:nvPr/>
        </p:nvCxnSpPr>
        <p:spPr bwMode="auto">
          <a:xfrm flipH="1">
            <a:off x="1139825" y="2962275"/>
            <a:ext cx="539750" cy="628650"/>
          </a:xfrm>
          <a:prstGeom prst="straightConnector1">
            <a:avLst/>
          </a:prstGeom>
          <a:noFill/>
          <a:ln w="28575">
            <a:solidFill>
              <a:schemeClr val="tx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7596" name="AutoShape 12">
            <a:extLst>
              <a:ext uri="{FF2B5EF4-FFF2-40B4-BE49-F238E27FC236}">
                <a16:creationId xmlns:a16="http://schemas.microsoft.com/office/drawing/2014/main" id="{EA83C9E4-8AB4-4D4E-B3AD-BB83A5D2AE1D}"/>
              </a:ext>
            </a:extLst>
          </p:cNvPr>
          <p:cNvCxnSpPr>
            <a:cxnSpLocks noChangeShapeType="1"/>
            <a:stCxn id="67593" idx="5"/>
            <a:endCxn id="67592" idx="1"/>
          </p:cNvCxnSpPr>
          <p:nvPr/>
        </p:nvCxnSpPr>
        <p:spPr bwMode="auto">
          <a:xfrm>
            <a:off x="1139825" y="4105275"/>
            <a:ext cx="539750" cy="704850"/>
          </a:xfrm>
          <a:prstGeom prst="straightConnector1">
            <a:avLst/>
          </a:prstGeom>
          <a:noFill/>
          <a:ln w="28575">
            <a:solidFill>
              <a:schemeClr val="tx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7597" name="AutoShape 13">
            <a:extLst>
              <a:ext uri="{FF2B5EF4-FFF2-40B4-BE49-F238E27FC236}">
                <a16:creationId xmlns:a16="http://schemas.microsoft.com/office/drawing/2014/main" id="{5E23F4C1-851F-468D-B492-0BE025845558}"/>
              </a:ext>
            </a:extLst>
          </p:cNvPr>
          <p:cNvCxnSpPr>
            <a:cxnSpLocks noChangeShapeType="1"/>
            <a:stCxn id="67593" idx="6"/>
            <a:endCxn id="67591" idx="1"/>
          </p:cNvCxnSpPr>
          <p:nvPr/>
        </p:nvCxnSpPr>
        <p:spPr bwMode="auto">
          <a:xfrm>
            <a:off x="1309688" y="3848100"/>
            <a:ext cx="3036887" cy="962025"/>
          </a:xfrm>
          <a:prstGeom prst="straightConnector1">
            <a:avLst/>
          </a:prstGeom>
          <a:noFill/>
          <a:ln w="28575">
            <a:solidFill>
              <a:schemeClr val="tx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7598" name="AutoShape 14">
            <a:extLst>
              <a:ext uri="{FF2B5EF4-FFF2-40B4-BE49-F238E27FC236}">
                <a16:creationId xmlns:a16="http://schemas.microsoft.com/office/drawing/2014/main" id="{8F669329-ACED-44BD-8B3B-F31660EC1F4C}"/>
              </a:ext>
            </a:extLst>
          </p:cNvPr>
          <p:cNvCxnSpPr>
            <a:cxnSpLocks noChangeShapeType="1"/>
            <a:stCxn id="67591" idx="2"/>
            <a:endCxn id="67592" idx="6"/>
          </p:cNvCxnSpPr>
          <p:nvPr/>
        </p:nvCxnSpPr>
        <p:spPr bwMode="auto">
          <a:xfrm flipH="1">
            <a:off x="2605088" y="5067300"/>
            <a:ext cx="1571625" cy="0"/>
          </a:xfrm>
          <a:prstGeom prst="straightConnector1">
            <a:avLst/>
          </a:prstGeom>
          <a:noFill/>
          <a:ln w="76200">
            <a:solidFill>
              <a:schemeClr val="accent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7599" name="AutoShape 15">
            <a:extLst>
              <a:ext uri="{FF2B5EF4-FFF2-40B4-BE49-F238E27FC236}">
                <a16:creationId xmlns:a16="http://schemas.microsoft.com/office/drawing/2014/main" id="{8A03CB17-BBC5-4D43-9A2F-B28A48C3C8F4}"/>
              </a:ext>
            </a:extLst>
          </p:cNvPr>
          <p:cNvCxnSpPr>
            <a:cxnSpLocks noChangeShapeType="1"/>
            <a:stCxn id="67592" idx="0"/>
            <a:endCxn id="67587" idx="4"/>
          </p:cNvCxnSpPr>
          <p:nvPr/>
        </p:nvCxnSpPr>
        <p:spPr bwMode="auto">
          <a:xfrm flipV="1">
            <a:off x="2057400" y="3062288"/>
            <a:ext cx="0" cy="1647825"/>
          </a:xfrm>
          <a:prstGeom prst="straightConnector1">
            <a:avLst/>
          </a:prstGeom>
          <a:noFill/>
          <a:ln w="28575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7600" name="AutoShape 16">
            <a:extLst>
              <a:ext uri="{FF2B5EF4-FFF2-40B4-BE49-F238E27FC236}">
                <a16:creationId xmlns:a16="http://schemas.microsoft.com/office/drawing/2014/main" id="{779F6B7A-C1AC-4230-83B6-ACECB6DDE2B6}"/>
              </a:ext>
            </a:extLst>
          </p:cNvPr>
          <p:cNvCxnSpPr>
            <a:cxnSpLocks noChangeShapeType="1"/>
            <a:stCxn id="67588" idx="4"/>
            <a:endCxn id="67591" idx="0"/>
          </p:cNvCxnSpPr>
          <p:nvPr/>
        </p:nvCxnSpPr>
        <p:spPr bwMode="auto">
          <a:xfrm>
            <a:off x="4724400" y="3062288"/>
            <a:ext cx="0" cy="1647825"/>
          </a:xfrm>
          <a:prstGeom prst="straightConnector1">
            <a:avLst/>
          </a:prstGeom>
          <a:noFill/>
          <a:ln w="76200">
            <a:solidFill>
              <a:schemeClr val="accent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7601" name="AutoShape 17">
            <a:extLst>
              <a:ext uri="{FF2B5EF4-FFF2-40B4-BE49-F238E27FC236}">
                <a16:creationId xmlns:a16="http://schemas.microsoft.com/office/drawing/2014/main" id="{17E76CFA-4B4A-41B0-B8A9-CBEF06276C57}"/>
              </a:ext>
            </a:extLst>
          </p:cNvPr>
          <p:cNvCxnSpPr>
            <a:cxnSpLocks noChangeShapeType="1"/>
            <a:stCxn id="67587" idx="6"/>
            <a:endCxn id="67588" idx="2"/>
          </p:cNvCxnSpPr>
          <p:nvPr/>
        </p:nvCxnSpPr>
        <p:spPr bwMode="auto">
          <a:xfrm>
            <a:off x="2605088" y="2705100"/>
            <a:ext cx="1571625" cy="0"/>
          </a:xfrm>
          <a:prstGeom prst="straightConnector1">
            <a:avLst/>
          </a:prstGeom>
          <a:noFill/>
          <a:ln w="28575">
            <a:solidFill>
              <a:schemeClr val="tx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7602" name="AutoShape 18">
            <a:extLst>
              <a:ext uri="{FF2B5EF4-FFF2-40B4-BE49-F238E27FC236}">
                <a16:creationId xmlns:a16="http://schemas.microsoft.com/office/drawing/2014/main" id="{24747E29-4251-4FB1-BC85-790C2B0BDCC9}"/>
              </a:ext>
            </a:extLst>
          </p:cNvPr>
          <p:cNvCxnSpPr>
            <a:cxnSpLocks noChangeShapeType="1"/>
            <a:stCxn id="67589" idx="2"/>
            <a:endCxn id="67588" idx="6"/>
          </p:cNvCxnSpPr>
          <p:nvPr/>
        </p:nvCxnSpPr>
        <p:spPr bwMode="auto">
          <a:xfrm flipH="1">
            <a:off x="5272088" y="2705100"/>
            <a:ext cx="1571625" cy="0"/>
          </a:xfrm>
          <a:prstGeom prst="straightConnector1">
            <a:avLst/>
          </a:prstGeom>
          <a:noFill/>
          <a:ln w="76200">
            <a:solidFill>
              <a:schemeClr val="accent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7603" name="AutoShape 19">
            <a:extLst>
              <a:ext uri="{FF2B5EF4-FFF2-40B4-BE49-F238E27FC236}">
                <a16:creationId xmlns:a16="http://schemas.microsoft.com/office/drawing/2014/main" id="{7EAFB9BD-BCA9-442E-B60C-C3F31E2F9647}"/>
              </a:ext>
            </a:extLst>
          </p:cNvPr>
          <p:cNvCxnSpPr>
            <a:cxnSpLocks noChangeShapeType="1"/>
            <a:stCxn id="67588" idx="5"/>
            <a:endCxn id="67594" idx="1"/>
          </p:cNvCxnSpPr>
          <p:nvPr/>
        </p:nvCxnSpPr>
        <p:spPr bwMode="auto">
          <a:xfrm>
            <a:off x="5102225" y="2962275"/>
            <a:ext cx="615950" cy="628650"/>
          </a:xfrm>
          <a:prstGeom prst="straightConnector1">
            <a:avLst/>
          </a:prstGeom>
          <a:noFill/>
          <a:ln w="28575">
            <a:solidFill>
              <a:schemeClr val="tx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7604" name="AutoShape 20">
            <a:extLst>
              <a:ext uri="{FF2B5EF4-FFF2-40B4-BE49-F238E27FC236}">
                <a16:creationId xmlns:a16="http://schemas.microsoft.com/office/drawing/2014/main" id="{9A1C3352-6E06-4A17-A0E2-3ACCF6EE2D14}"/>
              </a:ext>
            </a:extLst>
          </p:cNvPr>
          <p:cNvCxnSpPr>
            <a:cxnSpLocks noChangeShapeType="1"/>
            <a:stCxn id="67589" idx="3"/>
            <a:endCxn id="67594" idx="7"/>
          </p:cNvCxnSpPr>
          <p:nvPr/>
        </p:nvCxnSpPr>
        <p:spPr bwMode="auto">
          <a:xfrm flipH="1">
            <a:off x="6473825" y="2962275"/>
            <a:ext cx="539750" cy="628650"/>
          </a:xfrm>
          <a:prstGeom prst="straightConnector1">
            <a:avLst/>
          </a:prstGeom>
          <a:noFill/>
          <a:ln w="76200">
            <a:solidFill>
              <a:schemeClr val="accent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7605" name="AutoShape 21">
            <a:extLst>
              <a:ext uri="{FF2B5EF4-FFF2-40B4-BE49-F238E27FC236}">
                <a16:creationId xmlns:a16="http://schemas.microsoft.com/office/drawing/2014/main" id="{57202C49-A052-45DD-BB0D-F295E43DF4A2}"/>
              </a:ext>
            </a:extLst>
          </p:cNvPr>
          <p:cNvCxnSpPr>
            <a:cxnSpLocks noChangeShapeType="1"/>
            <a:stCxn id="67589" idx="4"/>
            <a:endCxn id="67590" idx="0"/>
          </p:cNvCxnSpPr>
          <p:nvPr/>
        </p:nvCxnSpPr>
        <p:spPr bwMode="auto">
          <a:xfrm>
            <a:off x="7391400" y="3062288"/>
            <a:ext cx="0" cy="1647825"/>
          </a:xfrm>
          <a:prstGeom prst="straightConnector1">
            <a:avLst/>
          </a:prstGeom>
          <a:noFill/>
          <a:ln w="28575">
            <a:solidFill>
              <a:schemeClr val="tx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7606" name="AutoShape 22">
            <a:extLst>
              <a:ext uri="{FF2B5EF4-FFF2-40B4-BE49-F238E27FC236}">
                <a16:creationId xmlns:a16="http://schemas.microsoft.com/office/drawing/2014/main" id="{6F8BF8AA-EB50-4D65-B96F-16DFF5B6822D}"/>
              </a:ext>
            </a:extLst>
          </p:cNvPr>
          <p:cNvCxnSpPr>
            <a:cxnSpLocks noChangeShapeType="1"/>
            <a:stCxn id="67590" idx="2"/>
            <a:endCxn id="67591" idx="6"/>
          </p:cNvCxnSpPr>
          <p:nvPr/>
        </p:nvCxnSpPr>
        <p:spPr bwMode="auto">
          <a:xfrm flipH="1">
            <a:off x="5272088" y="5067300"/>
            <a:ext cx="1571625" cy="0"/>
          </a:xfrm>
          <a:prstGeom prst="straightConnector1">
            <a:avLst/>
          </a:prstGeom>
          <a:noFill/>
          <a:ln w="76200">
            <a:solidFill>
              <a:schemeClr val="accent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7607" name="AutoShape 23">
            <a:extLst>
              <a:ext uri="{FF2B5EF4-FFF2-40B4-BE49-F238E27FC236}">
                <a16:creationId xmlns:a16="http://schemas.microsoft.com/office/drawing/2014/main" id="{BE4C77D9-EB81-41BC-95A1-8205AB9E1107}"/>
              </a:ext>
            </a:extLst>
          </p:cNvPr>
          <p:cNvCxnSpPr>
            <a:cxnSpLocks noChangeShapeType="1"/>
            <a:stCxn id="67594" idx="3"/>
            <a:endCxn id="67591" idx="7"/>
          </p:cNvCxnSpPr>
          <p:nvPr/>
        </p:nvCxnSpPr>
        <p:spPr bwMode="auto">
          <a:xfrm flipH="1">
            <a:off x="5102225" y="4105275"/>
            <a:ext cx="615950" cy="704850"/>
          </a:xfrm>
          <a:prstGeom prst="straightConnector1">
            <a:avLst/>
          </a:prstGeom>
          <a:noFill/>
          <a:ln w="76200">
            <a:solidFill>
              <a:schemeClr val="accent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7608" name="Line 24">
            <a:extLst>
              <a:ext uri="{FF2B5EF4-FFF2-40B4-BE49-F238E27FC236}">
                <a16:creationId xmlns:a16="http://schemas.microsoft.com/office/drawing/2014/main" id="{4EB16D70-3AED-490D-81D3-FCE6F25CBC7C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" y="2133600"/>
            <a:ext cx="1066800" cy="381000"/>
          </a:xfrm>
          <a:prstGeom prst="line">
            <a:avLst/>
          </a:prstGeom>
          <a:noFill/>
          <a:ln w="28575">
            <a:solidFill>
              <a:schemeClr val="accent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1" u="none" strike="noStrike" kern="1200" cap="none" spc="0" normalizeH="0" baseline="0" noProof="0">
              <a:ln>
                <a:noFill/>
              </a:ln>
              <a:solidFill>
                <a:srgbClr val="0033CC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67609" name="Text Box 25">
            <a:extLst>
              <a:ext uri="{FF2B5EF4-FFF2-40B4-BE49-F238E27FC236}">
                <a16:creationId xmlns:a16="http://schemas.microsoft.com/office/drawing/2014/main" id="{A46521EA-0401-4865-9A02-F3569FC52B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" y="1447800"/>
            <a:ext cx="874713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1" i="1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source</a:t>
            </a:r>
            <a:br>
              <a:rPr kumimoji="0" lang="en-US" altLang="en-US" sz="2000" b="1" i="1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</a:br>
            <a:r>
              <a:rPr kumimoji="0" lang="en-US" altLang="en-US" sz="2000" b="1" i="1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vertex</a:t>
            </a:r>
          </a:p>
        </p:txBody>
      </p:sp>
      <p:sp>
        <p:nvSpPr>
          <p:cNvPr id="67610" name="Oval 26">
            <a:extLst>
              <a:ext uri="{FF2B5EF4-FFF2-40B4-BE49-F238E27FC236}">
                <a16:creationId xmlns:a16="http://schemas.microsoft.com/office/drawing/2014/main" id="{DE7242EE-BE15-4903-A2C2-29826667C0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1828800"/>
            <a:ext cx="1066800" cy="685800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d      f</a:t>
            </a:r>
          </a:p>
        </p:txBody>
      </p:sp>
      <p:sp>
        <p:nvSpPr>
          <p:cNvPr id="67611" name="Text Box 27">
            <a:extLst>
              <a:ext uri="{FF2B5EF4-FFF2-40B4-BE49-F238E27FC236}">
                <a16:creationId xmlns:a16="http://schemas.microsoft.com/office/drawing/2014/main" id="{0DCCFEF9-7ADD-4056-96AF-876F9715B5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3838" y="5791200"/>
            <a:ext cx="152876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1" u="none" strike="noStrike" kern="1200" cap="none" spc="0" normalizeH="0" baseline="0" noProof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Tree edges</a:t>
            </a:r>
          </a:p>
        </p:txBody>
      </p:sp>
      <p:sp>
        <p:nvSpPr>
          <p:cNvPr id="67612" name="Text Box 28">
            <a:extLst>
              <a:ext uri="{FF2B5EF4-FFF2-40B4-BE49-F238E27FC236}">
                <a16:creationId xmlns:a16="http://schemas.microsoft.com/office/drawing/2014/main" id="{15D9F1DD-7574-4BE3-BAF1-99BCAC5200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8800" y="5791200"/>
            <a:ext cx="15970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1" u="none" strike="noStrike" kern="1200" cap="none" spc="0" normalizeH="0" baseline="0" noProof="0">
                <a:ln>
                  <a:noFill/>
                </a:ln>
                <a:solidFill>
                  <a:srgbClr val="339933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Back edges</a:t>
            </a:r>
          </a:p>
        </p:txBody>
      </p:sp>
      <p:sp>
        <p:nvSpPr>
          <p:cNvPr id="67613" name="Text Box 29">
            <a:extLst>
              <a:ext uri="{FF2B5EF4-FFF2-40B4-BE49-F238E27FC236}">
                <a16:creationId xmlns:a16="http://schemas.microsoft.com/office/drawing/2014/main" id="{8BCC3E87-6543-4658-AB55-71F7B68F4E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05200" y="5791200"/>
            <a:ext cx="20558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1" u="none" strike="noStrike" kern="1200" cap="none" spc="0" normalizeH="0" baseline="0" noProof="0">
                <a:ln>
                  <a:noFill/>
                </a:ln>
                <a:solidFill>
                  <a:srgbClr val="9900CC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Forward edges</a:t>
            </a:r>
          </a:p>
        </p:txBody>
      </p:sp>
      <p:cxnSp>
        <p:nvCxnSpPr>
          <p:cNvPr id="67614" name="AutoShape 30">
            <a:extLst>
              <a:ext uri="{FF2B5EF4-FFF2-40B4-BE49-F238E27FC236}">
                <a16:creationId xmlns:a16="http://schemas.microsoft.com/office/drawing/2014/main" id="{64CB41AA-B907-4B8B-93EF-A12029E72679}"/>
              </a:ext>
            </a:extLst>
          </p:cNvPr>
          <p:cNvCxnSpPr>
            <a:cxnSpLocks noChangeShapeType="1"/>
            <a:stCxn id="67587" idx="5"/>
            <a:endCxn id="67591" idx="1"/>
          </p:cNvCxnSpPr>
          <p:nvPr/>
        </p:nvCxnSpPr>
        <p:spPr bwMode="auto">
          <a:xfrm>
            <a:off x="2435225" y="2962275"/>
            <a:ext cx="1911350" cy="1847850"/>
          </a:xfrm>
          <a:prstGeom prst="straightConnector1">
            <a:avLst/>
          </a:prstGeom>
          <a:noFill/>
          <a:ln w="28575">
            <a:solidFill>
              <a:schemeClr val="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7615" name="Text Box 31">
            <a:extLst>
              <a:ext uri="{FF2B5EF4-FFF2-40B4-BE49-F238E27FC236}">
                <a16:creationId xmlns:a16="http://schemas.microsoft.com/office/drawing/2014/main" id="{A73FBE60-0809-49C7-A03E-56E506BD7F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38800" y="5791200"/>
            <a:ext cx="16668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1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Cross edges</a:t>
            </a:r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>
            <a:extLst>
              <a:ext uri="{FF2B5EF4-FFF2-40B4-BE49-F238E27FC236}">
                <a16:creationId xmlns:a16="http://schemas.microsoft.com/office/drawing/2014/main" id="{D6E4B72D-D558-4FDB-BF21-B1221EBF726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DFS: Kinds of edges</a:t>
            </a:r>
          </a:p>
        </p:txBody>
      </p:sp>
      <p:sp>
        <p:nvSpPr>
          <p:cNvPr id="68611" name="Rectangle 3">
            <a:extLst>
              <a:ext uri="{FF2B5EF4-FFF2-40B4-BE49-F238E27FC236}">
                <a16:creationId xmlns:a16="http://schemas.microsoft.com/office/drawing/2014/main" id="{CB958068-9D5B-4A6C-8D9A-392E92595B5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35670" y="1507505"/>
            <a:ext cx="8672660" cy="5216165"/>
          </a:xfrm>
        </p:spPr>
        <p:txBody>
          <a:bodyPr/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altLang="en-US" sz="3000" dirty="0"/>
              <a:t>DFS introduces an important distinction among edges in the original graph:</a:t>
            </a:r>
          </a:p>
          <a:p>
            <a:pPr lvl="1">
              <a:spcBef>
                <a:spcPts val="1200"/>
              </a:spcBef>
              <a:spcAft>
                <a:spcPts val="1200"/>
              </a:spcAft>
            </a:pPr>
            <a:r>
              <a:rPr lang="en-US" altLang="en-US" sz="3000" i="1" dirty="0">
                <a:solidFill>
                  <a:schemeClr val="tx2"/>
                </a:solidFill>
              </a:rPr>
              <a:t>Tree edge</a:t>
            </a:r>
            <a:r>
              <a:rPr lang="en-US" altLang="en-US" sz="3000" dirty="0"/>
              <a:t>: encounter new (white) vertex </a:t>
            </a:r>
          </a:p>
          <a:p>
            <a:pPr lvl="1">
              <a:spcBef>
                <a:spcPts val="1200"/>
              </a:spcBef>
              <a:spcAft>
                <a:spcPts val="1200"/>
              </a:spcAft>
            </a:pPr>
            <a:r>
              <a:rPr lang="en-US" altLang="en-US" sz="3000" i="1" dirty="0">
                <a:solidFill>
                  <a:schemeClr val="tx2"/>
                </a:solidFill>
              </a:rPr>
              <a:t>Back edge</a:t>
            </a:r>
            <a:r>
              <a:rPr lang="en-US" altLang="en-US" sz="3000" dirty="0"/>
              <a:t>: from descendent to ancestor</a:t>
            </a:r>
          </a:p>
          <a:p>
            <a:pPr lvl="1">
              <a:spcBef>
                <a:spcPts val="1200"/>
              </a:spcBef>
              <a:spcAft>
                <a:spcPts val="1200"/>
              </a:spcAft>
            </a:pPr>
            <a:r>
              <a:rPr lang="en-US" altLang="en-US" sz="3000" i="1" dirty="0">
                <a:solidFill>
                  <a:schemeClr val="tx2"/>
                </a:solidFill>
              </a:rPr>
              <a:t>Forward edge</a:t>
            </a:r>
            <a:r>
              <a:rPr lang="en-US" altLang="en-US" sz="3000" dirty="0"/>
              <a:t>: from ancestor to descendent</a:t>
            </a:r>
          </a:p>
          <a:p>
            <a:pPr lvl="1">
              <a:spcBef>
                <a:spcPts val="1200"/>
              </a:spcBef>
              <a:spcAft>
                <a:spcPts val="1200"/>
              </a:spcAft>
            </a:pPr>
            <a:r>
              <a:rPr lang="en-US" altLang="en-US" sz="3000" i="1" dirty="0">
                <a:solidFill>
                  <a:schemeClr val="tx2"/>
                </a:solidFill>
              </a:rPr>
              <a:t>Cross edge</a:t>
            </a:r>
            <a:r>
              <a:rPr lang="en-US" altLang="en-US" sz="3000" dirty="0"/>
              <a:t>: between a tree or subtrees</a:t>
            </a:r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altLang="en-US" sz="3000" dirty="0"/>
              <a:t>Note: tree &amp; back edges are important; most algorithms don’t distinguish forward &amp; cross</a:t>
            </a:r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>
            <a:extLst>
              <a:ext uri="{FF2B5EF4-FFF2-40B4-BE49-F238E27FC236}">
                <a16:creationId xmlns:a16="http://schemas.microsoft.com/office/drawing/2014/main" id="{937BE3BD-B27F-471D-B57B-0B136DE1258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DFS: Kinds Of Edges</a:t>
            </a:r>
          </a:p>
        </p:txBody>
      </p:sp>
      <p:sp>
        <p:nvSpPr>
          <p:cNvPr id="69635" name="Rectangle 3">
            <a:extLst>
              <a:ext uri="{FF2B5EF4-FFF2-40B4-BE49-F238E27FC236}">
                <a16:creationId xmlns:a16="http://schemas.microsoft.com/office/drawing/2014/main" id="{F47ADA4B-2828-43AF-B71F-5368468BDB9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45097" y="1721963"/>
            <a:ext cx="8441703" cy="43434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en-US" sz="3000" dirty="0" err="1"/>
              <a:t>Thm</a:t>
            </a:r>
            <a:r>
              <a:rPr lang="en-US" altLang="en-US" sz="3000" dirty="0"/>
              <a:t>: If G is undirected, a DFS produces only tree and back edges</a:t>
            </a:r>
          </a:p>
          <a:p>
            <a:pPr>
              <a:lnSpc>
                <a:spcPct val="150000"/>
              </a:lnSpc>
            </a:pPr>
            <a:r>
              <a:rPr lang="en-US" altLang="en-US" sz="3000" dirty="0"/>
              <a:t>Proof by contradiction:</a:t>
            </a:r>
          </a:p>
          <a:p>
            <a:pPr lvl="1">
              <a:lnSpc>
                <a:spcPct val="150000"/>
              </a:lnSpc>
            </a:pPr>
            <a:r>
              <a:rPr lang="en-US" altLang="en-US" sz="3000" dirty="0"/>
              <a:t>Assume there’s a forward edge</a:t>
            </a:r>
          </a:p>
          <a:p>
            <a:pPr lvl="2">
              <a:lnSpc>
                <a:spcPct val="150000"/>
              </a:lnSpc>
            </a:pPr>
            <a:r>
              <a:rPr lang="en-US" altLang="en-US" sz="3000" dirty="0"/>
              <a:t>But F? edge must actually be a </a:t>
            </a:r>
            <a:br>
              <a:rPr lang="en-US" altLang="en-US" sz="3000" dirty="0"/>
            </a:br>
            <a:r>
              <a:rPr lang="en-US" altLang="en-US" sz="3000" dirty="0"/>
              <a:t>back edge (</a:t>
            </a:r>
            <a:r>
              <a:rPr lang="en-US" altLang="en-US" sz="3000" i="1" dirty="0">
                <a:solidFill>
                  <a:schemeClr val="accent1"/>
                </a:solidFill>
              </a:rPr>
              <a:t>why?</a:t>
            </a:r>
            <a:r>
              <a:rPr lang="en-US" altLang="en-US" sz="3000" dirty="0"/>
              <a:t>)</a:t>
            </a:r>
          </a:p>
        </p:txBody>
      </p:sp>
      <p:sp>
        <p:nvSpPr>
          <p:cNvPr id="69636" name="Oval 4">
            <a:extLst>
              <a:ext uri="{FF2B5EF4-FFF2-40B4-BE49-F238E27FC236}">
                <a16:creationId xmlns:a16="http://schemas.microsoft.com/office/drawing/2014/main" id="{53F517C7-4F02-4AA4-AA89-E92BEDAC98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61955" y="2667000"/>
            <a:ext cx="824845" cy="762000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1" i="1" u="none" strike="noStrike" kern="120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source</a:t>
            </a:r>
          </a:p>
        </p:txBody>
      </p:sp>
      <p:sp>
        <p:nvSpPr>
          <p:cNvPr id="69637" name="Oval 5">
            <a:extLst>
              <a:ext uri="{FF2B5EF4-FFF2-40B4-BE49-F238E27FC236}">
                <a16:creationId xmlns:a16="http://schemas.microsoft.com/office/drawing/2014/main" id="{F72DF6F2-ED04-4411-9791-20E1F8C4FB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81888" y="4191000"/>
            <a:ext cx="685800" cy="685800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1" i="1" u="none" strike="noStrike" kern="1200" cap="none" spc="0" normalizeH="0" baseline="0" noProof="0">
              <a:ln>
                <a:noFill/>
              </a:ln>
              <a:solidFill>
                <a:srgbClr val="0033CC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69638" name="Oval 6">
            <a:extLst>
              <a:ext uri="{FF2B5EF4-FFF2-40B4-BE49-F238E27FC236}">
                <a16:creationId xmlns:a16="http://schemas.microsoft.com/office/drawing/2014/main" id="{BD388174-A584-490E-84C4-948D6EC4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45431" y="5931031"/>
            <a:ext cx="685800" cy="685800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1" i="1" u="none" strike="noStrike" kern="1200" cap="none" spc="0" normalizeH="0" baseline="0" noProof="0">
              <a:ln>
                <a:noFill/>
              </a:ln>
              <a:solidFill>
                <a:srgbClr val="0033CC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cxnSp>
        <p:nvCxnSpPr>
          <p:cNvPr id="69639" name="AutoShape 7">
            <a:extLst>
              <a:ext uri="{FF2B5EF4-FFF2-40B4-BE49-F238E27FC236}">
                <a16:creationId xmlns:a16="http://schemas.microsoft.com/office/drawing/2014/main" id="{72A69847-E2E0-42B1-BF46-F59E2EE6AD3E}"/>
              </a:ext>
            </a:extLst>
          </p:cNvPr>
          <p:cNvCxnSpPr>
            <a:cxnSpLocks noChangeShapeType="1"/>
            <a:stCxn id="69636" idx="4"/>
            <a:endCxn id="69637" idx="7"/>
          </p:cNvCxnSpPr>
          <p:nvPr/>
        </p:nvCxnSpPr>
        <p:spPr bwMode="auto">
          <a:xfrm flipH="1">
            <a:off x="8067255" y="3429000"/>
            <a:ext cx="207123" cy="862433"/>
          </a:xfrm>
          <a:prstGeom prst="straightConnector1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9640" name="AutoShape 8">
            <a:extLst>
              <a:ext uri="{FF2B5EF4-FFF2-40B4-BE49-F238E27FC236}">
                <a16:creationId xmlns:a16="http://schemas.microsoft.com/office/drawing/2014/main" id="{3AACBF59-6110-4AED-A3DF-5D977A0872B5}"/>
              </a:ext>
            </a:extLst>
          </p:cNvPr>
          <p:cNvCxnSpPr>
            <a:cxnSpLocks noChangeShapeType="1"/>
            <a:stCxn id="69637" idx="3"/>
            <a:endCxn id="69638" idx="0"/>
          </p:cNvCxnSpPr>
          <p:nvPr/>
        </p:nvCxnSpPr>
        <p:spPr bwMode="auto">
          <a:xfrm flipH="1">
            <a:off x="7188331" y="4776367"/>
            <a:ext cx="393990" cy="1154664"/>
          </a:xfrm>
          <a:prstGeom prst="straightConnector1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9641" name="AutoShape 9">
            <a:extLst>
              <a:ext uri="{FF2B5EF4-FFF2-40B4-BE49-F238E27FC236}">
                <a16:creationId xmlns:a16="http://schemas.microsoft.com/office/drawing/2014/main" id="{73489151-1AB2-42CC-9751-83CCBCA64285}"/>
              </a:ext>
            </a:extLst>
          </p:cNvPr>
          <p:cNvCxnSpPr>
            <a:cxnSpLocks noChangeShapeType="1"/>
            <a:stCxn id="69638" idx="1"/>
            <a:endCxn id="69636" idx="2"/>
          </p:cNvCxnSpPr>
          <p:nvPr/>
        </p:nvCxnSpPr>
        <p:spPr bwMode="auto">
          <a:xfrm rot="5400000" flipH="1" flipV="1">
            <a:off x="5912177" y="4081687"/>
            <a:ext cx="2983464" cy="916091"/>
          </a:xfrm>
          <a:prstGeom prst="curvedConnector2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9642" name="Text Box 10">
            <a:extLst>
              <a:ext uri="{FF2B5EF4-FFF2-40B4-BE49-F238E27FC236}">
                <a16:creationId xmlns:a16="http://schemas.microsoft.com/office/drawing/2014/main" id="{1228F670-812B-40B2-B9A2-CC1C7F6072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70688" y="3214688"/>
            <a:ext cx="48101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1" i="1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F?</a:t>
            </a:r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>
            <a:extLst>
              <a:ext uri="{FF2B5EF4-FFF2-40B4-BE49-F238E27FC236}">
                <a16:creationId xmlns:a16="http://schemas.microsoft.com/office/drawing/2014/main" id="{AC4E941F-42D7-4259-964E-C8A7AEEE9D5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DFS: Kinds Of Edges</a:t>
            </a:r>
          </a:p>
        </p:txBody>
      </p:sp>
      <p:sp>
        <p:nvSpPr>
          <p:cNvPr id="70659" name="Rectangle 3">
            <a:extLst>
              <a:ext uri="{FF2B5EF4-FFF2-40B4-BE49-F238E27FC236}">
                <a16:creationId xmlns:a16="http://schemas.microsoft.com/office/drawing/2014/main" id="{3B3B9C37-C1AD-422B-8F8B-2A7649D4BFB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52400" y="1524000"/>
            <a:ext cx="8534400" cy="5334000"/>
          </a:xfrm>
        </p:spPr>
        <p:txBody>
          <a:bodyPr/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altLang="en-US" sz="2600" dirty="0" err="1"/>
              <a:t>Thm</a:t>
            </a:r>
            <a:r>
              <a:rPr lang="en-US" altLang="en-US" sz="2600" dirty="0"/>
              <a:t>: If G is undirected, a DFS produces only tree and back edges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altLang="en-US" sz="2600" dirty="0"/>
              <a:t>Proof by contradiction: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altLang="en-US" sz="2600" dirty="0"/>
              <a:t>Assume there’s a cross edge</a:t>
            </a:r>
          </a:p>
          <a:p>
            <a:pPr lvl="2">
              <a:spcBef>
                <a:spcPts val="600"/>
              </a:spcBef>
              <a:spcAft>
                <a:spcPts val="600"/>
              </a:spcAft>
            </a:pPr>
            <a:r>
              <a:rPr lang="en-US" altLang="en-US" sz="2600" dirty="0"/>
              <a:t>But C? edge cannot be cross:</a:t>
            </a:r>
          </a:p>
          <a:p>
            <a:pPr lvl="2">
              <a:spcBef>
                <a:spcPts val="600"/>
              </a:spcBef>
              <a:spcAft>
                <a:spcPts val="600"/>
              </a:spcAft>
            </a:pPr>
            <a:r>
              <a:rPr lang="en-US" altLang="en-US" sz="2600" dirty="0"/>
              <a:t>must be explored from one of the </a:t>
            </a:r>
            <a:br>
              <a:rPr lang="en-US" altLang="en-US" sz="2600" dirty="0"/>
            </a:br>
            <a:r>
              <a:rPr lang="en-US" altLang="en-US" sz="2600" dirty="0"/>
              <a:t>vertices it connects, becoming a tree</a:t>
            </a:r>
            <a:br>
              <a:rPr lang="en-US" altLang="en-US" sz="2600" dirty="0"/>
            </a:br>
            <a:r>
              <a:rPr lang="en-US" altLang="en-US" sz="2600" dirty="0"/>
              <a:t>vertex, before other vertex is explored</a:t>
            </a:r>
          </a:p>
          <a:p>
            <a:pPr lvl="2">
              <a:spcBef>
                <a:spcPts val="600"/>
              </a:spcBef>
              <a:spcAft>
                <a:spcPts val="600"/>
              </a:spcAft>
            </a:pPr>
            <a:r>
              <a:rPr lang="en-US" altLang="en-US" sz="2600" dirty="0"/>
              <a:t>So in fact the picture is wrong…both</a:t>
            </a:r>
            <a:br>
              <a:rPr lang="en-US" altLang="en-US" sz="2600" dirty="0"/>
            </a:br>
            <a:r>
              <a:rPr lang="en-US" altLang="en-US" sz="2600" dirty="0"/>
              <a:t>lower tree edges cannot in fact be</a:t>
            </a:r>
            <a:br>
              <a:rPr lang="en-US" altLang="en-US" sz="2600" dirty="0"/>
            </a:br>
            <a:r>
              <a:rPr lang="en-US" altLang="en-US" sz="2600" dirty="0"/>
              <a:t>tree edges</a:t>
            </a:r>
          </a:p>
        </p:txBody>
      </p:sp>
      <p:sp>
        <p:nvSpPr>
          <p:cNvPr id="70660" name="Oval 4">
            <a:extLst>
              <a:ext uri="{FF2B5EF4-FFF2-40B4-BE49-F238E27FC236}">
                <a16:creationId xmlns:a16="http://schemas.microsoft.com/office/drawing/2014/main" id="{612A4431-47D7-4D55-AB6A-16C4F3CBD0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91400" y="2743200"/>
            <a:ext cx="685800" cy="685800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1" i="1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source</a:t>
            </a:r>
          </a:p>
        </p:txBody>
      </p:sp>
      <p:sp>
        <p:nvSpPr>
          <p:cNvPr id="70661" name="Oval 5">
            <a:extLst>
              <a:ext uri="{FF2B5EF4-FFF2-40B4-BE49-F238E27FC236}">
                <a16:creationId xmlns:a16="http://schemas.microsoft.com/office/drawing/2014/main" id="{FBA50CDF-A61D-4E00-BE5C-A39E2B20A8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91400" y="4114800"/>
            <a:ext cx="685800" cy="685800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1" i="1" u="none" strike="noStrike" kern="1200" cap="none" spc="0" normalizeH="0" baseline="0" noProof="0">
              <a:ln>
                <a:noFill/>
              </a:ln>
              <a:solidFill>
                <a:srgbClr val="0033CC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70662" name="Oval 6">
            <a:extLst>
              <a:ext uri="{FF2B5EF4-FFF2-40B4-BE49-F238E27FC236}">
                <a16:creationId xmlns:a16="http://schemas.microsoft.com/office/drawing/2014/main" id="{C4D67A46-2367-4220-9AA0-F8C58D7FB5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05800" y="5486400"/>
            <a:ext cx="685800" cy="685800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1" i="1" u="none" strike="noStrike" kern="1200" cap="none" spc="0" normalizeH="0" baseline="0" noProof="0">
              <a:ln>
                <a:noFill/>
              </a:ln>
              <a:solidFill>
                <a:srgbClr val="0033CC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70663" name="Oval 7">
            <a:extLst>
              <a:ext uri="{FF2B5EF4-FFF2-40B4-BE49-F238E27FC236}">
                <a16:creationId xmlns:a16="http://schemas.microsoft.com/office/drawing/2014/main" id="{03FC244E-1FBF-4974-86BD-74E57E3F5A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53200" y="5486400"/>
            <a:ext cx="685800" cy="685800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1" i="1" u="none" strike="noStrike" kern="1200" cap="none" spc="0" normalizeH="0" baseline="0" noProof="0">
              <a:ln>
                <a:noFill/>
              </a:ln>
              <a:solidFill>
                <a:srgbClr val="0033CC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cxnSp>
        <p:nvCxnSpPr>
          <p:cNvPr id="70664" name="AutoShape 8">
            <a:extLst>
              <a:ext uri="{FF2B5EF4-FFF2-40B4-BE49-F238E27FC236}">
                <a16:creationId xmlns:a16="http://schemas.microsoft.com/office/drawing/2014/main" id="{E2D40C0D-D245-4C57-BF1A-243914C303C5}"/>
              </a:ext>
            </a:extLst>
          </p:cNvPr>
          <p:cNvCxnSpPr>
            <a:cxnSpLocks noChangeShapeType="1"/>
            <a:stCxn id="70660" idx="4"/>
            <a:endCxn id="70661" idx="0"/>
          </p:cNvCxnSpPr>
          <p:nvPr/>
        </p:nvCxnSpPr>
        <p:spPr bwMode="auto">
          <a:xfrm>
            <a:off x="7734300" y="3443288"/>
            <a:ext cx="0" cy="657225"/>
          </a:xfrm>
          <a:prstGeom prst="straightConnector1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0665" name="AutoShape 9">
            <a:extLst>
              <a:ext uri="{FF2B5EF4-FFF2-40B4-BE49-F238E27FC236}">
                <a16:creationId xmlns:a16="http://schemas.microsoft.com/office/drawing/2014/main" id="{84E229B0-8598-42D7-84E4-A02CBE78C88B}"/>
              </a:ext>
            </a:extLst>
          </p:cNvPr>
          <p:cNvCxnSpPr>
            <a:cxnSpLocks noChangeShapeType="1"/>
            <a:stCxn id="70661" idx="5"/>
            <a:endCxn id="70662" idx="0"/>
          </p:cNvCxnSpPr>
          <p:nvPr/>
        </p:nvCxnSpPr>
        <p:spPr bwMode="auto">
          <a:xfrm>
            <a:off x="7977188" y="4714875"/>
            <a:ext cx="671512" cy="757238"/>
          </a:xfrm>
          <a:prstGeom prst="straightConnector1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0666" name="AutoShape 10">
            <a:extLst>
              <a:ext uri="{FF2B5EF4-FFF2-40B4-BE49-F238E27FC236}">
                <a16:creationId xmlns:a16="http://schemas.microsoft.com/office/drawing/2014/main" id="{49FAAF43-E38D-459F-BA0E-B6A385946BDB}"/>
              </a:ext>
            </a:extLst>
          </p:cNvPr>
          <p:cNvCxnSpPr>
            <a:cxnSpLocks noChangeShapeType="1"/>
            <a:stCxn id="70661" idx="3"/>
            <a:endCxn id="70663" idx="0"/>
          </p:cNvCxnSpPr>
          <p:nvPr/>
        </p:nvCxnSpPr>
        <p:spPr bwMode="auto">
          <a:xfrm flipH="1">
            <a:off x="6896100" y="4714875"/>
            <a:ext cx="595313" cy="757238"/>
          </a:xfrm>
          <a:prstGeom prst="straightConnector1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0667" name="AutoShape 11">
            <a:extLst>
              <a:ext uri="{FF2B5EF4-FFF2-40B4-BE49-F238E27FC236}">
                <a16:creationId xmlns:a16="http://schemas.microsoft.com/office/drawing/2014/main" id="{7AB6ECE6-ECB2-443B-90DE-03EA40C626C5}"/>
              </a:ext>
            </a:extLst>
          </p:cNvPr>
          <p:cNvCxnSpPr>
            <a:cxnSpLocks noChangeShapeType="1"/>
            <a:stCxn id="70662" idx="2"/>
            <a:endCxn id="70663" idx="6"/>
          </p:cNvCxnSpPr>
          <p:nvPr/>
        </p:nvCxnSpPr>
        <p:spPr bwMode="auto">
          <a:xfrm flipH="1">
            <a:off x="7253288" y="5829300"/>
            <a:ext cx="1038225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0668" name="Text Box 12">
            <a:extLst>
              <a:ext uri="{FF2B5EF4-FFF2-40B4-BE49-F238E27FC236}">
                <a16:creationId xmlns:a16="http://schemas.microsoft.com/office/drawing/2014/main" id="{540E995B-907C-4539-B4A2-6317672E9E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08888" y="5805488"/>
            <a:ext cx="48101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1" i="1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C?</a:t>
            </a:r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>
            <a:extLst>
              <a:ext uri="{FF2B5EF4-FFF2-40B4-BE49-F238E27FC236}">
                <a16:creationId xmlns:a16="http://schemas.microsoft.com/office/drawing/2014/main" id="{4FC19462-E3A2-46C3-9B6F-62D2FCAFA85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DFS And Graph Cycles</a:t>
            </a:r>
          </a:p>
        </p:txBody>
      </p:sp>
      <p:sp>
        <p:nvSpPr>
          <p:cNvPr id="71683" name="Rectangle 3">
            <a:extLst>
              <a:ext uri="{FF2B5EF4-FFF2-40B4-BE49-F238E27FC236}">
                <a16:creationId xmlns:a16="http://schemas.microsoft.com/office/drawing/2014/main" id="{86EFC4C1-9F0D-4C0C-AD85-773115AD737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54524" y="1524000"/>
            <a:ext cx="8432276" cy="5225592"/>
          </a:xfrm>
        </p:spPr>
        <p:txBody>
          <a:bodyPr/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altLang="en-US" sz="2800" dirty="0" err="1"/>
              <a:t>Thm</a:t>
            </a:r>
            <a:r>
              <a:rPr lang="en-US" altLang="en-US" sz="2800" dirty="0"/>
              <a:t>: An undirected graph is </a:t>
            </a:r>
            <a:r>
              <a:rPr lang="en-US" altLang="en-US" sz="2800" i="1" dirty="0">
                <a:solidFill>
                  <a:schemeClr val="tx2"/>
                </a:solidFill>
              </a:rPr>
              <a:t>acyclic</a:t>
            </a:r>
            <a:r>
              <a:rPr lang="en-US" altLang="en-US" sz="2800" dirty="0"/>
              <a:t> </a:t>
            </a:r>
            <a:r>
              <a:rPr lang="en-US" altLang="en-US" sz="2800" dirty="0" err="1"/>
              <a:t>iff</a:t>
            </a:r>
            <a:r>
              <a:rPr lang="en-US" altLang="en-US" sz="2800" dirty="0"/>
              <a:t> a DFS yields no back edges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altLang="en-US" dirty="0"/>
              <a:t>If acyclic, no back edges (because a back edge implies a cycle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altLang="en-US" dirty="0"/>
              <a:t>If no back edges, acyclic</a:t>
            </a:r>
          </a:p>
          <a:p>
            <a:pPr lvl="2">
              <a:spcBef>
                <a:spcPts val="600"/>
              </a:spcBef>
              <a:spcAft>
                <a:spcPts val="600"/>
              </a:spcAft>
            </a:pPr>
            <a:r>
              <a:rPr lang="en-US" altLang="en-US" sz="2800" dirty="0"/>
              <a:t>No back edges implies only tree edges (</a:t>
            </a:r>
            <a:r>
              <a:rPr lang="en-US" altLang="en-US" sz="2800" i="1" dirty="0">
                <a:solidFill>
                  <a:schemeClr val="accent1"/>
                </a:solidFill>
              </a:rPr>
              <a:t>Why?</a:t>
            </a:r>
            <a:r>
              <a:rPr lang="en-US" altLang="en-US" sz="2800" dirty="0"/>
              <a:t>)</a:t>
            </a:r>
          </a:p>
          <a:p>
            <a:pPr lvl="2">
              <a:spcBef>
                <a:spcPts val="600"/>
              </a:spcBef>
              <a:spcAft>
                <a:spcPts val="600"/>
              </a:spcAft>
            </a:pPr>
            <a:r>
              <a:rPr lang="en-US" altLang="en-US" sz="2800" dirty="0"/>
              <a:t>Only tree edges implies we have a tree or a forest</a:t>
            </a:r>
          </a:p>
          <a:p>
            <a:pPr lvl="2">
              <a:spcBef>
                <a:spcPts val="600"/>
              </a:spcBef>
              <a:spcAft>
                <a:spcPts val="600"/>
              </a:spcAft>
            </a:pPr>
            <a:r>
              <a:rPr lang="en-US" altLang="en-US" sz="2800" dirty="0"/>
              <a:t>Which by definition is acyclic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altLang="en-US" sz="2800" dirty="0"/>
              <a:t>Thus, can run DFS to find whether a graph has a cycle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Application 4: computing distance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can we represent this problem as a graph problem?</a:t>
            </a:r>
          </a:p>
          <a:p>
            <a:pPr lvl="1"/>
            <a:r>
              <a:rPr lang="en-US" dirty="0"/>
              <a:t>Nodes are farms.</a:t>
            </a:r>
          </a:p>
          <a:p>
            <a:pPr lvl="1"/>
            <a:r>
              <a:rPr lang="en-US" dirty="0"/>
              <a:t>There is an edge between two farms if the farms are adjacent (next to one another).</a:t>
            </a:r>
          </a:p>
        </p:txBody>
      </p:sp>
    </p:spTree>
    <p:extLst>
      <p:ext uri="{BB962C8B-B14F-4D97-AF65-F5344CB8AC3E}">
        <p14:creationId xmlns:p14="http://schemas.microsoft.com/office/powerpoint/2010/main" val="4000167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>
            <a:extLst>
              <a:ext uri="{FF2B5EF4-FFF2-40B4-BE49-F238E27FC236}">
                <a16:creationId xmlns:a16="http://schemas.microsoft.com/office/drawing/2014/main" id="{51FA981D-C4B8-4B6E-A6B6-D4465510079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DFS And Cycles</a:t>
            </a:r>
          </a:p>
        </p:txBody>
      </p:sp>
      <p:sp>
        <p:nvSpPr>
          <p:cNvPr id="72707" name="Rectangle 3">
            <a:extLst>
              <a:ext uri="{FF2B5EF4-FFF2-40B4-BE49-F238E27FC236}">
                <a16:creationId xmlns:a16="http://schemas.microsoft.com/office/drawing/2014/main" id="{7C273D23-62AA-4F1F-85DB-535579ABE15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z="2800" i="1">
                <a:solidFill>
                  <a:schemeClr val="accent1"/>
                </a:solidFill>
              </a:rPr>
              <a:t>How would you modify the code to detect cycles?</a:t>
            </a:r>
          </a:p>
        </p:txBody>
      </p:sp>
      <p:sp>
        <p:nvSpPr>
          <p:cNvPr id="72708" name="Rectangle 4">
            <a:extLst>
              <a:ext uri="{FF2B5EF4-FFF2-40B4-BE49-F238E27FC236}">
                <a16:creationId xmlns:a16="http://schemas.microsoft.com/office/drawing/2014/main" id="{A963E130-CE01-4017-9BAD-47CB672B89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2133600"/>
            <a:ext cx="4038600" cy="434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>
            <a:lvl1pPr marL="342900" indent="-3429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33CC"/>
              </a:buClr>
              <a:buSzPct val="75000"/>
              <a:buFont typeface="Monotype Sorts" pitchFamily="2" charset="2"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DFS(G)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33CC"/>
              </a:buClr>
              <a:buSzPct val="75000"/>
              <a:buFont typeface="Monotype Sorts" pitchFamily="2" charset="2"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{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33CC"/>
              </a:buClr>
              <a:buSzPct val="75000"/>
              <a:buFont typeface="Monotype Sorts" pitchFamily="2" charset="2"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   for each vertex u </a:t>
            </a: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  <a:sym typeface="Symbol" panose="05050102010706020507" pitchFamily="18" charset="2"/>
              </a:rPr>
              <a:t> G-&gt;V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33CC"/>
              </a:buClr>
              <a:buSzPct val="75000"/>
              <a:buFont typeface="Monotype Sorts" pitchFamily="2" charset="2"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  <a:sym typeface="Symbol" panose="05050102010706020507" pitchFamily="18" charset="2"/>
              </a:rPr>
              <a:t>   {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33CC"/>
              </a:buClr>
              <a:buSzPct val="75000"/>
              <a:buFont typeface="Monotype Sorts" pitchFamily="2" charset="2"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  <a:sym typeface="Symbol" panose="05050102010706020507" pitchFamily="18" charset="2"/>
              </a:rPr>
              <a:t>      u-&gt;color = WHITE;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33CC"/>
              </a:buClr>
              <a:buSzPct val="75000"/>
              <a:buFont typeface="Monotype Sorts" pitchFamily="2" charset="2"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  <a:sym typeface="Symbol" panose="05050102010706020507" pitchFamily="18" charset="2"/>
              </a:rPr>
              <a:t>   }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33CC"/>
              </a:buClr>
              <a:buSzPct val="75000"/>
              <a:buFont typeface="Monotype Sorts" pitchFamily="2" charset="2"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  <a:sym typeface="Symbol" panose="05050102010706020507" pitchFamily="18" charset="2"/>
              </a:rPr>
              <a:t>   time = 0;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33CC"/>
              </a:buClr>
              <a:buSzPct val="75000"/>
              <a:buFont typeface="Monotype Sorts" pitchFamily="2" charset="2"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  <a:sym typeface="Symbol" panose="05050102010706020507" pitchFamily="18" charset="2"/>
              </a:rPr>
              <a:t>   for each vertex </a:t>
            </a: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u </a:t>
            </a: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  <a:sym typeface="Symbol" panose="05050102010706020507" pitchFamily="18" charset="2"/>
              </a:rPr>
              <a:t> G-&gt;V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33CC"/>
              </a:buClr>
              <a:buSzPct val="75000"/>
              <a:buFont typeface="Monotype Sorts" pitchFamily="2" charset="2"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  <a:sym typeface="Symbol" panose="05050102010706020507" pitchFamily="18" charset="2"/>
              </a:rPr>
              <a:t>   {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33CC"/>
              </a:buClr>
              <a:buSzPct val="75000"/>
              <a:buFont typeface="Monotype Sorts" pitchFamily="2" charset="2"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  <a:sym typeface="Symbol" panose="05050102010706020507" pitchFamily="18" charset="2"/>
              </a:rPr>
              <a:t>      if (u-&gt;color == WHITE)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33CC"/>
              </a:buClr>
              <a:buSzPct val="75000"/>
              <a:buFont typeface="Monotype Sorts" pitchFamily="2" charset="2"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  <a:sym typeface="Symbol" panose="05050102010706020507" pitchFamily="18" charset="2"/>
              </a:rPr>
              <a:t>         DFS_Visit(u);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33CC"/>
              </a:buClr>
              <a:buSzPct val="75000"/>
              <a:buFont typeface="Monotype Sorts" pitchFamily="2" charset="2"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  <a:sym typeface="Symbol" panose="05050102010706020507" pitchFamily="18" charset="2"/>
              </a:rPr>
              <a:t>   }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33CC"/>
              </a:buClr>
              <a:buSzPct val="75000"/>
              <a:buFont typeface="Monotype Sorts" pitchFamily="2" charset="2"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  <a:sym typeface="Symbol" panose="05050102010706020507" pitchFamily="18" charset="2"/>
              </a:rPr>
              <a:t>}</a:t>
            </a:r>
            <a:endParaRPr kumimoji="0" lang="en-US" altLang="en-US" sz="1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+mn-cs"/>
            </a:endParaRPr>
          </a:p>
        </p:txBody>
      </p:sp>
      <p:sp>
        <p:nvSpPr>
          <p:cNvPr id="72709" name="Rectangle 5">
            <a:extLst>
              <a:ext uri="{FF2B5EF4-FFF2-40B4-BE49-F238E27FC236}">
                <a16:creationId xmlns:a16="http://schemas.microsoft.com/office/drawing/2014/main" id="{EA8CE56E-1362-48BA-A9FD-C286B99E3E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8200" y="2133600"/>
            <a:ext cx="4038600" cy="434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>
            <a:lvl1pPr marL="342900" indent="-3429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33CC"/>
              </a:buClr>
              <a:buSzPct val="75000"/>
              <a:buFont typeface="Monotype Sorts" pitchFamily="2" charset="2"/>
              <a:buNone/>
              <a:tabLst/>
              <a:defRPr/>
            </a:pPr>
            <a:r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DFS_Visit(u)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33CC"/>
              </a:buClr>
              <a:buSzPct val="75000"/>
              <a:buFont typeface="Monotype Sorts" pitchFamily="2" charset="2"/>
              <a:buNone/>
              <a:tabLst/>
              <a:defRPr/>
            </a:pPr>
            <a:r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{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33CC"/>
              </a:buClr>
              <a:buSzPct val="75000"/>
              <a:buFont typeface="Monotype Sorts" pitchFamily="2" charset="2"/>
              <a:buNone/>
              <a:tabLst/>
              <a:defRPr/>
            </a:pPr>
            <a:r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   u-&gt;color = GREY;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33CC"/>
              </a:buClr>
              <a:buSzPct val="75000"/>
              <a:buFont typeface="Monotype Sorts" pitchFamily="2" charset="2"/>
              <a:buNone/>
              <a:tabLst/>
              <a:defRPr/>
            </a:pPr>
            <a:r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   time = time+1;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33CC"/>
              </a:buClr>
              <a:buSzPct val="75000"/>
              <a:buFont typeface="Monotype Sorts" pitchFamily="2" charset="2"/>
              <a:buNone/>
              <a:tabLst/>
              <a:defRPr/>
            </a:pPr>
            <a:r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   u-&gt;d = time;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33CC"/>
              </a:buClr>
              <a:buSzPct val="75000"/>
              <a:buFont typeface="Monotype Sorts" pitchFamily="2" charset="2"/>
              <a:buNone/>
              <a:tabLst/>
              <a:defRPr/>
            </a:pPr>
            <a:r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   for each v </a:t>
            </a: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  <a:sym typeface="Symbol" panose="05050102010706020507" pitchFamily="18" charset="2"/>
              </a:rPr>
              <a:t> u-&gt;Adj[]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33CC"/>
              </a:buClr>
              <a:buSzPct val="75000"/>
              <a:buFont typeface="Monotype Sorts" pitchFamily="2" charset="2"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  <a:sym typeface="Symbol" panose="05050102010706020507" pitchFamily="18" charset="2"/>
              </a:rPr>
              <a:t>   {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33CC"/>
              </a:buClr>
              <a:buSzPct val="75000"/>
              <a:buFont typeface="Monotype Sorts" pitchFamily="2" charset="2"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  <a:sym typeface="Symbol" panose="05050102010706020507" pitchFamily="18" charset="2"/>
              </a:rPr>
              <a:t>      if (v-&gt;color == WHITE)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33CC"/>
              </a:buClr>
              <a:buSzPct val="75000"/>
              <a:buFont typeface="Monotype Sorts" pitchFamily="2" charset="2"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  <a:sym typeface="Symbol" panose="05050102010706020507" pitchFamily="18" charset="2"/>
              </a:rPr>
              <a:t>         DFS_Visit(v);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33CC"/>
              </a:buClr>
              <a:buSzPct val="75000"/>
              <a:buFont typeface="Monotype Sorts" pitchFamily="2" charset="2"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  <a:sym typeface="Symbol" panose="05050102010706020507" pitchFamily="18" charset="2"/>
              </a:rPr>
              <a:t>   }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33CC"/>
              </a:buClr>
              <a:buSzPct val="75000"/>
              <a:buFont typeface="Monotype Sorts" pitchFamily="2" charset="2"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  <a:sym typeface="Symbol" panose="05050102010706020507" pitchFamily="18" charset="2"/>
              </a:rPr>
              <a:t>   u-&gt;color = BLACK;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33CC"/>
              </a:buClr>
              <a:buSzPct val="75000"/>
              <a:buFont typeface="Monotype Sorts" pitchFamily="2" charset="2"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  <a:sym typeface="Symbol" panose="05050102010706020507" pitchFamily="18" charset="2"/>
              </a:rPr>
              <a:t>   time = time+1;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33CC"/>
              </a:buClr>
              <a:buSzPct val="75000"/>
              <a:buFont typeface="Monotype Sorts" pitchFamily="2" charset="2"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  <a:sym typeface="Symbol" panose="05050102010706020507" pitchFamily="18" charset="2"/>
              </a:rPr>
              <a:t>   u-&gt;f = time;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33CC"/>
              </a:buClr>
              <a:buSzPct val="75000"/>
              <a:buFont typeface="Monotype Sorts" pitchFamily="2" charset="2"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  <a:sym typeface="Symbol" panose="05050102010706020507" pitchFamily="18" charset="2"/>
              </a:rPr>
              <a:t>}</a:t>
            </a:r>
          </a:p>
        </p:txBody>
      </p:sp>
      <p:sp>
        <p:nvSpPr>
          <p:cNvPr id="72710" name="Line 6">
            <a:extLst>
              <a:ext uri="{FF2B5EF4-FFF2-40B4-BE49-F238E27FC236}">
                <a16:creationId xmlns:a16="http://schemas.microsoft.com/office/drawing/2014/main" id="{D82103E6-6C5E-4604-911E-E126A9A69D8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495800" y="2133600"/>
            <a:ext cx="0" cy="4495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1" u="none" strike="noStrike" kern="1200" cap="none" spc="0" normalizeH="0" baseline="0" noProof="0">
              <a:ln>
                <a:noFill/>
              </a:ln>
              <a:solidFill>
                <a:srgbClr val="0033CC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>
            <a:extLst>
              <a:ext uri="{FF2B5EF4-FFF2-40B4-BE49-F238E27FC236}">
                <a16:creationId xmlns:a16="http://schemas.microsoft.com/office/drawing/2014/main" id="{7A10BB8A-36BF-481A-9A68-BE0D360ACCF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DFS And Cycles</a:t>
            </a:r>
          </a:p>
        </p:txBody>
      </p:sp>
      <p:sp>
        <p:nvSpPr>
          <p:cNvPr id="73731" name="Rectangle 3">
            <a:extLst>
              <a:ext uri="{FF2B5EF4-FFF2-40B4-BE49-F238E27FC236}">
                <a16:creationId xmlns:a16="http://schemas.microsoft.com/office/drawing/2014/main" id="{8F8D4537-1385-46D1-A172-C56FFC68516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z="2800" i="1">
                <a:solidFill>
                  <a:schemeClr val="accent1"/>
                </a:solidFill>
              </a:rPr>
              <a:t>What will be the running time?</a:t>
            </a:r>
          </a:p>
        </p:txBody>
      </p:sp>
      <p:sp>
        <p:nvSpPr>
          <p:cNvPr id="73732" name="Rectangle 4">
            <a:extLst>
              <a:ext uri="{FF2B5EF4-FFF2-40B4-BE49-F238E27FC236}">
                <a16:creationId xmlns:a16="http://schemas.microsoft.com/office/drawing/2014/main" id="{E9CC5E35-E169-4406-B275-09E7137BBE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2133600"/>
            <a:ext cx="4038600" cy="434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>
            <a:lvl1pPr marL="342900" indent="-3429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33CC"/>
              </a:buClr>
              <a:buSzPct val="75000"/>
              <a:buFont typeface="Monotype Sorts" pitchFamily="2" charset="2"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DFS(G)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33CC"/>
              </a:buClr>
              <a:buSzPct val="75000"/>
              <a:buFont typeface="Monotype Sorts" pitchFamily="2" charset="2"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{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33CC"/>
              </a:buClr>
              <a:buSzPct val="75000"/>
              <a:buFont typeface="Monotype Sorts" pitchFamily="2" charset="2"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   for each vertex u </a:t>
            </a: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  <a:sym typeface="Symbol" panose="05050102010706020507" pitchFamily="18" charset="2"/>
              </a:rPr>
              <a:t> G-&gt;V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33CC"/>
              </a:buClr>
              <a:buSzPct val="75000"/>
              <a:buFont typeface="Monotype Sorts" pitchFamily="2" charset="2"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  <a:sym typeface="Symbol" panose="05050102010706020507" pitchFamily="18" charset="2"/>
              </a:rPr>
              <a:t>   {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33CC"/>
              </a:buClr>
              <a:buSzPct val="75000"/>
              <a:buFont typeface="Monotype Sorts" pitchFamily="2" charset="2"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  <a:sym typeface="Symbol" panose="05050102010706020507" pitchFamily="18" charset="2"/>
              </a:rPr>
              <a:t>      u-&gt;color = WHITE;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33CC"/>
              </a:buClr>
              <a:buSzPct val="75000"/>
              <a:buFont typeface="Monotype Sorts" pitchFamily="2" charset="2"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  <a:sym typeface="Symbol" panose="05050102010706020507" pitchFamily="18" charset="2"/>
              </a:rPr>
              <a:t>   }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33CC"/>
              </a:buClr>
              <a:buSzPct val="75000"/>
              <a:buFont typeface="Monotype Sorts" pitchFamily="2" charset="2"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  <a:sym typeface="Symbol" panose="05050102010706020507" pitchFamily="18" charset="2"/>
              </a:rPr>
              <a:t>   time = 0;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33CC"/>
              </a:buClr>
              <a:buSzPct val="75000"/>
              <a:buFont typeface="Monotype Sorts" pitchFamily="2" charset="2"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  <a:sym typeface="Symbol" panose="05050102010706020507" pitchFamily="18" charset="2"/>
              </a:rPr>
              <a:t>   for each vertex </a:t>
            </a: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u </a:t>
            </a: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  <a:sym typeface="Symbol" panose="05050102010706020507" pitchFamily="18" charset="2"/>
              </a:rPr>
              <a:t> G-&gt;V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33CC"/>
              </a:buClr>
              <a:buSzPct val="75000"/>
              <a:buFont typeface="Monotype Sorts" pitchFamily="2" charset="2"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  <a:sym typeface="Symbol" panose="05050102010706020507" pitchFamily="18" charset="2"/>
              </a:rPr>
              <a:t>   {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33CC"/>
              </a:buClr>
              <a:buSzPct val="75000"/>
              <a:buFont typeface="Monotype Sorts" pitchFamily="2" charset="2"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  <a:sym typeface="Symbol" panose="05050102010706020507" pitchFamily="18" charset="2"/>
              </a:rPr>
              <a:t>      if (u-&gt;color == WHITE)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33CC"/>
              </a:buClr>
              <a:buSzPct val="75000"/>
              <a:buFont typeface="Monotype Sorts" pitchFamily="2" charset="2"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  <a:sym typeface="Symbol" panose="05050102010706020507" pitchFamily="18" charset="2"/>
              </a:rPr>
              <a:t>         DFS_Visit(u);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33CC"/>
              </a:buClr>
              <a:buSzPct val="75000"/>
              <a:buFont typeface="Monotype Sorts" pitchFamily="2" charset="2"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  <a:sym typeface="Symbol" panose="05050102010706020507" pitchFamily="18" charset="2"/>
              </a:rPr>
              <a:t>   }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33CC"/>
              </a:buClr>
              <a:buSzPct val="75000"/>
              <a:buFont typeface="Monotype Sorts" pitchFamily="2" charset="2"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  <a:sym typeface="Symbol" panose="05050102010706020507" pitchFamily="18" charset="2"/>
              </a:rPr>
              <a:t>}</a:t>
            </a:r>
            <a:endParaRPr kumimoji="0" lang="en-US" altLang="en-US" sz="1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+mn-cs"/>
            </a:endParaRPr>
          </a:p>
        </p:txBody>
      </p:sp>
      <p:sp>
        <p:nvSpPr>
          <p:cNvPr id="73733" name="Rectangle 5">
            <a:extLst>
              <a:ext uri="{FF2B5EF4-FFF2-40B4-BE49-F238E27FC236}">
                <a16:creationId xmlns:a16="http://schemas.microsoft.com/office/drawing/2014/main" id="{26C5B08C-8CE0-4FCD-B8A7-7AF3BC67A2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8200" y="2133600"/>
            <a:ext cx="4038600" cy="434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>
            <a:lvl1pPr marL="342900" indent="-3429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33CC"/>
              </a:buClr>
              <a:buSzPct val="75000"/>
              <a:buFont typeface="Monotype Sorts" pitchFamily="2" charset="2"/>
              <a:buNone/>
              <a:tabLst/>
              <a:defRPr/>
            </a:pPr>
            <a:r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DFS_Visit(u)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33CC"/>
              </a:buClr>
              <a:buSzPct val="75000"/>
              <a:buFont typeface="Monotype Sorts" pitchFamily="2" charset="2"/>
              <a:buNone/>
              <a:tabLst/>
              <a:defRPr/>
            </a:pPr>
            <a:r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{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33CC"/>
              </a:buClr>
              <a:buSzPct val="75000"/>
              <a:buFont typeface="Monotype Sorts" pitchFamily="2" charset="2"/>
              <a:buNone/>
              <a:tabLst/>
              <a:defRPr/>
            </a:pPr>
            <a:r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   u-&gt;color = GREY;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33CC"/>
              </a:buClr>
              <a:buSzPct val="75000"/>
              <a:buFont typeface="Monotype Sorts" pitchFamily="2" charset="2"/>
              <a:buNone/>
              <a:tabLst/>
              <a:defRPr/>
            </a:pPr>
            <a:r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   time = time+1;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33CC"/>
              </a:buClr>
              <a:buSzPct val="75000"/>
              <a:buFont typeface="Monotype Sorts" pitchFamily="2" charset="2"/>
              <a:buNone/>
              <a:tabLst/>
              <a:defRPr/>
            </a:pPr>
            <a:r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   u-&gt;d = time;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33CC"/>
              </a:buClr>
              <a:buSzPct val="75000"/>
              <a:buFont typeface="Monotype Sorts" pitchFamily="2" charset="2"/>
              <a:buNone/>
              <a:tabLst/>
              <a:defRPr/>
            </a:pPr>
            <a:r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   for each v </a:t>
            </a: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  <a:sym typeface="Symbol" panose="05050102010706020507" pitchFamily="18" charset="2"/>
              </a:rPr>
              <a:t> u-&gt;Adj[]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33CC"/>
              </a:buClr>
              <a:buSzPct val="75000"/>
              <a:buFont typeface="Monotype Sorts" pitchFamily="2" charset="2"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  <a:sym typeface="Symbol" panose="05050102010706020507" pitchFamily="18" charset="2"/>
              </a:rPr>
              <a:t>   {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33CC"/>
              </a:buClr>
              <a:buSzPct val="75000"/>
              <a:buFont typeface="Monotype Sorts" pitchFamily="2" charset="2"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  <a:sym typeface="Symbol" panose="05050102010706020507" pitchFamily="18" charset="2"/>
              </a:rPr>
              <a:t>      if (v-&gt;color == WHITE)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33CC"/>
              </a:buClr>
              <a:buSzPct val="75000"/>
              <a:buFont typeface="Monotype Sorts" pitchFamily="2" charset="2"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  <a:sym typeface="Symbol" panose="05050102010706020507" pitchFamily="18" charset="2"/>
              </a:rPr>
              <a:t>         DFS_Visit(v);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33CC"/>
              </a:buClr>
              <a:buSzPct val="75000"/>
              <a:buFont typeface="Monotype Sorts" pitchFamily="2" charset="2"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  <a:sym typeface="Symbol" panose="05050102010706020507" pitchFamily="18" charset="2"/>
              </a:rPr>
              <a:t>   }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33CC"/>
              </a:buClr>
              <a:buSzPct val="75000"/>
              <a:buFont typeface="Monotype Sorts" pitchFamily="2" charset="2"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  <a:sym typeface="Symbol" panose="05050102010706020507" pitchFamily="18" charset="2"/>
              </a:rPr>
              <a:t>   u-&gt;color = BLACK;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33CC"/>
              </a:buClr>
              <a:buSzPct val="75000"/>
              <a:buFont typeface="Monotype Sorts" pitchFamily="2" charset="2"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  <a:sym typeface="Symbol" panose="05050102010706020507" pitchFamily="18" charset="2"/>
              </a:rPr>
              <a:t>   time = time+1;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33CC"/>
              </a:buClr>
              <a:buSzPct val="75000"/>
              <a:buFont typeface="Monotype Sorts" pitchFamily="2" charset="2"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  <a:sym typeface="Symbol" panose="05050102010706020507" pitchFamily="18" charset="2"/>
              </a:rPr>
              <a:t>   u-&gt;f = time;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33CC"/>
              </a:buClr>
              <a:buSzPct val="75000"/>
              <a:buFont typeface="Monotype Sorts" pitchFamily="2" charset="2"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  <a:sym typeface="Symbol" panose="05050102010706020507" pitchFamily="18" charset="2"/>
              </a:rPr>
              <a:t>}</a:t>
            </a:r>
          </a:p>
        </p:txBody>
      </p:sp>
      <p:sp>
        <p:nvSpPr>
          <p:cNvPr id="73734" name="Line 6">
            <a:extLst>
              <a:ext uri="{FF2B5EF4-FFF2-40B4-BE49-F238E27FC236}">
                <a16:creationId xmlns:a16="http://schemas.microsoft.com/office/drawing/2014/main" id="{0B94ADA0-9610-4670-9CFA-E19EBB65B22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495800" y="2133600"/>
            <a:ext cx="0" cy="4495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1" u="none" strike="noStrike" kern="1200" cap="none" spc="0" normalizeH="0" baseline="0" noProof="0">
              <a:ln>
                <a:noFill/>
              </a:ln>
              <a:solidFill>
                <a:srgbClr val="0033CC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>
            <a:extLst>
              <a:ext uri="{FF2B5EF4-FFF2-40B4-BE49-F238E27FC236}">
                <a16:creationId xmlns:a16="http://schemas.microsoft.com/office/drawing/2014/main" id="{C4959FC4-BB4E-477C-8CEA-A223AB204F8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DFS And Cycles</a:t>
            </a:r>
          </a:p>
        </p:txBody>
      </p:sp>
      <p:sp>
        <p:nvSpPr>
          <p:cNvPr id="74755" name="Rectangle 3">
            <a:extLst>
              <a:ext uri="{FF2B5EF4-FFF2-40B4-BE49-F238E27FC236}">
                <a16:creationId xmlns:a16="http://schemas.microsoft.com/office/drawing/2014/main" id="{D3B0BBF6-5134-4D05-8D33-FFF838AD992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524000"/>
            <a:ext cx="8229600" cy="51054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en-US" i="1" dirty="0">
                <a:solidFill>
                  <a:schemeClr val="accent1"/>
                </a:solidFill>
              </a:rPr>
              <a:t>What will be the running time?</a:t>
            </a:r>
            <a:endParaRPr lang="en-US" altLang="en-US" dirty="0">
              <a:solidFill>
                <a:schemeClr val="accent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en-US" dirty="0"/>
              <a:t>A: O(V+E)</a:t>
            </a:r>
          </a:p>
          <a:p>
            <a:pPr>
              <a:lnSpc>
                <a:spcPct val="150000"/>
              </a:lnSpc>
            </a:pPr>
            <a:r>
              <a:rPr lang="en-US" altLang="en-US" dirty="0"/>
              <a:t>We can actually determine if cycles exist in O(V) time:</a:t>
            </a:r>
          </a:p>
          <a:p>
            <a:pPr lvl="1">
              <a:lnSpc>
                <a:spcPct val="150000"/>
              </a:lnSpc>
            </a:pPr>
            <a:r>
              <a:rPr lang="en-US" altLang="en-US" dirty="0"/>
              <a:t>In an undirected acyclic forest, |E| </a:t>
            </a:r>
            <a:r>
              <a:rPr lang="en-US" altLang="en-US" dirty="0">
                <a:sym typeface="Symbol" panose="05050102010706020507" pitchFamily="18" charset="2"/>
              </a:rPr>
              <a:t> |V| - 1 </a:t>
            </a:r>
            <a:endParaRPr lang="en-US" altLang="en-US" dirty="0"/>
          </a:p>
          <a:p>
            <a:pPr lvl="1">
              <a:lnSpc>
                <a:spcPct val="150000"/>
              </a:lnSpc>
            </a:pPr>
            <a:r>
              <a:rPr lang="en-US" altLang="en-US" dirty="0"/>
              <a:t>So count the edges: if ever see |V| distinct edges, must have seen a back edge along the way</a:t>
            </a:r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7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More Examples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F62647D-AE1F-F75E-BAF7-B5340E2E9AD4}"/>
              </a:ext>
            </a:extLst>
          </p:cNvPr>
          <p:cNvSpPr txBox="1">
            <a:spLocks/>
          </p:cNvSpPr>
          <p:nvPr/>
        </p:nvSpPr>
        <p:spPr>
          <a:xfrm>
            <a:off x="685800" y="3962400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7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BFS</a:t>
            </a:r>
          </a:p>
        </p:txBody>
      </p:sp>
    </p:spTree>
    <p:extLst>
      <p:ext uri="{BB962C8B-B14F-4D97-AF65-F5344CB8AC3E}">
        <p14:creationId xmlns:p14="http://schemas.microsoft.com/office/powerpoint/2010/main" val="1968379222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Rectangle 1">
            <a:extLst>
              <a:ext uri="{FF2B5EF4-FFF2-40B4-BE49-F238E27FC236}">
                <a16:creationId xmlns:a16="http://schemas.microsoft.com/office/drawing/2014/main" id="{28A30B00-AE24-4B5F-9A4A-F0FB297DCEA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3048000"/>
            <a:ext cx="9144000" cy="762000"/>
          </a:xfrm>
          <a:ln/>
        </p:spPr>
        <p:txBody>
          <a:bodyPr>
            <a:noAutofit/>
          </a:bodyPr>
          <a:lstStyle/>
          <a:p>
            <a:pPr algn="ctr">
              <a:buClrTx/>
              <a:tabLst>
                <a:tab pos="0" algn="l"/>
                <a:tab pos="914377" algn="l"/>
                <a:tab pos="1828754" algn="l"/>
                <a:tab pos="2743131" algn="l"/>
                <a:tab pos="3657509" algn="l"/>
                <a:tab pos="4571886" algn="l"/>
                <a:tab pos="5486263" algn="l"/>
                <a:tab pos="6400640" algn="l"/>
                <a:tab pos="7315017" algn="l"/>
                <a:tab pos="8229394" algn="l"/>
                <a:tab pos="9143771" algn="l"/>
                <a:tab pos="10058149" algn="l"/>
              </a:tabLst>
            </a:pPr>
            <a:r>
              <a:rPr lang="en-US" altLang="en-US" sz="1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Breadth First Search</a:t>
            </a:r>
          </a:p>
        </p:txBody>
      </p:sp>
      <p:sp>
        <p:nvSpPr>
          <p:cNvPr id="29" name="Slide Number Placeholder 2">
            <a:extLst>
              <a:ext uri="{FF2B5EF4-FFF2-40B4-BE49-F238E27FC236}">
                <a16:creationId xmlns:a16="http://schemas.microsoft.com/office/drawing/2014/main" id="{5631259D-3049-4D8B-AF98-5C04847B8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28002" y="6513513"/>
            <a:ext cx="2537884" cy="457200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45718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fld id="{996B3188-5C6F-4C98-A3F7-342CCBF6AC5D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457189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/>
                <a:defRPr/>
              </a:pPr>
              <a:t>134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Rectangle 1">
            <a:extLst>
              <a:ext uri="{FF2B5EF4-FFF2-40B4-BE49-F238E27FC236}">
                <a16:creationId xmlns:a16="http://schemas.microsoft.com/office/drawing/2014/main" id="{28A30B00-AE24-4B5F-9A4A-F0FB297DCEA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762000"/>
          </a:xfrm>
          <a:ln/>
        </p:spPr>
        <p:txBody>
          <a:bodyPr/>
          <a:lstStyle/>
          <a:p>
            <a:pPr>
              <a:buClrTx/>
              <a:tabLst>
                <a:tab pos="0" algn="l"/>
                <a:tab pos="914377" algn="l"/>
                <a:tab pos="1828754" algn="l"/>
                <a:tab pos="2743131" algn="l"/>
                <a:tab pos="3657509" algn="l"/>
                <a:tab pos="4571886" algn="l"/>
                <a:tab pos="5486263" algn="l"/>
                <a:tab pos="6400640" algn="l"/>
                <a:tab pos="7315017" algn="l"/>
                <a:tab pos="8229394" algn="l"/>
                <a:tab pos="9143771" algn="l"/>
                <a:tab pos="10058149" algn="l"/>
              </a:tabLst>
            </a:pPr>
            <a:r>
              <a:rPr lang="en-US" altLang="en-US" dirty="0"/>
              <a:t>Breadth First Search</a:t>
            </a:r>
          </a:p>
        </p:txBody>
      </p:sp>
      <p:sp>
        <p:nvSpPr>
          <p:cNvPr id="29" name="Slide Number Placeholder 2">
            <a:extLst>
              <a:ext uri="{FF2B5EF4-FFF2-40B4-BE49-F238E27FC236}">
                <a16:creationId xmlns:a16="http://schemas.microsoft.com/office/drawing/2014/main" id="{5631259D-3049-4D8B-AF98-5C04847B8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28002" y="6513513"/>
            <a:ext cx="2537884" cy="457200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45718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fld id="{996B3188-5C6F-4C98-A3F7-342CCBF6AC5D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457189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/>
                <a:defRPr/>
              </a:pPr>
              <a:t>135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098" name="Oval 2">
            <a:extLst>
              <a:ext uri="{FF2B5EF4-FFF2-40B4-BE49-F238E27FC236}">
                <a16:creationId xmlns:a16="http://schemas.microsoft.com/office/drawing/2014/main" id="{6597A351-65C5-417E-AA93-D24F4D782D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9206" y="2668594"/>
            <a:ext cx="250825" cy="250825"/>
          </a:xfrm>
          <a:prstGeom prst="ellipse">
            <a:avLst/>
          </a:prstGeom>
          <a:solidFill>
            <a:srgbClr val="808080"/>
          </a:solidFill>
          <a:ln w="1584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160" tIns="46080" rIns="92160" bIns="460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s</a:t>
            </a:r>
          </a:p>
        </p:txBody>
      </p:sp>
      <p:sp>
        <p:nvSpPr>
          <p:cNvPr id="4099" name="Oval 3">
            <a:extLst>
              <a:ext uri="{FF2B5EF4-FFF2-40B4-BE49-F238E27FC236}">
                <a16:creationId xmlns:a16="http://schemas.microsoft.com/office/drawing/2014/main" id="{5CD12538-BA17-441E-814A-F7D25F42BF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9181" y="1371605"/>
            <a:ext cx="250825" cy="252413"/>
          </a:xfrm>
          <a:prstGeom prst="ellipse">
            <a:avLst/>
          </a:prstGeom>
          <a:solidFill>
            <a:srgbClr val="808080"/>
          </a:solidFill>
          <a:ln w="1584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160" tIns="46080" rIns="92160" bIns="460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2</a:t>
            </a:r>
          </a:p>
        </p:txBody>
      </p:sp>
      <p:sp>
        <p:nvSpPr>
          <p:cNvPr id="4100" name="Oval 4">
            <a:extLst>
              <a:ext uri="{FF2B5EF4-FFF2-40B4-BE49-F238E27FC236}">
                <a16:creationId xmlns:a16="http://schemas.microsoft.com/office/drawing/2014/main" id="{AF1C86DD-6365-46A1-B2EC-53B7D6BAC1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1406" y="2668594"/>
            <a:ext cx="250825" cy="250825"/>
          </a:xfrm>
          <a:prstGeom prst="ellipse">
            <a:avLst/>
          </a:prstGeom>
          <a:solidFill>
            <a:srgbClr val="808080"/>
          </a:solidFill>
          <a:ln w="1584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160" tIns="46080" rIns="92160" bIns="460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5</a:t>
            </a:r>
          </a:p>
        </p:txBody>
      </p:sp>
      <p:cxnSp>
        <p:nvCxnSpPr>
          <p:cNvPr id="4101" name="AutoShape 5">
            <a:extLst>
              <a:ext uri="{FF2B5EF4-FFF2-40B4-BE49-F238E27FC236}">
                <a16:creationId xmlns:a16="http://schemas.microsoft.com/office/drawing/2014/main" id="{484E80C2-A558-4C0F-8786-AEF4ED50243B}"/>
              </a:ext>
            </a:extLst>
          </p:cNvPr>
          <p:cNvCxnSpPr>
            <a:cxnSpLocks noChangeShapeType="1"/>
            <a:stCxn id="4098" idx="7"/>
            <a:endCxn id="4099" idx="3"/>
          </p:cNvCxnSpPr>
          <p:nvPr/>
        </p:nvCxnSpPr>
        <p:spPr bwMode="auto">
          <a:xfrm flipV="1">
            <a:off x="1433514" y="1587500"/>
            <a:ext cx="893763" cy="1117600"/>
          </a:xfrm>
          <a:prstGeom prst="straightConnector1">
            <a:avLst/>
          </a:prstGeom>
          <a:noFill/>
          <a:ln w="1908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4102" name="AutoShape 6">
            <a:extLst>
              <a:ext uri="{FF2B5EF4-FFF2-40B4-BE49-F238E27FC236}">
                <a16:creationId xmlns:a16="http://schemas.microsoft.com/office/drawing/2014/main" id="{1287C257-EF65-4910-9B13-480DB8661785}"/>
              </a:ext>
            </a:extLst>
          </p:cNvPr>
          <p:cNvCxnSpPr>
            <a:cxnSpLocks noChangeShapeType="1"/>
            <a:stCxn id="4098" idx="6"/>
            <a:endCxn id="4100" idx="2"/>
          </p:cNvCxnSpPr>
          <p:nvPr/>
        </p:nvCxnSpPr>
        <p:spPr bwMode="auto">
          <a:xfrm>
            <a:off x="1470031" y="2794001"/>
            <a:ext cx="2111375" cy="1588"/>
          </a:xfrm>
          <a:prstGeom prst="straightConnector1">
            <a:avLst/>
          </a:prstGeom>
          <a:noFill/>
          <a:ln w="1908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4103" name="AutoShape 7">
            <a:extLst>
              <a:ext uri="{FF2B5EF4-FFF2-40B4-BE49-F238E27FC236}">
                <a16:creationId xmlns:a16="http://schemas.microsoft.com/office/drawing/2014/main" id="{5B104BEB-7B50-452A-9B6A-D94C6F99653A}"/>
              </a:ext>
            </a:extLst>
          </p:cNvPr>
          <p:cNvCxnSpPr>
            <a:cxnSpLocks noChangeShapeType="1"/>
            <a:stCxn id="4099" idx="6"/>
            <a:endCxn id="4105" idx="2"/>
          </p:cNvCxnSpPr>
          <p:nvPr/>
        </p:nvCxnSpPr>
        <p:spPr bwMode="auto">
          <a:xfrm>
            <a:off x="2540000" y="1498601"/>
            <a:ext cx="2108200" cy="1588"/>
          </a:xfrm>
          <a:prstGeom prst="straightConnector1">
            <a:avLst/>
          </a:prstGeom>
          <a:noFill/>
          <a:ln w="1908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4104" name="AutoShape 8">
            <a:extLst>
              <a:ext uri="{FF2B5EF4-FFF2-40B4-BE49-F238E27FC236}">
                <a16:creationId xmlns:a16="http://schemas.microsoft.com/office/drawing/2014/main" id="{E564568C-9A09-4020-83F2-89AD9456C0B5}"/>
              </a:ext>
            </a:extLst>
          </p:cNvPr>
          <p:cNvCxnSpPr>
            <a:cxnSpLocks noChangeShapeType="1"/>
            <a:stCxn id="4099" idx="5"/>
            <a:endCxn id="4100" idx="1"/>
          </p:cNvCxnSpPr>
          <p:nvPr/>
        </p:nvCxnSpPr>
        <p:spPr bwMode="auto">
          <a:xfrm>
            <a:off x="2503494" y="1587501"/>
            <a:ext cx="1114425" cy="1119188"/>
          </a:xfrm>
          <a:prstGeom prst="straightConnector1">
            <a:avLst/>
          </a:prstGeom>
          <a:noFill/>
          <a:ln w="1908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4105" name="Oval 9">
            <a:extLst>
              <a:ext uri="{FF2B5EF4-FFF2-40B4-BE49-F238E27FC236}">
                <a16:creationId xmlns:a16="http://schemas.microsoft.com/office/drawing/2014/main" id="{6DDB42C4-D57B-4F6D-B96D-420056047B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8206" y="1371605"/>
            <a:ext cx="250825" cy="252413"/>
          </a:xfrm>
          <a:prstGeom prst="ellipse">
            <a:avLst/>
          </a:prstGeom>
          <a:solidFill>
            <a:srgbClr val="808080"/>
          </a:solidFill>
          <a:ln w="1584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160" tIns="46080" rIns="92160" bIns="460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4</a:t>
            </a:r>
          </a:p>
        </p:txBody>
      </p:sp>
      <p:sp>
        <p:nvSpPr>
          <p:cNvPr id="4106" name="Oval 10">
            <a:extLst>
              <a:ext uri="{FF2B5EF4-FFF2-40B4-BE49-F238E27FC236}">
                <a16:creationId xmlns:a16="http://schemas.microsoft.com/office/drawing/2014/main" id="{AD10824C-C14A-4DA6-86BC-E2C160C024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9806" y="2668594"/>
            <a:ext cx="250825" cy="250825"/>
          </a:xfrm>
          <a:prstGeom prst="ellipse">
            <a:avLst/>
          </a:prstGeom>
          <a:solidFill>
            <a:srgbClr val="808080"/>
          </a:solidFill>
          <a:ln w="1584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160" tIns="46080" rIns="92160" bIns="460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7</a:t>
            </a:r>
          </a:p>
        </p:txBody>
      </p:sp>
      <p:cxnSp>
        <p:nvCxnSpPr>
          <p:cNvPr id="4107" name="AutoShape 11">
            <a:extLst>
              <a:ext uri="{FF2B5EF4-FFF2-40B4-BE49-F238E27FC236}">
                <a16:creationId xmlns:a16="http://schemas.microsoft.com/office/drawing/2014/main" id="{3EF78040-566E-405E-8D95-0E406FCC7711}"/>
              </a:ext>
            </a:extLst>
          </p:cNvPr>
          <p:cNvCxnSpPr>
            <a:cxnSpLocks noChangeShapeType="1"/>
            <a:stCxn id="4110" idx="3"/>
            <a:endCxn id="4106" idx="7"/>
          </p:cNvCxnSpPr>
          <p:nvPr/>
        </p:nvCxnSpPr>
        <p:spPr bwMode="auto">
          <a:xfrm flipH="1">
            <a:off x="6234119" y="1587501"/>
            <a:ext cx="1171575" cy="1119188"/>
          </a:xfrm>
          <a:prstGeom prst="straightConnector1">
            <a:avLst/>
          </a:prstGeom>
          <a:noFill/>
          <a:ln w="19080">
            <a:solidFill>
              <a:srgbClr val="000000"/>
            </a:solidFill>
            <a:miter lim="800000"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4108" name="AutoShape 12">
            <a:extLst>
              <a:ext uri="{FF2B5EF4-FFF2-40B4-BE49-F238E27FC236}">
                <a16:creationId xmlns:a16="http://schemas.microsoft.com/office/drawing/2014/main" id="{0BC0E0B0-4FB0-4322-B4F7-85CD10715E02}"/>
              </a:ext>
            </a:extLst>
          </p:cNvPr>
          <p:cNvCxnSpPr>
            <a:cxnSpLocks noChangeShapeType="1"/>
            <a:stCxn id="4106" idx="2"/>
            <a:endCxn id="4100" idx="6"/>
          </p:cNvCxnSpPr>
          <p:nvPr/>
        </p:nvCxnSpPr>
        <p:spPr bwMode="auto">
          <a:xfrm flipH="1">
            <a:off x="3832231" y="2794001"/>
            <a:ext cx="2187575" cy="1588"/>
          </a:xfrm>
          <a:prstGeom prst="straightConnector1">
            <a:avLst/>
          </a:prstGeom>
          <a:noFill/>
          <a:ln w="1908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4109" name="AutoShape 13">
            <a:extLst>
              <a:ext uri="{FF2B5EF4-FFF2-40B4-BE49-F238E27FC236}">
                <a16:creationId xmlns:a16="http://schemas.microsoft.com/office/drawing/2014/main" id="{843EFE66-E233-466D-A68F-05ACDC8779A4}"/>
              </a:ext>
            </a:extLst>
          </p:cNvPr>
          <p:cNvCxnSpPr>
            <a:cxnSpLocks noChangeShapeType="1"/>
            <a:stCxn id="4116" idx="0"/>
            <a:endCxn id="4110" idx="4"/>
          </p:cNvCxnSpPr>
          <p:nvPr/>
        </p:nvCxnSpPr>
        <p:spPr bwMode="auto">
          <a:xfrm flipV="1">
            <a:off x="7494593" y="1624018"/>
            <a:ext cx="1587" cy="2262187"/>
          </a:xfrm>
          <a:prstGeom prst="straightConnector1">
            <a:avLst/>
          </a:prstGeom>
          <a:noFill/>
          <a:ln w="1908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4110" name="Oval 14">
            <a:extLst>
              <a:ext uri="{FF2B5EF4-FFF2-40B4-BE49-F238E27FC236}">
                <a16:creationId xmlns:a16="http://schemas.microsoft.com/office/drawing/2014/main" id="{70B1AA28-1758-445E-969C-B541FBFBA5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69181" y="1371605"/>
            <a:ext cx="250825" cy="252413"/>
          </a:xfrm>
          <a:prstGeom prst="ellipse">
            <a:avLst/>
          </a:prstGeom>
          <a:solidFill>
            <a:srgbClr val="808080"/>
          </a:solidFill>
          <a:ln w="1584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160" tIns="46080" rIns="92160" bIns="460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8</a:t>
            </a:r>
          </a:p>
        </p:txBody>
      </p:sp>
      <p:cxnSp>
        <p:nvCxnSpPr>
          <p:cNvPr id="4111" name="AutoShape 15">
            <a:extLst>
              <a:ext uri="{FF2B5EF4-FFF2-40B4-BE49-F238E27FC236}">
                <a16:creationId xmlns:a16="http://schemas.microsoft.com/office/drawing/2014/main" id="{D4E292CF-B538-4E70-A0AB-40FCB21144AD}"/>
              </a:ext>
            </a:extLst>
          </p:cNvPr>
          <p:cNvCxnSpPr>
            <a:cxnSpLocks noChangeShapeType="1"/>
            <a:stCxn id="4105" idx="6"/>
            <a:endCxn id="4110" idx="2"/>
          </p:cNvCxnSpPr>
          <p:nvPr/>
        </p:nvCxnSpPr>
        <p:spPr bwMode="auto">
          <a:xfrm>
            <a:off x="4899027" y="1498601"/>
            <a:ext cx="2470151" cy="1588"/>
          </a:xfrm>
          <a:prstGeom prst="straightConnector1">
            <a:avLst/>
          </a:prstGeom>
          <a:noFill/>
          <a:ln w="1908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4112" name="AutoShape 16">
            <a:extLst>
              <a:ext uri="{FF2B5EF4-FFF2-40B4-BE49-F238E27FC236}">
                <a16:creationId xmlns:a16="http://schemas.microsoft.com/office/drawing/2014/main" id="{AB8FF4E5-2755-45CB-AFC2-AC8AA2161FE4}"/>
              </a:ext>
            </a:extLst>
          </p:cNvPr>
          <p:cNvCxnSpPr>
            <a:cxnSpLocks noChangeShapeType="1"/>
            <a:stCxn id="4105" idx="5"/>
            <a:endCxn id="4106" idx="1"/>
          </p:cNvCxnSpPr>
          <p:nvPr/>
        </p:nvCxnSpPr>
        <p:spPr bwMode="auto">
          <a:xfrm>
            <a:off x="4862518" y="1587501"/>
            <a:ext cx="1195387" cy="1119188"/>
          </a:xfrm>
          <a:prstGeom prst="straightConnector1">
            <a:avLst/>
          </a:prstGeom>
          <a:noFill/>
          <a:ln w="19080">
            <a:solidFill>
              <a:srgbClr val="000000"/>
            </a:solidFill>
            <a:miter lim="800000"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4113" name="Oval 17">
            <a:extLst>
              <a:ext uri="{FF2B5EF4-FFF2-40B4-BE49-F238E27FC236}">
                <a16:creationId xmlns:a16="http://schemas.microsoft.com/office/drawing/2014/main" id="{C8759282-999B-43A5-A7ED-D174A64677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9181" y="3886205"/>
            <a:ext cx="250825" cy="252413"/>
          </a:xfrm>
          <a:prstGeom prst="ellipse">
            <a:avLst/>
          </a:prstGeom>
          <a:solidFill>
            <a:srgbClr val="808080"/>
          </a:solidFill>
          <a:ln w="1584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160" tIns="46080" rIns="92160" bIns="460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3</a:t>
            </a:r>
          </a:p>
        </p:txBody>
      </p:sp>
      <p:cxnSp>
        <p:nvCxnSpPr>
          <p:cNvPr id="4114" name="AutoShape 18">
            <a:extLst>
              <a:ext uri="{FF2B5EF4-FFF2-40B4-BE49-F238E27FC236}">
                <a16:creationId xmlns:a16="http://schemas.microsoft.com/office/drawing/2014/main" id="{8E2CF572-07B7-4839-9CB0-6285C0CA55D0}"/>
              </a:ext>
            </a:extLst>
          </p:cNvPr>
          <p:cNvCxnSpPr>
            <a:cxnSpLocks noChangeShapeType="1"/>
            <a:stCxn id="4113" idx="6"/>
            <a:endCxn id="4115" idx="2"/>
          </p:cNvCxnSpPr>
          <p:nvPr/>
        </p:nvCxnSpPr>
        <p:spPr bwMode="auto">
          <a:xfrm>
            <a:off x="2540000" y="4013201"/>
            <a:ext cx="2108200" cy="1588"/>
          </a:xfrm>
          <a:prstGeom prst="straightConnector1">
            <a:avLst/>
          </a:prstGeom>
          <a:noFill/>
          <a:ln w="1908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4115" name="Oval 19">
            <a:extLst>
              <a:ext uri="{FF2B5EF4-FFF2-40B4-BE49-F238E27FC236}">
                <a16:creationId xmlns:a16="http://schemas.microsoft.com/office/drawing/2014/main" id="{BB365F09-19A4-4C8F-A574-570DA4C9FF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8206" y="3886205"/>
            <a:ext cx="250825" cy="252413"/>
          </a:xfrm>
          <a:prstGeom prst="ellipse">
            <a:avLst/>
          </a:prstGeom>
          <a:solidFill>
            <a:srgbClr val="808080"/>
          </a:solidFill>
          <a:ln w="1584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160" tIns="46080" rIns="92160" bIns="460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6</a:t>
            </a:r>
          </a:p>
        </p:txBody>
      </p:sp>
      <p:sp>
        <p:nvSpPr>
          <p:cNvPr id="4116" name="Oval 20">
            <a:extLst>
              <a:ext uri="{FF2B5EF4-FFF2-40B4-BE49-F238E27FC236}">
                <a16:creationId xmlns:a16="http://schemas.microsoft.com/office/drawing/2014/main" id="{E57744C1-81BD-4482-AE43-3BD3D0EC2A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69181" y="3886205"/>
            <a:ext cx="250825" cy="252413"/>
          </a:xfrm>
          <a:prstGeom prst="ellipse">
            <a:avLst/>
          </a:prstGeom>
          <a:solidFill>
            <a:srgbClr val="808080"/>
          </a:solidFill>
          <a:ln w="1584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160" tIns="46080" rIns="92160" bIns="460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9</a:t>
            </a:r>
          </a:p>
        </p:txBody>
      </p:sp>
      <p:cxnSp>
        <p:nvCxnSpPr>
          <p:cNvPr id="4117" name="AutoShape 21">
            <a:extLst>
              <a:ext uri="{FF2B5EF4-FFF2-40B4-BE49-F238E27FC236}">
                <a16:creationId xmlns:a16="http://schemas.microsoft.com/office/drawing/2014/main" id="{CE698771-5F53-4195-AC0A-B10776046F34}"/>
              </a:ext>
            </a:extLst>
          </p:cNvPr>
          <p:cNvCxnSpPr>
            <a:cxnSpLocks noChangeShapeType="1"/>
            <a:stCxn id="4115" idx="6"/>
            <a:endCxn id="4116" idx="2"/>
          </p:cNvCxnSpPr>
          <p:nvPr/>
        </p:nvCxnSpPr>
        <p:spPr bwMode="auto">
          <a:xfrm>
            <a:off x="4899027" y="4013201"/>
            <a:ext cx="2470151" cy="1588"/>
          </a:xfrm>
          <a:prstGeom prst="straightConnector1">
            <a:avLst/>
          </a:prstGeom>
          <a:noFill/>
          <a:ln w="1908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4118" name="AutoShape 22">
            <a:extLst>
              <a:ext uri="{FF2B5EF4-FFF2-40B4-BE49-F238E27FC236}">
                <a16:creationId xmlns:a16="http://schemas.microsoft.com/office/drawing/2014/main" id="{F3885190-96AA-40B3-8217-2EC4FA902948}"/>
              </a:ext>
            </a:extLst>
          </p:cNvPr>
          <p:cNvCxnSpPr>
            <a:cxnSpLocks noChangeShapeType="1"/>
            <a:stCxn id="4098" idx="5"/>
            <a:endCxn id="4113" idx="1"/>
          </p:cNvCxnSpPr>
          <p:nvPr/>
        </p:nvCxnSpPr>
        <p:spPr bwMode="auto">
          <a:xfrm>
            <a:off x="1433514" y="2882900"/>
            <a:ext cx="893763" cy="1041400"/>
          </a:xfrm>
          <a:prstGeom prst="straightConnector1">
            <a:avLst/>
          </a:prstGeom>
          <a:noFill/>
          <a:ln w="1908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4119" name="AutoShape 23">
            <a:extLst>
              <a:ext uri="{FF2B5EF4-FFF2-40B4-BE49-F238E27FC236}">
                <a16:creationId xmlns:a16="http://schemas.microsoft.com/office/drawing/2014/main" id="{B0BF52FB-D621-497E-B705-47C4A2D53DAD}"/>
              </a:ext>
            </a:extLst>
          </p:cNvPr>
          <p:cNvCxnSpPr>
            <a:cxnSpLocks noChangeShapeType="1"/>
            <a:stCxn id="4113" idx="7"/>
            <a:endCxn id="4100" idx="3"/>
          </p:cNvCxnSpPr>
          <p:nvPr/>
        </p:nvCxnSpPr>
        <p:spPr bwMode="auto">
          <a:xfrm flipV="1">
            <a:off x="2503494" y="2882905"/>
            <a:ext cx="1114425" cy="1039813"/>
          </a:xfrm>
          <a:prstGeom prst="straightConnector1">
            <a:avLst/>
          </a:prstGeom>
          <a:noFill/>
          <a:ln w="1908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4120" name="AutoShape 24">
            <a:extLst>
              <a:ext uri="{FF2B5EF4-FFF2-40B4-BE49-F238E27FC236}">
                <a16:creationId xmlns:a16="http://schemas.microsoft.com/office/drawing/2014/main" id="{BCD8CD3D-C2E1-447E-86F5-3AD26A0E30E9}"/>
              </a:ext>
            </a:extLst>
          </p:cNvPr>
          <p:cNvCxnSpPr>
            <a:cxnSpLocks noChangeShapeType="1"/>
            <a:stCxn id="4100" idx="5"/>
            <a:endCxn id="4115" idx="1"/>
          </p:cNvCxnSpPr>
          <p:nvPr/>
        </p:nvCxnSpPr>
        <p:spPr bwMode="auto">
          <a:xfrm>
            <a:off x="3795718" y="2882900"/>
            <a:ext cx="890587" cy="1041400"/>
          </a:xfrm>
          <a:prstGeom prst="straightConnector1">
            <a:avLst/>
          </a:prstGeom>
          <a:noFill/>
          <a:ln w="1908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4121" name="AutoShape 25">
            <a:extLst>
              <a:ext uri="{FF2B5EF4-FFF2-40B4-BE49-F238E27FC236}">
                <a16:creationId xmlns:a16="http://schemas.microsoft.com/office/drawing/2014/main" id="{2FFA589B-1843-4DF5-AB2A-4436C59332FA}"/>
              </a:ext>
            </a:extLst>
          </p:cNvPr>
          <p:cNvCxnSpPr>
            <a:cxnSpLocks noChangeShapeType="1"/>
            <a:stCxn id="4116" idx="1"/>
            <a:endCxn id="4106" idx="5"/>
          </p:cNvCxnSpPr>
          <p:nvPr/>
        </p:nvCxnSpPr>
        <p:spPr bwMode="auto">
          <a:xfrm flipH="1" flipV="1">
            <a:off x="6234119" y="2882905"/>
            <a:ext cx="1171575" cy="1039813"/>
          </a:xfrm>
          <a:prstGeom prst="straightConnector1">
            <a:avLst/>
          </a:prstGeom>
          <a:noFill/>
          <a:ln w="1908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4122" name="AutoShape 26">
            <a:extLst>
              <a:ext uri="{FF2B5EF4-FFF2-40B4-BE49-F238E27FC236}">
                <a16:creationId xmlns:a16="http://schemas.microsoft.com/office/drawing/2014/main" id="{DDDF55B0-BD57-417E-A7C5-6AA6D87D9DC4}"/>
              </a:ext>
            </a:extLst>
          </p:cNvPr>
          <p:cNvCxnSpPr>
            <a:cxnSpLocks noChangeShapeType="1"/>
            <a:stCxn id="4115" idx="7"/>
            <a:endCxn id="4106" idx="3"/>
          </p:cNvCxnSpPr>
          <p:nvPr/>
        </p:nvCxnSpPr>
        <p:spPr bwMode="auto">
          <a:xfrm flipV="1">
            <a:off x="4862518" y="2882905"/>
            <a:ext cx="1195387" cy="1039813"/>
          </a:xfrm>
          <a:prstGeom prst="straightConnector1">
            <a:avLst/>
          </a:prstGeom>
          <a:noFill/>
          <a:ln w="1908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4123" name="AutoShape 27">
            <a:extLst>
              <a:ext uri="{FF2B5EF4-FFF2-40B4-BE49-F238E27FC236}">
                <a16:creationId xmlns:a16="http://schemas.microsoft.com/office/drawing/2014/main" id="{47CF1CDD-F9C3-4EF0-8E23-20547619ADB2}"/>
              </a:ext>
            </a:extLst>
          </p:cNvPr>
          <p:cNvCxnSpPr>
            <a:cxnSpLocks noChangeShapeType="1"/>
            <a:stCxn id="4105" idx="3"/>
            <a:endCxn id="4100" idx="7"/>
          </p:cNvCxnSpPr>
          <p:nvPr/>
        </p:nvCxnSpPr>
        <p:spPr bwMode="auto">
          <a:xfrm flipH="1">
            <a:off x="3795713" y="1587501"/>
            <a:ext cx="889000" cy="1119188"/>
          </a:xfrm>
          <a:prstGeom prst="straightConnector1">
            <a:avLst/>
          </a:prstGeom>
          <a:noFill/>
          <a:ln w="1908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6372757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1">
            <a:extLst>
              <a:ext uri="{FF2B5EF4-FFF2-40B4-BE49-F238E27FC236}">
                <a16:creationId xmlns:a16="http://schemas.microsoft.com/office/drawing/2014/main" id="{9BBD4376-C57D-4863-9E65-16B3D2430F4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762000"/>
          </a:xfrm>
          <a:ln/>
        </p:spPr>
        <p:txBody>
          <a:bodyPr/>
          <a:lstStyle/>
          <a:p>
            <a:pPr>
              <a:buClrTx/>
              <a:tabLst>
                <a:tab pos="0" algn="l"/>
                <a:tab pos="914377" algn="l"/>
                <a:tab pos="1828754" algn="l"/>
                <a:tab pos="2743131" algn="l"/>
                <a:tab pos="3657509" algn="l"/>
                <a:tab pos="4571886" algn="l"/>
                <a:tab pos="5486263" algn="l"/>
                <a:tab pos="6400640" algn="l"/>
                <a:tab pos="7315017" algn="l"/>
                <a:tab pos="8229394" algn="l"/>
                <a:tab pos="9143771" algn="l"/>
                <a:tab pos="10058149" algn="l"/>
              </a:tabLst>
            </a:pPr>
            <a:r>
              <a:rPr lang="en-US" altLang="en-US"/>
              <a:t>Breadth First Search</a:t>
            </a:r>
          </a:p>
        </p:txBody>
      </p:sp>
      <p:sp>
        <p:nvSpPr>
          <p:cNvPr id="41" name="Slide Number Placeholder 2">
            <a:extLst>
              <a:ext uri="{FF2B5EF4-FFF2-40B4-BE49-F238E27FC236}">
                <a16:creationId xmlns:a16="http://schemas.microsoft.com/office/drawing/2014/main" id="{4662E25C-0CCD-440E-9ABD-4B23225D2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28002" y="6513513"/>
            <a:ext cx="2537884" cy="457200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45718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fld id="{8D89FB74-2C49-40A8-9C0A-671529943447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457189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/>
                <a:defRPr/>
              </a:pPr>
              <a:t>136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122" name="Oval 2">
            <a:extLst>
              <a:ext uri="{FF2B5EF4-FFF2-40B4-BE49-F238E27FC236}">
                <a16:creationId xmlns:a16="http://schemas.microsoft.com/office/drawing/2014/main" id="{E5E4A6C1-F611-4DF2-AEA9-6FC97AD806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9206" y="2668594"/>
            <a:ext cx="250825" cy="250825"/>
          </a:xfrm>
          <a:prstGeom prst="ellipse">
            <a:avLst/>
          </a:prstGeom>
          <a:solidFill>
            <a:srgbClr val="A50021"/>
          </a:solidFill>
          <a:ln w="1584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160" tIns="46080" rIns="92160" bIns="460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s</a:t>
            </a:r>
          </a:p>
        </p:txBody>
      </p:sp>
      <p:sp>
        <p:nvSpPr>
          <p:cNvPr id="5123" name="Oval 3">
            <a:extLst>
              <a:ext uri="{FF2B5EF4-FFF2-40B4-BE49-F238E27FC236}">
                <a16:creationId xmlns:a16="http://schemas.microsoft.com/office/drawing/2014/main" id="{2DCC3E48-E14A-49F7-A279-4804D577BE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9181" y="1371605"/>
            <a:ext cx="250825" cy="252413"/>
          </a:xfrm>
          <a:prstGeom prst="ellipse">
            <a:avLst/>
          </a:prstGeom>
          <a:solidFill>
            <a:srgbClr val="808080"/>
          </a:solidFill>
          <a:ln w="1584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160" tIns="46080" rIns="92160" bIns="460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2</a:t>
            </a:r>
          </a:p>
        </p:txBody>
      </p:sp>
      <p:sp>
        <p:nvSpPr>
          <p:cNvPr id="5124" name="Oval 4">
            <a:extLst>
              <a:ext uri="{FF2B5EF4-FFF2-40B4-BE49-F238E27FC236}">
                <a16:creationId xmlns:a16="http://schemas.microsoft.com/office/drawing/2014/main" id="{6483F551-A984-4E73-A3E0-352DF68851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1406" y="2668594"/>
            <a:ext cx="250825" cy="250825"/>
          </a:xfrm>
          <a:prstGeom prst="ellipse">
            <a:avLst/>
          </a:prstGeom>
          <a:solidFill>
            <a:srgbClr val="808080"/>
          </a:solidFill>
          <a:ln w="1584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160" tIns="46080" rIns="92160" bIns="460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5</a:t>
            </a:r>
          </a:p>
        </p:txBody>
      </p:sp>
      <p:cxnSp>
        <p:nvCxnSpPr>
          <p:cNvPr id="5125" name="AutoShape 5">
            <a:extLst>
              <a:ext uri="{FF2B5EF4-FFF2-40B4-BE49-F238E27FC236}">
                <a16:creationId xmlns:a16="http://schemas.microsoft.com/office/drawing/2014/main" id="{0C77C9A7-0926-46E9-8CBB-84FE84F887EE}"/>
              </a:ext>
            </a:extLst>
          </p:cNvPr>
          <p:cNvCxnSpPr>
            <a:cxnSpLocks noChangeShapeType="1"/>
            <a:stCxn id="5122" idx="7"/>
            <a:endCxn id="5123" idx="3"/>
          </p:cNvCxnSpPr>
          <p:nvPr/>
        </p:nvCxnSpPr>
        <p:spPr bwMode="auto">
          <a:xfrm flipV="1">
            <a:off x="1433514" y="1587500"/>
            <a:ext cx="893763" cy="1117600"/>
          </a:xfrm>
          <a:prstGeom prst="straightConnector1">
            <a:avLst/>
          </a:prstGeom>
          <a:noFill/>
          <a:ln w="1908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5126" name="AutoShape 6">
            <a:extLst>
              <a:ext uri="{FF2B5EF4-FFF2-40B4-BE49-F238E27FC236}">
                <a16:creationId xmlns:a16="http://schemas.microsoft.com/office/drawing/2014/main" id="{A9A91156-A507-4A62-BC3D-19804372AF72}"/>
              </a:ext>
            </a:extLst>
          </p:cNvPr>
          <p:cNvCxnSpPr>
            <a:cxnSpLocks noChangeShapeType="1"/>
            <a:stCxn id="5122" idx="6"/>
            <a:endCxn id="5124" idx="2"/>
          </p:cNvCxnSpPr>
          <p:nvPr/>
        </p:nvCxnSpPr>
        <p:spPr bwMode="auto">
          <a:xfrm>
            <a:off x="1470031" y="2794001"/>
            <a:ext cx="2111375" cy="1588"/>
          </a:xfrm>
          <a:prstGeom prst="straightConnector1">
            <a:avLst/>
          </a:prstGeom>
          <a:noFill/>
          <a:ln w="1908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5127" name="AutoShape 7">
            <a:extLst>
              <a:ext uri="{FF2B5EF4-FFF2-40B4-BE49-F238E27FC236}">
                <a16:creationId xmlns:a16="http://schemas.microsoft.com/office/drawing/2014/main" id="{5783728C-7EBF-4BBE-9D7A-A10B2DC2B8DD}"/>
              </a:ext>
            </a:extLst>
          </p:cNvPr>
          <p:cNvCxnSpPr>
            <a:cxnSpLocks noChangeShapeType="1"/>
            <a:stCxn id="5123" idx="6"/>
            <a:endCxn id="5129" idx="2"/>
          </p:cNvCxnSpPr>
          <p:nvPr/>
        </p:nvCxnSpPr>
        <p:spPr bwMode="auto">
          <a:xfrm>
            <a:off x="2540000" y="1498601"/>
            <a:ext cx="2108200" cy="1588"/>
          </a:xfrm>
          <a:prstGeom prst="straightConnector1">
            <a:avLst/>
          </a:prstGeom>
          <a:noFill/>
          <a:ln w="1908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5128" name="AutoShape 8">
            <a:extLst>
              <a:ext uri="{FF2B5EF4-FFF2-40B4-BE49-F238E27FC236}">
                <a16:creationId xmlns:a16="http://schemas.microsoft.com/office/drawing/2014/main" id="{AEFF647C-DE6B-410B-87D0-05740E661E08}"/>
              </a:ext>
            </a:extLst>
          </p:cNvPr>
          <p:cNvCxnSpPr>
            <a:cxnSpLocks noChangeShapeType="1"/>
            <a:stCxn id="5123" idx="5"/>
            <a:endCxn id="5124" idx="1"/>
          </p:cNvCxnSpPr>
          <p:nvPr/>
        </p:nvCxnSpPr>
        <p:spPr bwMode="auto">
          <a:xfrm>
            <a:off x="2503494" y="1587501"/>
            <a:ext cx="1114425" cy="1119188"/>
          </a:xfrm>
          <a:prstGeom prst="straightConnector1">
            <a:avLst/>
          </a:prstGeom>
          <a:noFill/>
          <a:ln w="1908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5129" name="Oval 9">
            <a:extLst>
              <a:ext uri="{FF2B5EF4-FFF2-40B4-BE49-F238E27FC236}">
                <a16:creationId xmlns:a16="http://schemas.microsoft.com/office/drawing/2014/main" id="{1F0A1AF8-14E6-42D9-8DFC-D94DBAB5F0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8206" y="1371605"/>
            <a:ext cx="250825" cy="252413"/>
          </a:xfrm>
          <a:prstGeom prst="ellipse">
            <a:avLst/>
          </a:prstGeom>
          <a:solidFill>
            <a:srgbClr val="808080"/>
          </a:solidFill>
          <a:ln w="1584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160" tIns="46080" rIns="92160" bIns="460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4</a:t>
            </a:r>
          </a:p>
        </p:txBody>
      </p:sp>
      <p:sp>
        <p:nvSpPr>
          <p:cNvPr id="5130" name="Oval 10">
            <a:extLst>
              <a:ext uri="{FF2B5EF4-FFF2-40B4-BE49-F238E27FC236}">
                <a16:creationId xmlns:a16="http://schemas.microsoft.com/office/drawing/2014/main" id="{2AC4315F-E031-4A45-A047-573CBFD472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9806" y="2668594"/>
            <a:ext cx="250825" cy="250825"/>
          </a:xfrm>
          <a:prstGeom prst="ellipse">
            <a:avLst/>
          </a:prstGeom>
          <a:solidFill>
            <a:srgbClr val="808080"/>
          </a:solidFill>
          <a:ln w="1584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160" tIns="46080" rIns="92160" bIns="460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7</a:t>
            </a:r>
          </a:p>
        </p:txBody>
      </p:sp>
      <p:cxnSp>
        <p:nvCxnSpPr>
          <p:cNvPr id="5131" name="AutoShape 11">
            <a:extLst>
              <a:ext uri="{FF2B5EF4-FFF2-40B4-BE49-F238E27FC236}">
                <a16:creationId xmlns:a16="http://schemas.microsoft.com/office/drawing/2014/main" id="{473EA95A-7571-4839-90AC-43C4137F58CA}"/>
              </a:ext>
            </a:extLst>
          </p:cNvPr>
          <p:cNvCxnSpPr>
            <a:cxnSpLocks noChangeShapeType="1"/>
            <a:stCxn id="5134" idx="3"/>
            <a:endCxn id="5130" idx="7"/>
          </p:cNvCxnSpPr>
          <p:nvPr/>
        </p:nvCxnSpPr>
        <p:spPr bwMode="auto">
          <a:xfrm flipH="1">
            <a:off x="6234119" y="1587501"/>
            <a:ext cx="1171575" cy="1119188"/>
          </a:xfrm>
          <a:prstGeom prst="straightConnector1">
            <a:avLst/>
          </a:prstGeom>
          <a:noFill/>
          <a:ln w="19080">
            <a:solidFill>
              <a:srgbClr val="000000"/>
            </a:solidFill>
            <a:miter lim="800000"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5132" name="AutoShape 12">
            <a:extLst>
              <a:ext uri="{FF2B5EF4-FFF2-40B4-BE49-F238E27FC236}">
                <a16:creationId xmlns:a16="http://schemas.microsoft.com/office/drawing/2014/main" id="{0A3E1EBF-8A23-4391-B4F2-8165B3D36B9A}"/>
              </a:ext>
            </a:extLst>
          </p:cNvPr>
          <p:cNvCxnSpPr>
            <a:cxnSpLocks noChangeShapeType="1"/>
            <a:stCxn id="5130" idx="2"/>
            <a:endCxn id="5124" idx="6"/>
          </p:cNvCxnSpPr>
          <p:nvPr/>
        </p:nvCxnSpPr>
        <p:spPr bwMode="auto">
          <a:xfrm flipH="1">
            <a:off x="3832231" y="2794001"/>
            <a:ext cx="2187575" cy="1588"/>
          </a:xfrm>
          <a:prstGeom prst="straightConnector1">
            <a:avLst/>
          </a:prstGeom>
          <a:noFill/>
          <a:ln w="1908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5133" name="AutoShape 13">
            <a:extLst>
              <a:ext uri="{FF2B5EF4-FFF2-40B4-BE49-F238E27FC236}">
                <a16:creationId xmlns:a16="http://schemas.microsoft.com/office/drawing/2014/main" id="{B592CF55-EF8A-4765-BC03-5A882E818679}"/>
              </a:ext>
            </a:extLst>
          </p:cNvPr>
          <p:cNvCxnSpPr>
            <a:cxnSpLocks noChangeShapeType="1"/>
            <a:stCxn id="5140" idx="0"/>
            <a:endCxn id="5134" idx="4"/>
          </p:cNvCxnSpPr>
          <p:nvPr/>
        </p:nvCxnSpPr>
        <p:spPr bwMode="auto">
          <a:xfrm flipV="1">
            <a:off x="7494593" y="1624018"/>
            <a:ext cx="1587" cy="2262187"/>
          </a:xfrm>
          <a:prstGeom prst="straightConnector1">
            <a:avLst/>
          </a:prstGeom>
          <a:noFill/>
          <a:ln w="1908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5134" name="Oval 14">
            <a:extLst>
              <a:ext uri="{FF2B5EF4-FFF2-40B4-BE49-F238E27FC236}">
                <a16:creationId xmlns:a16="http://schemas.microsoft.com/office/drawing/2014/main" id="{BE38C1F9-2B2D-4D91-B970-36514A6923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69181" y="1371605"/>
            <a:ext cx="250825" cy="252413"/>
          </a:xfrm>
          <a:prstGeom prst="ellipse">
            <a:avLst/>
          </a:prstGeom>
          <a:solidFill>
            <a:srgbClr val="808080"/>
          </a:solidFill>
          <a:ln w="1584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160" tIns="46080" rIns="92160" bIns="460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8</a:t>
            </a:r>
          </a:p>
        </p:txBody>
      </p:sp>
      <p:cxnSp>
        <p:nvCxnSpPr>
          <p:cNvPr id="5135" name="AutoShape 15">
            <a:extLst>
              <a:ext uri="{FF2B5EF4-FFF2-40B4-BE49-F238E27FC236}">
                <a16:creationId xmlns:a16="http://schemas.microsoft.com/office/drawing/2014/main" id="{81D8399E-CE81-49B6-9984-C00EB87CA531}"/>
              </a:ext>
            </a:extLst>
          </p:cNvPr>
          <p:cNvCxnSpPr>
            <a:cxnSpLocks noChangeShapeType="1"/>
            <a:stCxn id="5129" idx="6"/>
            <a:endCxn id="5134" idx="2"/>
          </p:cNvCxnSpPr>
          <p:nvPr/>
        </p:nvCxnSpPr>
        <p:spPr bwMode="auto">
          <a:xfrm>
            <a:off x="4899027" y="1498601"/>
            <a:ext cx="2470151" cy="1588"/>
          </a:xfrm>
          <a:prstGeom prst="straightConnector1">
            <a:avLst/>
          </a:prstGeom>
          <a:noFill/>
          <a:ln w="1908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5136" name="AutoShape 16">
            <a:extLst>
              <a:ext uri="{FF2B5EF4-FFF2-40B4-BE49-F238E27FC236}">
                <a16:creationId xmlns:a16="http://schemas.microsoft.com/office/drawing/2014/main" id="{62BF35C0-3415-41D9-A054-BB6CBC2FEBB6}"/>
              </a:ext>
            </a:extLst>
          </p:cNvPr>
          <p:cNvCxnSpPr>
            <a:cxnSpLocks noChangeShapeType="1"/>
            <a:stCxn id="5129" idx="5"/>
            <a:endCxn id="5130" idx="1"/>
          </p:cNvCxnSpPr>
          <p:nvPr/>
        </p:nvCxnSpPr>
        <p:spPr bwMode="auto">
          <a:xfrm>
            <a:off x="4862518" y="1587501"/>
            <a:ext cx="1195387" cy="1119188"/>
          </a:xfrm>
          <a:prstGeom prst="straightConnector1">
            <a:avLst/>
          </a:prstGeom>
          <a:noFill/>
          <a:ln w="19080">
            <a:solidFill>
              <a:srgbClr val="000000"/>
            </a:solidFill>
            <a:miter lim="800000"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5137" name="Oval 17">
            <a:extLst>
              <a:ext uri="{FF2B5EF4-FFF2-40B4-BE49-F238E27FC236}">
                <a16:creationId xmlns:a16="http://schemas.microsoft.com/office/drawing/2014/main" id="{3C296C61-8E33-427A-A193-D3B04230FF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9181" y="3886205"/>
            <a:ext cx="250825" cy="252413"/>
          </a:xfrm>
          <a:prstGeom prst="ellipse">
            <a:avLst/>
          </a:prstGeom>
          <a:solidFill>
            <a:srgbClr val="808080"/>
          </a:solidFill>
          <a:ln w="1584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160" tIns="46080" rIns="92160" bIns="460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3</a:t>
            </a:r>
          </a:p>
        </p:txBody>
      </p:sp>
      <p:cxnSp>
        <p:nvCxnSpPr>
          <p:cNvPr id="5138" name="AutoShape 18">
            <a:extLst>
              <a:ext uri="{FF2B5EF4-FFF2-40B4-BE49-F238E27FC236}">
                <a16:creationId xmlns:a16="http://schemas.microsoft.com/office/drawing/2014/main" id="{85C652C1-71CB-4B46-809F-194D3EDC0F14}"/>
              </a:ext>
            </a:extLst>
          </p:cNvPr>
          <p:cNvCxnSpPr>
            <a:cxnSpLocks noChangeShapeType="1"/>
            <a:stCxn id="5137" idx="6"/>
            <a:endCxn id="5139" idx="2"/>
          </p:cNvCxnSpPr>
          <p:nvPr/>
        </p:nvCxnSpPr>
        <p:spPr bwMode="auto">
          <a:xfrm>
            <a:off x="2540000" y="4013201"/>
            <a:ext cx="2108200" cy="1588"/>
          </a:xfrm>
          <a:prstGeom prst="straightConnector1">
            <a:avLst/>
          </a:prstGeom>
          <a:noFill/>
          <a:ln w="1908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5139" name="Oval 19">
            <a:extLst>
              <a:ext uri="{FF2B5EF4-FFF2-40B4-BE49-F238E27FC236}">
                <a16:creationId xmlns:a16="http://schemas.microsoft.com/office/drawing/2014/main" id="{0B830906-898A-4151-A0EE-B1D91D0C97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8206" y="3886205"/>
            <a:ext cx="250825" cy="252413"/>
          </a:xfrm>
          <a:prstGeom prst="ellipse">
            <a:avLst/>
          </a:prstGeom>
          <a:solidFill>
            <a:srgbClr val="808080"/>
          </a:solidFill>
          <a:ln w="1584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160" tIns="46080" rIns="92160" bIns="460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6</a:t>
            </a:r>
          </a:p>
        </p:txBody>
      </p:sp>
      <p:sp>
        <p:nvSpPr>
          <p:cNvPr id="5140" name="Oval 20">
            <a:extLst>
              <a:ext uri="{FF2B5EF4-FFF2-40B4-BE49-F238E27FC236}">
                <a16:creationId xmlns:a16="http://schemas.microsoft.com/office/drawing/2014/main" id="{5D36F9C2-BFF6-487C-9804-3523F710B0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69181" y="3886205"/>
            <a:ext cx="250825" cy="252413"/>
          </a:xfrm>
          <a:prstGeom prst="ellipse">
            <a:avLst/>
          </a:prstGeom>
          <a:solidFill>
            <a:srgbClr val="808080"/>
          </a:solidFill>
          <a:ln w="1584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160" tIns="46080" rIns="92160" bIns="460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9</a:t>
            </a:r>
          </a:p>
        </p:txBody>
      </p:sp>
      <p:cxnSp>
        <p:nvCxnSpPr>
          <p:cNvPr id="5141" name="AutoShape 21">
            <a:extLst>
              <a:ext uri="{FF2B5EF4-FFF2-40B4-BE49-F238E27FC236}">
                <a16:creationId xmlns:a16="http://schemas.microsoft.com/office/drawing/2014/main" id="{A5F740D7-30DA-45EF-96DC-4814E1746093}"/>
              </a:ext>
            </a:extLst>
          </p:cNvPr>
          <p:cNvCxnSpPr>
            <a:cxnSpLocks noChangeShapeType="1"/>
            <a:stCxn id="5139" idx="6"/>
            <a:endCxn id="5140" idx="2"/>
          </p:cNvCxnSpPr>
          <p:nvPr/>
        </p:nvCxnSpPr>
        <p:spPr bwMode="auto">
          <a:xfrm>
            <a:off x="4899027" y="4013201"/>
            <a:ext cx="2470151" cy="1588"/>
          </a:xfrm>
          <a:prstGeom prst="straightConnector1">
            <a:avLst/>
          </a:prstGeom>
          <a:noFill/>
          <a:ln w="1908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5142" name="AutoShape 22">
            <a:extLst>
              <a:ext uri="{FF2B5EF4-FFF2-40B4-BE49-F238E27FC236}">
                <a16:creationId xmlns:a16="http://schemas.microsoft.com/office/drawing/2014/main" id="{7797AE2C-E2D7-4A5D-9B86-90DFE83B6494}"/>
              </a:ext>
            </a:extLst>
          </p:cNvPr>
          <p:cNvCxnSpPr>
            <a:cxnSpLocks noChangeShapeType="1"/>
            <a:stCxn id="5122" idx="5"/>
            <a:endCxn id="5137" idx="1"/>
          </p:cNvCxnSpPr>
          <p:nvPr/>
        </p:nvCxnSpPr>
        <p:spPr bwMode="auto">
          <a:xfrm>
            <a:off x="1433514" y="2882900"/>
            <a:ext cx="893763" cy="1041400"/>
          </a:xfrm>
          <a:prstGeom prst="straightConnector1">
            <a:avLst/>
          </a:prstGeom>
          <a:noFill/>
          <a:ln w="1908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5143" name="AutoShape 23">
            <a:extLst>
              <a:ext uri="{FF2B5EF4-FFF2-40B4-BE49-F238E27FC236}">
                <a16:creationId xmlns:a16="http://schemas.microsoft.com/office/drawing/2014/main" id="{3C94F83C-62E6-4358-A021-85CD3B433B2E}"/>
              </a:ext>
            </a:extLst>
          </p:cNvPr>
          <p:cNvCxnSpPr>
            <a:cxnSpLocks noChangeShapeType="1"/>
            <a:stCxn id="5137" idx="7"/>
            <a:endCxn id="5124" idx="3"/>
          </p:cNvCxnSpPr>
          <p:nvPr/>
        </p:nvCxnSpPr>
        <p:spPr bwMode="auto">
          <a:xfrm flipV="1">
            <a:off x="2503494" y="2882905"/>
            <a:ext cx="1114425" cy="1039813"/>
          </a:xfrm>
          <a:prstGeom prst="straightConnector1">
            <a:avLst/>
          </a:prstGeom>
          <a:noFill/>
          <a:ln w="1908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5144" name="AutoShape 24">
            <a:extLst>
              <a:ext uri="{FF2B5EF4-FFF2-40B4-BE49-F238E27FC236}">
                <a16:creationId xmlns:a16="http://schemas.microsoft.com/office/drawing/2014/main" id="{06054063-6501-4779-A8D3-904086001780}"/>
              </a:ext>
            </a:extLst>
          </p:cNvPr>
          <p:cNvCxnSpPr>
            <a:cxnSpLocks noChangeShapeType="1"/>
            <a:stCxn id="5124" idx="5"/>
            <a:endCxn id="5139" idx="1"/>
          </p:cNvCxnSpPr>
          <p:nvPr/>
        </p:nvCxnSpPr>
        <p:spPr bwMode="auto">
          <a:xfrm>
            <a:off x="3795718" y="2882900"/>
            <a:ext cx="890587" cy="1041400"/>
          </a:xfrm>
          <a:prstGeom prst="straightConnector1">
            <a:avLst/>
          </a:prstGeom>
          <a:noFill/>
          <a:ln w="1908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5145" name="AutoShape 25">
            <a:extLst>
              <a:ext uri="{FF2B5EF4-FFF2-40B4-BE49-F238E27FC236}">
                <a16:creationId xmlns:a16="http://schemas.microsoft.com/office/drawing/2014/main" id="{81850714-4864-447C-8637-7E78DF934489}"/>
              </a:ext>
            </a:extLst>
          </p:cNvPr>
          <p:cNvCxnSpPr>
            <a:cxnSpLocks noChangeShapeType="1"/>
            <a:stCxn id="5140" idx="1"/>
            <a:endCxn id="5130" idx="5"/>
          </p:cNvCxnSpPr>
          <p:nvPr/>
        </p:nvCxnSpPr>
        <p:spPr bwMode="auto">
          <a:xfrm flipH="1" flipV="1">
            <a:off x="6234119" y="2882905"/>
            <a:ext cx="1171575" cy="1039813"/>
          </a:xfrm>
          <a:prstGeom prst="straightConnector1">
            <a:avLst/>
          </a:prstGeom>
          <a:noFill/>
          <a:ln w="1908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5146" name="AutoShape 26">
            <a:extLst>
              <a:ext uri="{FF2B5EF4-FFF2-40B4-BE49-F238E27FC236}">
                <a16:creationId xmlns:a16="http://schemas.microsoft.com/office/drawing/2014/main" id="{D307EAD3-7118-46FC-B9C3-EAB9446B1C40}"/>
              </a:ext>
            </a:extLst>
          </p:cNvPr>
          <p:cNvCxnSpPr>
            <a:cxnSpLocks noChangeShapeType="1"/>
            <a:stCxn id="5139" idx="7"/>
            <a:endCxn id="5130" idx="3"/>
          </p:cNvCxnSpPr>
          <p:nvPr/>
        </p:nvCxnSpPr>
        <p:spPr bwMode="auto">
          <a:xfrm flipV="1">
            <a:off x="4862518" y="2882905"/>
            <a:ext cx="1195387" cy="1039813"/>
          </a:xfrm>
          <a:prstGeom prst="straightConnector1">
            <a:avLst/>
          </a:prstGeom>
          <a:noFill/>
          <a:ln w="1908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5147" name="AutoShape 27">
            <a:extLst>
              <a:ext uri="{FF2B5EF4-FFF2-40B4-BE49-F238E27FC236}">
                <a16:creationId xmlns:a16="http://schemas.microsoft.com/office/drawing/2014/main" id="{06A76AC6-D61D-40D0-9FC0-27824FC7F847}"/>
              </a:ext>
            </a:extLst>
          </p:cNvPr>
          <p:cNvCxnSpPr>
            <a:cxnSpLocks noChangeShapeType="1"/>
            <a:stCxn id="5129" idx="3"/>
            <a:endCxn id="5124" idx="7"/>
          </p:cNvCxnSpPr>
          <p:nvPr/>
        </p:nvCxnSpPr>
        <p:spPr bwMode="auto">
          <a:xfrm flipH="1">
            <a:off x="3795713" y="1587501"/>
            <a:ext cx="889000" cy="1119188"/>
          </a:xfrm>
          <a:prstGeom prst="straightConnector1">
            <a:avLst/>
          </a:prstGeom>
          <a:noFill/>
          <a:ln w="1908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5148" name="Text Box 28">
            <a:extLst>
              <a:ext uri="{FF2B5EF4-FFF2-40B4-BE49-F238E27FC236}">
                <a16:creationId xmlns:a16="http://schemas.microsoft.com/office/drawing/2014/main" id="{28B10365-0DFD-4707-9DE2-5A1707A89B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5" y="2667006"/>
            <a:ext cx="339725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00339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0</a:t>
            </a:r>
          </a:p>
        </p:txBody>
      </p:sp>
      <p:sp>
        <p:nvSpPr>
          <p:cNvPr id="5149" name="Text Box 29">
            <a:extLst>
              <a:ext uri="{FF2B5EF4-FFF2-40B4-BE49-F238E27FC236}">
                <a16:creationId xmlns:a16="http://schemas.microsoft.com/office/drawing/2014/main" id="{5AAD56AA-A587-441D-A84E-B0001F1D31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7800" y="5105400"/>
            <a:ext cx="1905000" cy="381000"/>
          </a:xfrm>
          <a:prstGeom prst="rect">
            <a:avLst/>
          </a:prstGeom>
          <a:solidFill>
            <a:srgbClr val="808080"/>
          </a:solidFill>
          <a:ln w="1584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27360" rIns="0" bIns="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ts val="1125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Undiscovered</a:t>
            </a:r>
          </a:p>
        </p:txBody>
      </p:sp>
      <p:sp>
        <p:nvSpPr>
          <p:cNvPr id="5150" name="Text Box 30">
            <a:extLst>
              <a:ext uri="{FF2B5EF4-FFF2-40B4-BE49-F238E27FC236}">
                <a16:creationId xmlns:a16="http://schemas.microsoft.com/office/drawing/2014/main" id="{4CA93CA0-E959-4613-9630-D0423760B7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7800" y="5486400"/>
            <a:ext cx="1905000" cy="381000"/>
          </a:xfrm>
          <a:prstGeom prst="rect">
            <a:avLst/>
          </a:prstGeom>
          <a:solidFill>
            <a:srgbClr val="003399"/>
          </a:solidFill>
          <a:ln w="1584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27360" rIns="0" bIns="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ts val="1125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Discovered</a:t>
            </a:r>
          </a:p>
        </p:txBody>
      </p:sp>
      <p:sp>
        <p:nvSpPr>
          <p:cNvPr id="5151" name="Text Box 31">
            <a:extLst>
              <a:ext uri="{FF2B5EF4-FFF2-40B4-BE49-F238E27FC236}">
                <a16:creationId xmlns:a16="http://schemas.microsoft.com/office/drawing/2014/main" id="{F62E376B-44BF-4228-9744-EF4D889F2E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7800" y="6248400"/>
            <a:ext cx="1905000" cy="381000"/>
          </a:xfrm>
          <a:prstGeom prst="rect">
            <a:avLst/>
          </a:prstGeom>
          <a:solidFill>
            <a:srgbClr val="006600"/>
          </a:solidFill>
          <a:ln w="1584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27360" rIns="0" bIns="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ts val="1125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Finished</a:t>
            </a:r>
          </a:p>
        </p:txBody>
      </p:sp>
      <p:sp>
        <p:nvSpPr>
          <p:cNvPr id="5152" name="Text Box 32">
            <a:extLst>
              <a:ext uri="{FF2B5EF4-FFF2-40B4-BE49-F238E27FC236}">
                <a16:creationId xmlns:a16="http://schemas.microsoft.com/office/drawing/2014/main" id="{5830E157-64BD-4460-927A-EBFF71DED0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8600" y="5410200"/>
            <a:ext cx="4191000" cy="381000"/>
          </a:xfrm>
          <a:prstGeom prst="rect">
            <a:avLst/>
          </a:prstGeom>
          <a:solidFill>
            <a:srgbClr val="FFFFCC"/>
          </a:solidFill>
          <a:ln w="1584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27360" rIns="0" bIns="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l" defTabSz="457189" rtl="0" eaLnBrk="0" fontAlgn="base" latinLnBrk="0" hangingPunct="0">
              <a:lnSpc>
                <a:spcPct val="100000"/>
              </a:lnSpc>
              <a:spcBef>
                <a:spcPts val="1125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 Queue: s  </a:t>
            </a:r>
          </a:p>
        </p:txBody>
      </p:sp>
      <p:sp>
        <p:nvSpPr>
          <p:cNvPr id="5153" name="Text Box 33">
            <a:extLst>
              <a:ext uri="{FF2B5EF4-FFF2-40B4-BE49-F238E27FC236}">
                <a16:creationId xmlns:a16="http://schemas.microsoft.com/office/drawing/2014/main" id="{C471289D-240B-46A0-842A-3D1F03669B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7800" y="5867400"/>
            <a:ext cx="1905000" cy="381000"/>
          </a:xfrm>
          <a:prstGeom prst="rect">
            <a:avLst/>
          </a:prstGeom>
          <a:solidFill>
            <a:srgbClr val="A50021"/>
          </a:solidFill>
          <a:ln w="1584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27360" rIns="0" bIns="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ts val="1125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Top of queue</a:t>
            </a:r>
          </a:p>
        </p:txBody>
      </p:sp>
      <p:cxnSp>
        <p:nvCxnSpPr>
          <p:cNvPr id="5154" name="AutoShape 34">
            <a:extLst>
              <a:ext uri="{FF2B5EF4-FFF2-40B4-BE49-F238E27FC236}">
                <a16:creationId xmlns:a16="http://schemas.microsoft.com/office/drawing/2014/main" id="{D3BEC407-9E95-4D51-80F9-8BE6D36C49B2}"/>
              </a:ext>
            </a:extLst>
          </p:cNvPr>
          <p:cNvCxnSpPr>
            <a:cxnSpLocks noChangeShapeType="1"/>
            <a:stCxn id="5122" idx="7"/>
            <a:endCxn id="5123" idx="3"/>
          </p:cNvCxnSpPr>
          <p:nvPr/>
        </p:nvCxnSpPr>
        <p:spPr bwMode="auto">
          <a:xfrm flipV="1">
            <a:off x="1433514" y="1587500"/>
            <a:ext cx="893763" cy="1117600"/>
          </a:xfrm>
          <a:prstGeom prst="straightConnector1">
            <a:avLst/>
          </a:prstGeom>
          <a:noFill/>
          <a:ln w="50760">
            <a:solidFill>
              <a:srgbClr val="A5002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5155" name="Oval 35">
            <a:extLst>
              <a:ext uri="{FF2B5EF4-FFF2-40B4-BE49-F238E27FC236}">
                <a16:creationId xmlns:a16="http://schemas.microsoft.com/office/drawing/2014/main" id="{4EB9FF40-52BC-4880-8036-2CECD270F1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6" y="1371605"/>
            <a:ext cx="250825" cy="252413"/>
          </a:xfrm>
          <a:prstGeom prst="ellipse">
            <a:avLst/>
          </a:prstGeom>
          <a:solidFill>
            <a:srgbClr val="003399"/>
          </a:solidFill>
          <a:ln w="1584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160" tIns="46080" rIns="92160" bIns="460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2</a:t>
            </a:r>
          </a:p>
        </p:txBody>
      </p:sp>
      <p:sp>
        <p:nvSpPr>
          <p:cNvPr id="5156" name="Text Box 36">
            <a:extLst>
              <a:ext uri="{FF2B5EF4-FFF2-40B4-BE49-F238E27FC236}">
                <a16:creationId xmlns:a16="http://schemas.microsoft.com/office/drawing/2014/main" id="{2617340C-351F-448E-B137-165779FDC1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51080" y="1066806"/>
            <a:ext cx="339725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00339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1</a:t>
            </a:r>
          </a:p>
        </p:txBody>
      </p:sp>
      <p:sp>
        <p:nvSpPr>
          <p:cNvPr id="5157" name="Text Box 37">
            <a:extLst>
              <a:ext uri="{FF2B5EF4-FFF2-40B4-BE49-F238E27FC236}">
                <a16:creationId xmlns:a16="http://schemas.microsoft.com/office/drawing/2014/main" id="{84AF292B-07B5-4DB8-B0DE-5AA6E430C9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" y="882649"/>
            <a:ext cx="1676400" cy="6470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2160" tIns="46080" rIns="92160" bIns="4608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l" defTabSz="457189" rtl="0" eaLnBrk="0" fontAlgn="base" latinLnBrk="0" hangingPunct="0">
              <a:lnSpc>
                <a:spcPct val="100000"/>
              </a:lnSpc>
              <a:spcBef>
                <a:spcPts val="1125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Shortest path</a:t>
            </a:r>
            <a:b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</a:b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from s</a:t>
            </a:r>
          </a:p>
        </p:txBody>
      </p:sp>
      <p:cxnSp>
        <p:nvCxnSpPr>
          <p:cNvPr id="5158" name="AutoShape 38">
            <a:extLst>
              <a:ext uri="{FF2B5EF4-FFF2-40B4-BE49-F238E27FC236}">
                <a16:creationId xmlns:a16="http://schemas.microsoft.com/office/drawing/2014/main" id="{DD7CF883-0F0C-49EC-9012-0C45F2D9843C}"/>
              </a:ext>
            </a:extLst>
          </p:cNvPr>
          <p:cNvCxnSpPr>
            <a:cxnSpLocks noChangeShapeType="1"/>
            <a:stCxn id="5157" idx="2"/>
            <a:endCxn id="5148" idx="0"/>
          </p:cNvCxnSpPr>
          <p:nvPr/>
        </p:nvCxnSpPr>
        <p:spPr bwMode="auto">
          <a:xfrm rot="16200000" flipH="1">
            <a:off x="392584" y="2051523"/>
            <a:ext cx="1137298" cy="93667"/>
          </a:xfrm>
          <a:prstGeom prst="curvedConnector3">
            <a:avLst>
              <a:gd name="adj1" fmla="val 50000"/>
            </a:avLst>
          </a:prstGeom>
          <a:noFill/>
          <a:ln w="1584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5159" name="AutoShape 39">
            <a:extLst>
              <a:ext uri="{FF2B5EF4-FFF2-40B4-BE49-F238E27FC236}">
                <a16:creationId xmlns:a16="http://schemas.microsoft.com/office/drawing/2014/main" id="{A1D0AF08-6821-41B8-A8C2-447CA4FC4A65}"/>
              </a:ext>
            </a:extLst>
          </p:cNvPr>
          <p:cNvCxnSpPr>
            <a:cxnSpLocks noChangeShapeType="1"/>
            <a:stCxn id="5157" idx="3"/>
            <a:endCxn id="5156" idx="1"/>
          </p:cNvCxnSpPr>
          <p:nvPr/>
        </p:nvCxnSpPr>
        <p:spPr bwMode="auto">
          <a:xfrm flipV="1">
            <a:off x="1752601" y="1189838"/>
            <a:ext cx="498479" cy="16341"/>
          </a:xfrm>
          <a:prstGeom prst="curvedConnector3">
            <a:avLst>
              <a:gd name="adj1" fmla="val 50000"/>
            </a:avLst>
          </a:prstGeom>
          <a:noFill/>
          <a:ln w="1584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 additive="repl">
                                        <p:cTn id="7" dur="500"/>
                                        <p:tgtEl>
                                          <p:spTgt spid="5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1"/>
                            </p:stCondLst>
                            <p:childTnLst>
                              <p:par>
                                <p:cTn id="12" presetID="1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502"/>
                            </p:stCondLst>
                            <p:childTnLst>
                              <p:par>
                                <p:cTn id="15" presetID="1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1">
            <a:extLst>
              <a:ext uri="{FF2B5EF4-FFF2-40B4-BE49-F238E27FC236}">
                <a16:creationId xmlns:a16="http://schemas.microsoft.com/office/drawing/2014/main" id="{C3B5D75A-ECE9-49D0-8095-F39B1B65A3E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762000"/>
          </a:xfrm>
          <a:ln/>
        </p:spPr>
        <p:txBody>
          <a:bodyPr/>
          <a:lstStyle/>
          <a:p>
            <a:pPr>
              <a:buClrTx/>
              <a:tabLst>
                <a:tab pos="0" algn="l"/>
                <a:tab pos="914377" algn="l"/>
                <a:tab pos="1828754" algn="l"/>
                <a:tab pos="2743131" algn="l"/>
                <a:tab pos="3657509" algn="l"/>
                <a:tab pos="4571886" algn="l"/>
                <a:tab pos="5486263" algn="l"/>
                <a:tab pos="6400640" algn="l"/>
                <a:tab pos="7315017" algn="l"/>
                <a:tab pos="8229394" algn="l"/>
                <a:tab pos="9143771" algn="l"/>
                <a:tab pos="10058149" algn="l"/>
              </a:tabLst>
            </a:pPr>
            <a:r>
              <a:rPr lang="en-US" altLang="en-US"/>
              <a:t>Breadth First Search</a:t>
            </a:r>
          </a:p>
        </p:txBody>
      </p:sp>
      <p:sp>
        <p:nvSpPr>
          <p:cNvPr id="39" name="Slide Number Placeholder 2">
            <a:extLst>
              <a:ext uri="{FF2B5EF4-FFF2-40B4-BE49-F238E27FC236}">
                <a16:creationId xmlns:a16="http://schemas.microsoft.com/office/drawing/2014/main" id="{64B17C31-F8B5-4618-AAE6-0872B0223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28002" y="6513513"/>
            <a:ext cx="2537884" cy="457200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45718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fld id="{61FEE5EC-8FA2-4458-BA85-CBFD0076ECAE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457189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/>
                <a:defRPr/>
              </a:pPr>
              <a:t>137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146" name="Oval 2">
            <a:extLst>
              <a:ext uri="{FF2B5EF4-FFF2-40B4-BE49-F238E27FC236}">
                <a16:creationId xmlns:a16="http://schemas.microsoft.com/office/drawing/2014/main" id="{B2100633-B772-4D82-B174-DD4B373F32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9206" y="2668594"/>
            <a:ext cx="250825" cy="250825"/>
          </a:xfrm>
          <a:prstGeom prst="ellipse">
            <a:avLst/>
          </a:prstGeom>
          <a:solidFill>
            <a:srgbClr val="A50021"/>
          </a:solidFill>
          <a:ln w="1584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160" tIns="46080" rIns="92160" bIns="460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s</a:t>
            </a:r>
          </a:p>
        </p:txBody>
      </p:sp>
      <p:sp>
        <p:nvSpPr>
          <p:cNvPr id="6147" name="Oval 3">
            <a:extLst>
              <a:ext uri="{FF2B5EF4-FFF2-40B4-BE49-F238E27FC236}">
                <a16:creationId xmlns:a16="http://schemas.microsoft.com/office/drawing/2014/main" id="{95056371-ED5F-4AAD-9DB5-1EF5738FFE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9181" y="1371605"/>
            <a:ext cx="250825" cy="252413"/>
          </a:xfrm>
          <a:prstGeom prst="ellipse">
            <a:avLst/>
          </a:prstGeom>
          <a:solidFill>
            <a:srgbClr val="003399"/>
          </a:solidFill>
          <a:ln w="1584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160" tIns="46080" rIns="92160" bIns="460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2</a:t>
            </a:r>
          </a:p>
        </p:txBody>
      </p:sp>
      <p:sp>
        <p:nvSpPr>
          <p:cNvPr id="6148" name="Oval 4">
            <a:extLst>
              <a:ext uri="{FF2B5EF4-FFF2-40B4-BE49-F238E27FC236}">
                <a16:creationId xmlns:a16="http://schemas.microsoft.com/office/drawing/2014/main" id="{893537EC-0A60-48D0-B553-80C558C09E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1406" y="2668594"/>
            <a:ext cx="250825" cy="250825"/>
          </a:xfrm>
          <a:prstGeom prst="ellipse">
            <a:avLst/>
          </a:prstGeom>
          <a:solidFill>
            <a:srgbClr val="808080"/>
          </a:solidFill>
          <a:ln w="1584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160" tIns="46080" rIns="92160" bIns="460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5</a:t>
            </a:r>
          </a:p>
        </p:txBody>
      </p:sp>
      <p:cxnSp>
        <p:nvCxnSpPr>
          <p:cNvPr id="6149" name="AutoShape 5">
            <a:extLst>
              <a:ext uri="{FF2B5EF4-FFF2-40B4-BE49-F238E27FC236}">
                <a16:creationId xmlns:a16="http://schemas.microsoft.com/office/drawing/2014/main" id="{BB89919F-0544-4B23-B4A0-849615CB7484}"/>
              </a:ext>
            </a:extLst>
          </p:cNvPr>
          <p:cNvCxnSpPr>
            <a:cxnSpLocks noChangeShapeType="1"/>
            <a:stCxn id="6146" idx="7"/>
            <a:endCxn id="6147" idx="3"/>
          </p:cNvCxnSpPr>
          <p:nvPr/>
        </p:nvCxnSpPr>
        <p:spPr bwMode="auto">
          <a:xfrm flipV="1">
            <a:off x="1433514" y="1587500"/>
            <a:ext cx="893763" cy="1117600"/>
          </a:xfrm>
          <a:prstGeom prst="straightConnector1">
            <a:avLst/>
          </a:prstGeom>
          <a:noFill/>
          <a:ln w="19080">
            <a:solidFill>
              <a:srgbClr val="0066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6150" name="AutoShape 6">
            <a:extLst>
              <a:ext uri="{FF2B5EF4-FFF2-40B4-BE49-F238E27FC236}">
                <a16:creationId xmlns:a16="http://schemas.microsoft.com/office/drawing/2014/main" id="{4025F99B-45DE-486F-AA31-C3E6E20E417D}"/>
              </a:ext>
            </a:extLst>
          </p:cNvPr>
          <p:cNvCxnSpPr>
            <a:cxnSpLocks noChangeShapeType="1"/>
            <a:stCxn id="6146" idx="6"/>
            <a:endCxn id="6148" idx="2"/>
          </p:cNvCxnSpPr>
          <p:nvPr/>
        </p:nvCxnSpPr>
        <p:spPr bwMode="auto">
          <a:xfrm>
            <a:off x="1470031" y="2794001"/>
            <a:ext cx="2111375" cy="1588"/>
          </a:xfrm>
          <a:prstGeom prst="straightConnector1">
            <a:avLst/>
          </a:prstGeom>
          <a:noFill/>
          <a:ln w="1908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6151" name="AutoShape 7">
            <a:extLst>
              <a:ext uri="{FF2B5EF4-FFF2-40B4-BE49-F238E27FC236}">
                <a16:creationId xmlns:a16="http://schemas.microsoft.com/office/drawing/2014/main" id="{442DEB25-3736-4941-BDBB-1B15EBF0AC33}"/>
              </a:ext>
            </a:extLst>
          </p:cNvPr>
          <p:cNvCxnSpPr>
            <a:cxnSpLocks noChangeShapeType="1"/>
            <a:stCxn id="6147" idx="6"/>
            <a:endCxn id="6153" idx="2"/>
          </p:cNvCxnSpPr>
          <p:nvPr/>
        </p:nvCxnSpPr>
        <p:spPr bwMode="auto">
          <a:xfrm>
            <a:off x="2540000" y="1498601"/>
            <a:ext cx="2108200" cy="1588"/>
          </a:xfrm>
          <a:prstGeom prst="straightConnector1">
            <a:avLst/>
          </a:prstGeom>
          <a:noFill/>
          <a:ln w="1908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6152" name="AutoShape 8">
            <a:extLst>
              <a:ext uri="{FF2B5EF4-FFF2-40B4-BE49-F238E27FC236}">
                <a16:creationId xmlns:a16="http://schemas.microsoft.com/office/drawing/2014/main" id="{0A0A0CAC-87E0-4AC1-8B01-3C65BFC3005D}"/>
              </a:ext>
            </a:extLst>
          </p:cNvPr>
          <p:cNvCxnSpPr>
            <a:cxnSpLocks noChangeShapeType="1"/>
            <a:stCxn id="6147" idx="5"/>
            <a:endCxn id="6148" idx="1"/>
          </p:cNvCxnSpPr>
          <p:nvPr/>
        </p:nvCxnSpPr>
        <p:spPr bwMode="auto">
          <a:xfrm>
            <a:off x="2503494" y="1587501"/>
            <a:ext cx="1114425" cy="1119188"/>
          </a:xfrm>
          <a:prstGeom prst="straightConnector1">
            <a:avLst/>
          </a:prstGeom>
          <a:noFill/>
          <a:ln w="1908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6153" name="Oval 9">
            <a:extLst>
              <a:ext uri="{FF2B5EF4-FFF2-40B4-BE49-F238E27FC236}">
                <a16:creationId xmlns:a16="http://schemas.microsoft.com/office/drawing/2014/main" id="{AB92E701-31F0-4CB2-9602-697AA9AF51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8206" y="1371605"/>
            <a:ext cx="250825" cy="252413"/>
          </a:xfrm>
          <a:prstGeom prst="ellipse">
            <a:avLst/>
          </a:prstGeom>
          <a:solidFill>
            <a:srgbClr val="808080"/>
          </a:solidFill>
          <a:ln w="1584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160" tIns="46080" rIns="92160" bIns="460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4</a:t>
            </a:r>
          </a:p>
        </p:txBody>
      </p:sp>
      <p:sp>
        <p:nvSpPr>
          <p:cNvPr id="6154" name="Oval 10">
            <a:extLst>
              <a:ext uri="{FF2B5EF4-FFF2-40B4-BE49-F238E27FC236}">
                <a16:creationId xmlns:a16="http://schemas.microsoft.com/office/drawing/2014/main" id="{A8A14B38-5315-4A22-BF78-7AEB0C2038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9806" y="2668594"/>
            <a:ext cx="250825" cy="250825"/>
          </a:xfrm>
          <a:prstGeom prst="ellipse">
            <a:avLst/>
          </a:prstGeom>
          <a:solidFill>
            <a:srgbClr val="808080"/>
          </a:solidFill>
          <a:ln w="1584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160" tIns="46080" rIns="92160" bIns="460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7</a:t>
            </a:r>
          </a:p>
        </p:txBody>
      </p:sp>
      <p:cxnSp>
        <p:nvCxnSpPr>
          <p:cNvPr id="6155" name="AutoShape 11">
            <a:extLst>
              <a:ext uri="{FF2B5EF4-FFF2-40B4-BE49-F238E27FC236}">
                <a16:creationId xmlns:a16="http://schemas.microsoft.com/office/drawing/2014/main" id="{FB0C9955-49B7-47AB-B305-3BBE83136360}"/>
              </a:ext>
            </a:extLst>
          </p:cNvPr>
          <p:cNvCxnSpPr>
            <a:cxnSpLocks noChangeShapeType="1"/>
            <a:stCxn id="6158" idx="3"/>
            <a:endCxn id="6154" idx="7"/>
          </p:cNvCxnSpPr>
          <p:nvPr/>
        </p:nvCxnSpPr>
        <p:spPr bwMode="auto">
          <a:xfrm flipH="1">
            <a:off x="6234119" y="1587501"/>
            <a:ext cx="1171575" cy="1119188"/>
          </a:xfrm>
          <a:prstGeom prst="straightConnector1">
            <a:avLst/>
          </a:prstGeom>
          <a:noFill/>
          <a:ln w="19080">
            <a:solidFill>
              <a:srgbClr val="000000"/>
            </a:solidFill>
            <a:miter lim="800000"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6156" name="AutoShape 12">
            <a:extLst>
              <a:ext uri="{FF2B5EF4-FFF2-40B4-BE49-F238E27FC236}">
                <a16:creationId xmlns:a16="http://schemas.microsoft.com/office/drawing/2014/main" id="{4EBFA097-0913-407A-83DE-50AB08A417F3}"/>
              </a:ext>
            </a:extLst>
          </p:cNvPr>
          <p:cNvCxnSpPr>
            <a:cxnSpLocks noChangeShapeType="1"/>
            <a:stCxn id="6154" idx="2"/>
            <a:endCxn id="6148" idx="6"/>
          </p:cNvCxnSpPr>
          <p:nvPr/>
        </p:nvCxnSpPr>
        <p:spPr bwMode="auto">
          <a:xfrm flipH="1">
            <a:off x="3832231" y="2794001"/>
            <a:ext cx="2187575" cy="1588"/>
          </a:xfrm>
          <a:prstGeom prst="straightConnector1">
            <a:avLst/>
          </a:prstGeom>
          <a:noFill/>
          <a:ln w="1908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6157" name="AutoShape 13">
            <a:extLst>
              <a:ext uri="{FF2B5EF4-FFF2-40B4-BE49-F238E27FC236}">
                <a16:creationId xmlns:a16="http://schemas.microsoft.com/office/drawing/2014/main" id="{D269B526-A6FC-44FB-AEEB-066BAD45AC96}"/>
              </a:ext>
            </a:extLst>
          </p:cNvPr>
          <p:cNvCxnSpPr>
            <a:cxnSpLocks noChangeShapeType="1"/>
            <a:stCxn id="6164" idx="0"/>
            <a:endCxn id="6158" idx="4"/>
          </p:cNvCxnSpPr>
          <p:nvPr/>
        </p:nvCxnSpPr>
        <p:spPr bwMode="auto">
          <a:xfrm flipV="1">
            <a:off x="7494593" y="1624018"/>
            <a:ext cx="1587" cy="2262187"/>
          </a:xfrm>
          <a:prstGeom prst="straightConnector1">
            <a:avLst/>
          </a:prstGeom>
          <a:noFill/>
          <a:ln w="1908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6158" name="Oval 14">
            <a:extLst>
              <a:ext uri="{FF2B5EF4-FFF2-40B4-BE49-F238E27FC236}">
                <a16:creationId xmlns:a16="http://schemas.microsoft.com/office/drawing/2014/main" id="{B0C01306-E5C7-4748-B64A-9291583CEC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69181" y="1371605"/>
            <a:ext cx="250825" cy="252413"/>
          </a:xfrm>
          <a:prstGeom prst="ellipse">
            <a:avLst/>
          </a:prstGeom>
          <a:solidFill>
            <a:srgbClr val="808080"/>
          </a:solidFill>
          <a:ln w="1584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160" tIns="46080" rIns="92160" bIns="460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8</a:t>
            </a:r>
          </a:p>
        </p:txBody>
      </p:sp>
      <p:cxnSp>
        <p:nvCxnSpPr>
          <p:cNvPr id="6159" name="AutoShape 15">
            <a:extLst>
              <a:ext uri="{FF2B5EF4-FFF2-40B4-BE49-F238E27FC236}">
                <a16:creationId xmlns:a16="http://schemas.microsoft.com/office/drawing/2014/main" id="{376C81AB-CFA0-42B5-8E20-07D1473DC0B1}"/>
              </a:ext>
            </a:extLst>
          </p:cNvPr>
          <p:cNvCxnSpPr>
            <a:cxnSpLocks noChangeShapeType="1"/>
            <a:stCxn id="6153" idx="6"/>
            <a:endCxn id="6158" idx="2"/>
          </p:cNvCxnSpPr>
          <p:nvPr/>
        </p:nvCxnSpPr>
        <p:spPr bwMode="auto">
          <a:xfrm>
            <a:off x="4899027" y="1498601"/>
            <a:ext cx="2470151" cy="1588"/>
          </a:xfrm>
          <a:prstGeom prst="straightConnector1">
            <a:avLst/>
          </a:prstGeom>
          <a:noFill/>
          <a:ln w="1908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6160" name="AutoShape 16">
            <a:extLst>
              <a:ext uri="{FF2B5EF4-FFF2-40B4-BE49-F238E27FC236}">
                <a16:creationId xmlns:a16="http://schemas.microsoft.com/office/drawing/2014/main" id="{D8324DD3-8BB1-4315-81A4-53C301D70EDB}"/>
              </a:ext>
            </a:extLst>
          </p:cNvPr>
          <p:cNvCxnSpPr>
            <a:cxnSpLocks noChangeShapeType="1"/>
            <a:stCxn id="6153" idx="5"/>
            <a:endCxn id="6154" idx="1"/>
          </p:cNvCxnSpPr>
          <p:nvPr/>
        </p:nvCxnSpPr>
        <p:spPr bwMode="auto">
          <a:xfrm>
            <a:off x="4862518" y="1587501"/>
            <a:ext cx="1195387" cy="1119188"/>
          </a:xfrm>
          <a:prstGeom prst="straightConnector1">
            <a:avLst/>
          </a:prstGeom>
          <a:noFill/>
          <a:ln w="19080">
            <a:solidFill>
              <a:srgbClr val="000000"/>
            </a:solidFill>
            <a:miter lim="800000"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6161" name="Oval 17">
            <a:extLst>
              <a:ext uri="{FF2B5EF4-FFF2-40B4-BE49-F238E27FC236}">
                <a16:creationId xmlns:a16="http://schemas.microsoft.com/office/drawing/2014/main" id="{87A7ED64-1907-4E27-B066-366D521541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9181" y="3886205"/>
            <a:ext cx="250825" cy="252413"/>
          </a:xfrm>
          <a:prstGeom prst="ellipse">
            <a:avLst/>
          </a:prstGeom>
          <a:solidFill>
            <a:srgbClr val="808080"/>
          </a:solidFill>
          <a:ln w="1584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160" tIns="46080" rIns="92160" bIns="460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3</a:t>
            </a:r>
          </a:p>
        </p:txBody>
      </p:sp>
      <p:cxnSp>
        <p:nvCxnSpPr>
          <p:cNvPr id="6162" name="AutoShape 18">
            <a:extLst>
              <a:ext uri="{FF2B5EF4-FFF2-40B4-BE49-F238E27FC236}">
                <a16:creationId xmlns:a16="http://schemas.microsoft.com/office/drawing/2014/main" id="{BA88D755-BB77-4A35-9872-A79CE7648A73}"/>
              </a:ext>
            </a:extLst>
          </p:cNvPr>
          <p:cNvCxnSpPr>
            <a:cxnSpLocks noChangeShapeType="1"/>
            <a:stCxn id="6161" idx="6"/>
            <a:endCxn id="6163" idx="2"/>
          </p:cNvCxnSpPr>
          <p:nvPr/>
        </p:nvCxnSpPr>
        <p:spPr bwMode="auto">
          <a:xfrm>
            <a:off x="2540000" y="4013201"/>
            <a:ext cx="2108200" cy="1588"/>
          </a:xfrm>
          <a:prstGeom prst="straightConnector1">
            <a:avLst/>
          </a:prstGeom>
          <a:noFill/>
          <a:ln w="1908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6163" name="Oval 19">
            <a:extLst>
              <a:ext uri="{FF2B5EF4-FFF2-40B4-BE49-F238E27FC236}">
                <a16:creationId xmlns:a16="http://schemas.microsoft.com/office/drawing/2014/main" id="{42C169F1-D724-4D26-BFCE-9FAA93498D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8206" y="3886205"/>
            <a:ext cx="250825" cy="252413"/>
          </a:xfrm>
          <a:prstGeom prst="ellipse">
            <a:avLst/>
          </a:prstGeom>
          <a:solidFill>
            <a:srgbClr val="808080"/>
          </a:solidFill>
          <a:ln w="1584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160" tIns="46080" rIns="92160" bIns="460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6</a:t>
            </a:r>
          </a:p>
        </p:txBody>
      </p:sp>
      <p:sp>
        <p:nvSpPr>
          <p:cNvPr id="6164" name="Oval 20">
            <a:extLst>
              <a:ext uri="{FF2B5EF4-FFF2-40B4-BE49-F238E27FC236}">
                <a16:creationId xmlns:a16="http://schemas.microsoft.com/office/drawing/2014/main" id="{B7B8E78D-3C2B-40BB-9685-104795928A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69181" y="3886205"/>
            <a:ext cx="250825" cy="252413"/>
          </a:xfrm>
          <a:prstGeom prst="ellipse">
            <a:avLst/>
          </a:prstGeom>
          <a:solidFill>
            <a:srgbClr val="808080"/>
          </a:solidFill>
          <a:ln w="1584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160" tIns="46080" rIns="92160" bIns="460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9</a:t>
            </a:r>
          </a:p>
        </p:txBody>
      </p:sp>
      <p:cxnSp>
        <p:nvCxnSpPr>
          <p:cNvPr id="6165" name="AutoShape 21">
            <a:extLst>
              <a:ext uri="{FF2B5EF4-FFF2-40B4-BE49-F238E27FC236}">
                <a16:creationId xmlns:a16="http://schemas.microsoft.com/office/drawing/2014/main" id="{F2D4617A-03C8-4124-9B51-A1C54D9DB5BB}"/>
              </a:ext>
            </a:extLst>
          </p:cNvPr>
          <p:cNvCxnSpPr>
            <a:cxnSpLocks noChangeShapeType="1"/>
            <a:stCxn id="6163" idx="6"/>
            <a:endCxn id="6164" idx="2"/>
          </p:cNvCxnSpPr>
          <p:nvPr/>
        </p:nvCxnSpPr>
        <p:spPr bwMode="auto">
          <a:xfrm>
            <a:off x="4899027" y="4013201"/>
            <a:ext cx="2470151" cy="1588"/>
          </a:xfrm>
          <a:prstGeom prst="straightConnector1">
            <a:avLst/>
          </a:prstGeom>
          <a:noFill/>
          <a:ln w="1908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6166" name="AutoShape 22">
            <a:extLst>
              <a:ext uri="{FF2B5EF4-FFF2-40B4-BE49-F238E27FC236}">
                <a16:creationId xmlns:a16="http://schemas.microsoft.com/office/drawing/2014/main" id="{429A4196-7800-4725-82AA-2DDAE25873CD}"/>
              </a:ext>
            </a:extLst>
          </p:cNvPr>
          <p:cNvCxnSpPr>
            <a:cxnSpLocks noChangeShapeType="1"/>
            <a:stCxn id="6146" idx="5"/>
            <a:endCxn id="6161" idx="1"/>
          </p:cNvCxnSpPr>
          <p:nvPr/>
        </p:nvCxnSpPr>
        <p:spPr bwMode="auto">
          <a:xfrm>
            <a:off x="1433514" y="2882900"/>
            <a:ext cx="893763" cy="1041400"/>
          </a:xfrm>
          <a:prstGeom prst="straightConnector1">
            <a:avLst/>
          </a:prstGeom>
          <a:noFill/>
          <a:ln w="1908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6167" name="AutoShape 23">
            <a:extLst>
              <a:ext uri="{FF2B5EF4-FFF2-40B4-BE49-F238E27FC236}">
                <a16:creationId xmlns:a16="http://schemas.microsoft.com/office/drawing/2014/main" id="{A9DAC286-69E7-45FB-8470-3DA0ED7CE83F}"/>
              </a:ext>
            </a:extLst>
          </p:cNvPr>
          <p:cNvCxnSpPr>
            <a:cxnSpLocks noChangeShapeType="1"/>
            <a:stCxn id="6179" idx="7"/>
            <a:endCxn id="6148" idx="3"/>
          </p:cNvCxnSpPr>
          <p:nvPr/>
        </p:nvCxnSpPr>
        <p:spPr bwMode="auto">
          <a:xfrm flipV="1">
            <a:off x="2500313" y="2882905"/>
            <a:ext cx="1117600" cy="1039813"/>
          </a:xfrm>
          <a:prstGeom prst="straightConnector1">
            <a:avLst/>
          </a:prstGeom>
          <a:noFill/>
          <a:ln w="1908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6168" name="AutoShape 24">
            <a:extLst>
              <a:ext uri="{FF2B5EF4-FFF2-40B4-BE49-F238E27FC236}">
                <a16:creationId xmlns:a16="http://schemas.microsoft.com/office/drawing/2014/main" id="{CF8D5ADB-1F46-41C9-B890-B744CCD069D4}"/>
              </a:ext>
            </a:extLst>
          </p:cNvPr>
          <p:cNvCxnSpPr>
            <a:cxnSpLocks noChangeShapeType="1"/>
            <a:stCxn id="6148" idx="5"/>
            <a:endCxn id="6163" idx="1"/>
          </p:cNvCxnSpPr>
          <p:nvPr/>
        </p:nvCxnSpPr>
        <p:spPr bwMode="auto">
          <a:xfrm>
            <a:off x="3795718" y="2882900"/>
            <a:ext cx="890587" cy="1041400"/>
          </a:xfrm>
          <a:prstGeom prst="straightConnector1">
            <a:avLst/>
          </a:prstGeom>
          <a:noFill/>
          <a:ln w="1908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6169" name="AutoShape 25">
            <a:extLst>
              <a:ext uri="{FF2B5EF4-FFF2-40B4-BE49-F238E27FC236}">
                <a16:creationId xmlns:a16="http://schemas.microsoft.com/office/drawing/2014/main" id="{97A832FA-0077-4750-B138-96D078B77090}"/>
              </a:ext>
            </a:extLst>
          </p:cNvPr>
          <p:cNvCxnSpPr>
            <a:cxnSpLocks noChangeShapeType="1"/>
            <a:stCxn id="6164" idx="1"/>
            <a:endCxn id="6154" idx="5"/>
          </p:cNvCxnSpPr>
          <p:nvPr/>
        </p:nvCxnSpPr>
        <p:spPr bwMode="auto">
          <a:xfrm flipH="1" flipV="1">
            <a:off x="6234119" y="2882905"/>
            <a:ext cx="1171575" cy="1039813"/>
          </a:xfrm>
          <a:prstGeom prst="straightConnector1">
            <a:avLst/>
          </a:prstGeom>
          <a:noFill/>
          <a:ln w="1908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6170" name="AutoShape 26">
            <a:extLst>
              <a:ext uri="{FF2B5EF4-FFF2-40B4-BE49-F238E27FC236}">
                <a16:creationId xmlns:a16="http://schemas.microsoft.com/office/drawing/2014/main" id="{288959B2-2651-495D-B47A-31B73E061EDB}"/>
              </a:ext>
            </a:extLst>
          </p:cNvPr>
          <p:cNvCxnSpPr>
            <a:cxnSpLocks noChangeShapeType="1"/>
            <a:stCxn id="6163" idx="7"/>
            <a:endCxn id="6154" idx="3"/>
          </p:cNvCxnSpPr>
          <p:nvPr/>
        </p:nvCxnSpPr>
        <p:spPr bwMode="auto">
          <a:xfrm flipV="1">
            <a:off x="4862518" y="2882905"/>
            <a:ext cx="1195387" cy="1039813"/>
          </a:xfrm>
          <a:prstGeom prst="straightConnector1">
            <a:avLst/>
          </a:prstGeom>
          <a:noFill/>
          <a:ln w="1908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6171" name="AutoShape 27">
            <a:extLst>
              <a:ext uri="{FF2B5EF4-FFF2-40B4-BE49-F238E27FC236}">
                <a16:creationId xmlns:a16="http://schemas.microsoft.com/office/drawing/2014/main" id="{3D5A68AF-AAC0-437C-8511-076F343B70D4}"/>
              </a:ext>
            </a:extLst>
          </p:cNvPr>
          <p:cNvCxnSpPr>
            <a:cxnSpLocks noChangeShapeType="1"/>
            <a:stCxn id="6153" idx="3"/>
            <a:endCxn id="6148" idx="7"/>
          </p:cNvCxnSpPr>
          <p:nvPr/>
        </p:nvCxnSpPr>
        <p:spPr bwMode="auto">
          <a:xfrm flipH="1">
            <a:off x="3795713" y="1587501"/>
            <a:ext cx="889000" cy="1119188"/>
          </a:xfrm>
          <a:prstGeom prst="straightConnector1">
            <a:avLst/>
          </a:prstGeom>
          <a:noFill/>
          <a:ln w="1908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6172" name="Text Box 28">
            <a:extLst>
              <a:ext uri="{FF2B5EF4-FFF2-40B4-BE49-F238E27FC236}">
                <a16:creationId xmlns:a16="http://schemas.microsoft.com/office/drawing/2014/main" id="{78B44985-70CD-4E26-8478-9FDE1E4C09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5" y="2667006"/>
            <a:ext cx="339725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00339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0</a:t>
            </a:r>
          </a:p>
        </p:txBody>
      </p:sp>
      <p:sp>
        <p:nvSpPr>
          <p:cNvPr id="6173" name="Text Box 29">
            <a:extLst>
              <a:ext uri="{FF2B5EF4-FFF2-40B4-BE49-F238E27FC236}">
                <a16:creationId xmlns:a16="http://schemas.microsoft.com/office/drawing/2014/main" id="{808712D7-DD7C-4545-94CA-F6F90E8E75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7800" y="5105400"/>
            <a:ext cx="1905000" cy="381000"/>
          </a:xfrm>
          <a:prstGeom prst="rect">
            <a:avLst/>
          </a:prstGeom>
          <a:solidFill>
            <a:srgbClr val="808080"/>
          </a:solidFill>
          <a:ln w="1584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27360" rIns="0" bIns="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ts val="1125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Undiscovered</a:t>
            </a:r>
          </a:p>
        </p:txBody>
      </p:sp>
      <p:sp>
        <p:nvSpPr>
          <p:cNvPr id="6174" name="Text Box 30">
            <a:extLst>
              <a:ext uri="{FF2B5EF4-FFF2-40B4-BE49-F238E27FC236}">
                <a16:creationId xmlns:a16="http://schemas.microsoft.com/office/drawing/2014/main" id="{0B12B59E-8E9F-4990-9D3D-95380694E5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7800" y="5486400"/>
            <a:ext cx="1905000" cy="381000"/>
          </a:xfrm>
          <a:prstGeom prst="rect">
            <a:avLst/>
          </a:prstGeom>
          <a:solidFill>
            <a:srgbClr val="003399"/>
          </a:solidFill>
          <a:ln w="1584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27360" rIns="0" bIns="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ts val="1125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Discovered</a:t>
            </a:r>
          </a:p>
        </p:txBody>
      </p:sp>
      <p:sp>
        <p:nvSpPr>
          <p:cNvPr id="6175" name="Text Box 31">
            <a:extLst>
              <a:ext uri="{FF2B5EF4-FFF2-40B4-BE49-F238E27FC236}">
                <a16:creationId xmlns:a16="http://schemas.microsoft.com/office/drawing/2014/main" id="{70E44CC3-706E-469B-BE5F-839EEDED7E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7800" y="6248400"/>
            <a:ext cx="1905000" cy="381000"/>
          </a:xfrm>
          <a:prstGeom prst="rect">
            <a:avLst/>
          </a:prstGeom>
          <a:solidFill>
            <a:srgbClr val="006600"/>
          </a:solidFill>
          <a:ln w="1584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27360" rIns="0" bIns="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ts val="1125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Finished</a:t>
            </a:r>
          </a:p>
        </p:txBody>
      </p:sp>
      <p:sp>
        <p:nvSpPr>
          <p:cNvPr id="6176" name="Text Box 32">
            <a:extLst>
              <a:ext uri="{FF2B5EF4-FFF2-40B4-BE49-F238E27FC236}">
                <a16:creationId xmlns:a16="http://schemas.microsoft.com/office/drawing/2014/main" id="{FE41C782-B13E-4481-A965-5EAF0B8B2C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8600" y="5410200"/>
            <a:ext cx="4191000" cy="381000"/>
          </a:xfrm>
          <a:prstGeom prst="rect">
            <a:avLst/>
          </a:prstGeom>
          <a:solidFill>
            <a:srgbClr val="FFFFCC"/>
          </a:solidFill>
          <a:ln w="1584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27360" rIns="0" bIns="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l" defTabSz="457189" rtl="0" eaLnBrk="0" fontAlgn="base" latinLnBrk="0" hangingPunct="0">
              <a:lnSpc>
                <a:spcPct val="100000"/>
              </a:lnSpc>
              <a:spcBef>
                <a:spcPts val="1125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 Queue: s 2  </a:t>
            </a:r>
          </a:p>
        </p:txBody>
      </p:sp>
      <p:sp>
        <p:nvSpPr>
          <p:cNvPr id="6177" name="Text Box 33">
            <a:extLst>
              <a:ext uri="{FF2B5EF4-FFF2-40B4-BE49-F238E27FC236}">
                <a16:creationId xmlns:a16="http://schemas.microsoft.com/office/drawing/2014/main" id="{FC4038B2-637B-4C54-A30B-82AA839D2F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7800" y="5867400"/>
            <a:ext cx="1905000" cy="381000"/>
          </a:xfrm>
          <a:prstGeom prst="rect">
            <a:avLst/>
          </a:prstGeom>
          <a:solidFill>
            <a:srgbClr val="A50021"/>
          </a:solidFill>
          <a:ln w="1584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27360" rIns="0" bIns="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ts val="1125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Top of queue</a:t>
            </a:r>
          </a:p>
        </p:txBody>
      </p:sp>
      <p:cxnSp>
        <p:nvCxnSpPr>
          <p:cNvPr id="6178" name="AutoShape 34">
            <a:extLst>
              <a:ext uri="{FF2B5EF4-FFF2-40B4-BE49-F238E27FC236}">
                <a16:creationId xmlns:a16="http://schemas.microsoft.com/office/drawing/2014/main" id="{3408A8B8-1578-41F9-93CC-5FE9DE9FF493}"/>
              </a:ext>
            </a:extLst>
          </p:cNvPr>
          <p:cNvCxnSpPr>
            <a:cxnSpLocks noChangeShapeType="1"/>
            <a:stCxn id="6146" idx="5"/>
            <a:endCxn id="6179" idx="1"/>
          </p:cNvCxnSpPr>
          <p:nvPr/>
        </p:nvCxnSpPr>
        <p:spPr bwMode="auto">
          <a:xfrm>
            <a:off x="1433518" y="2882900"/>
            <a:ext cx="890587" cy="1041400"/>
          </a:xfrm>
          <a:prstGeom prst="straightConnector1">
            <a:avLst/>
          </a:prstGeom>
          <a:noFill/>
          <a:ln w="50760">
            <a:solidFill>
              <a:srgbClr val="A5002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6179" name="Oval 35">
            <a:extLst>
              <a:ext uri="{FF2B5EF4-FFF2-40B4-BE49-F238E27FC236}">
                <a16:creationId xmlns:a16="http://schemas.microsoft.com/office/drawing/2014/main" id="{1A27CEAE-BC79-4E22-A7AD-C373488FB7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6" y="3886205"/>
            <a:ext cx="250825" cy="252413"/>
          </a:xfrm>
          <a:prstGeom prst="ellipse">
            <a:avLst/>
          </a:prstGeom>
          <a:solidFill>
            <a:srgbClr val="003399"/>
          </a:solidFill>
          <a:ln w="1584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160" tIns="46080" rIns="92160" bIns="460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3</a:t>
            </a:r>
          </a:p>
        </p:txBody>
      </p:sp>
      <p:sp>
        <p:nvSpPr>
          <p:cNvPr id="6180" name="Text Box 36">
            <a:extLst>
              <a:ext uri="{FF2B5EF4-FFF2-40B4-BE49-F238E27FC236}">
                <a16:creationId xmlns:a16="http://schemas.microsoft.com/office/drawing/2014/main" id="{18980CB5-DDDE-41E1-8248-345AC908D4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51080" y="1066806"/>
            <a:ext cx="339725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00339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1</a:t>
            </a:r>
          </a:p>
        </p:txBody>
      </p:sp>
      <p:sp>
        <p:nvSpPr>
          <p:cNvPr id="6181" name="Text Box 37">
            <a:extLst>
              <a:ext uri="{FF2B5EF4-FFF2-40B4-BE49-F238E27FC236}">
                <a16:creationId xmlns:a16="http://schemas.microsoft.com/office/drawing/2014/main" id="{4A60D53B-127B-4AEF-85EE-B81E066766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5" y="4267206"/>
            <a:ext cx="339725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00339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1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 additive="repl">
                                        <p:cTn id="7" dur="500"/>
                                        <p:tgtEl>
                                          <p:spTgt spid="6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1"/>
                            </p:stCondLst>
                            <p:childTnLst>
                              <p:par>
                                <p:cTn id="12" presetID="1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1">
            <a:extLst>
              <a:ext uri="{FF2B5EF4-FFF2-40B4-BE49-F238E27FC236}">
                <a16:creationId xmlns:a16="http://schemas.microsoft.com/office/drawing/2014/main" id="{3B7D961A-4478-4701-8509-3D8833EAF49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762000"/>
          </a:xfrm>
          <a:ln/>
        </p:spPr>
        <p:txBody>
          <a:bodyPr/>
          <a:lstStyle/>
          <a:p>
            <a:pPr>
              <a:buClrTx/>
              <a:tabLst>
                <a:tab pos="0" algn="l"/>
                <a:tab pos="914377" algn="l"/>
                <a:tab pos="1828754" algn="l"/>
                <a:tab pos="2743131" algn="l"/>
                <a:tab pos="3657509" algn="l"/>
                <a:tab pos="4571886" algn="l"/>
                <a:tab pos="5486263" algn="l"/>
                <a:tab pos="6400640" algn="l"/>
                <a:tab pos="7315017" algn="l"/>
                <a:tab pos="8229394" algn="l"/>
                <a:tab pos="9143771" algn="l"/>
                <a:tab pos="10058149" algn="l"/>
              </a:tabLst>
            </a:pPr>
            <a:r>
              <a:rPr lang="en-US" altLang="en-US"/>
              <a:t>Breadth First Search</a:t>
            </a:r>
          </a:p>
        </p:txBody>
      </p:sp>
      <p:sp>
        <p:nvSpPr>
          <p:cNvPr id="40" name="Slide Number Placeholder 2">
            <a:extLst>
              <a:ext uri="{FF2B5EF4-FFF2-40B4-BE49-F238E27FC236}">
                <a16:creationId xmlns:a16="http://schemas.microsoft.com/office/drawing/2014/main" id="{90236FF7-CDF3-424D-98CC-04806BC626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28002" y="6513513"/>
            <a:ext cx="2537884" cy="457200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45718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fld id="{61F49612-16EA-454A-9A74-3A2CE1CE2311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457189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/>
                <a:defRPr/>
              </a:pPr>
              <a:t>138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7170" name="Oval 2">
            <a:extLst>
              <a:ext uri="{FF2B5EF4-FFF2-40B4-BE49-F238E27FC236}">
                <a16:creationId xmlns:a16="http://schemas.microsoft.com/office/drawing/2014/main" id="{10039E84-73A0-45E2-8425-FC2C4739D1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9206" y="2668594"/>
            <a:ext cx="250825" cy="250825"/>
          </a:xfrm>
          <a:prstGeom prst="ellipse">
            <a:avLst/>
          </a:prstGeom>
          <a:solidFill>
            <a:srgbClr val="A50021"/>
          </a:solidFill>
          <a:ln w="1584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160" tIns="46080" rIns="92160" bIns="460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s</a:t>
            </a:r>
          </a:p>
        </p:txBody>
      </p:sp>
      <p:sp>
        <p:nvSpPr>
          <p:cNvPr id="7171" name="Oval 3">
            <a:extLst>
              <a:ext uri="{FF2B5EF4-FFF2-40B4-BE49-F238E27FC236}">
                <a16:creationId xmlns:a16="http://schemas.microsoft.com/office/drawing/2014/main" id="{7FD2B0B7-2594-40EA-BB95-C52D4D4F16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9181" y="1371605"/>
            <a:ext cx="250825" cy="252413"/>
          </a:xfrm>
          <a:prstGeom prst="ellipse">
            <a:avLst/>
          </a:prstGeom>
          <a:solidFill>
            <a:srgbClr val="003399"/>
          </a:solidFill>
          <a:ln w="1584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160" tIns="46080" rIns="92160" bIns="460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2</a:t>
            </a:r>
          </a:p>
        </p:txBody>
      </p:sp>
      <p:sp>
        <p:nvSpPr>
          <p:cNvPr id="7172" name="Oval 4">
            <a:extLst>
              <a:ext uri="{FF2B5EF4-FFF2-40B4-BE49-F238E27FC236}">
                <a16:creationId xmlns:a16="http://schemas.microsoft.com/office/drawing/2014/main" id="{18DC71FF-A3F5-49A9-8DD0-C6018B9476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1406" y="2668594"/>
            <a:ext cx="250825" cy="250825"/>
          </a:xfrm>
          <a:prstGeom prst="ellipse">
            <a:avLst/>
          </a:prstGeom>
          <a:solidFill>
            <a:srgbClr val="808080"/>
          </a:solidFill>
          <a:ln w="1584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160" tIns="46080" rIns="92160" bIns="460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5</a:t>
            </a:r>
          </a:p>
        </p:txBody>
      </p:sp>
      <p:cxnSp>
        <p:nvCxnSpPr>
          <p:cNvPr id="7173" name="AutoShape 5">
            <a:extLst>
              <a:ext uri="{FF2B5EF4-FFF2-40B4-BE49-F238E27FC236}">
                <a16:creationId xmlns:a16="http://schemas.microsoft.com/office/drawing/2014/main" id="{E8EA75A1-3437-466B-95D3-9E18200D1099}"/>
              </a:ext>
            </a:extLst>
          </p:cNvPr>
          <p:cNvCxnSpPr>
            <a:cxnSpLocks noChangeShapeType="1"/>
            <a:stCxn id="7170" idx="7"/>
            <a:endCxn id="7171" idx="3"/>
          </p:cNvCxnSpPr>
          <p:nvPr/>
        </p:nvCxnSpPr>
        <p:spPr bwMode="auto">
          <a:xfrm flipV="1">
            <a:off x="1433514" y="1587500"/>
            <a:ext cx="893763" cy="1117600"/>
          </a:xfrm>
          <a:prstGeom prst="straightConnector1">
            <a:avLst/>
          </a:prstGeom>
          <a:noFill/>
          <a:ln w="19080">
            <a:solidFill>
              <a:srgbClr val="0066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7174" name="AutoShape 6">
            <a:extLst>
              <a:ext uri="{FF2B5EF4-FFF2-40B4-BE49-F238E27FC236}">
                <a16:creationId xmlns:a16="http://schemas.microsoft.com/office/drawing/2014/main" id="{F64E6464-5D49-4C81-9EFE-091EF6B689E2}"/>
              </a:ext>
            </a:extLst>
          </p:cNvPr>
          <p:cNvCxnSpPr>
            <a:cxnSpLocks noChangeShapeType="1"/>
            <a:stCxn id="7170" idx="6"/>
            <a:endCxn id="7172" idx="2"/>
          </p:cNvCxnSpPr>
          <p:nvPr/>
        </p:nvCxnSpPr>
        <p:spPr bwMode="auto">
          <a:xfrm>
            <a:off x="1470031" y="2794001"/>
            <a:ext cx="2111375" cy="1588"/>
          </a:xfrm>
          <a:prstGeom prst="straightConnector1">
            <a:avLst/>
          </a:prstGeom>
          <a:noFill/>
          <a:ln w="1908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7175" name="AutoShape 7">
            <a:extLst>
              <a:ext uri="{FF2B5EF4-FFF2-40B4-BE49-F238E27FC236}">
                <a16:creationId xmlns:a16="http://schemas.microsoft.com/office/drawing/2014/main" id="{501A7EC0-F972-4D8E-82C1-9E052373C052}"/>
              </a:ext>
            </a:extLst>
          </p:cNvPr>
          <p:cNvCxnSpPr>
            <a:cxnSpLocks noChangeShapeType="1"/>
            <a:stCxn id="7171" idx="6"/>
            <a:endCxn id="7177" idx="2"/>
          </p:cNvCxnSpPr>
          <p:nvPr/>
        </p:nvCxnSpPr>
        <p:spPr bwMode="auto">
          <a:xfrm>
            <a:off x="2540000" y="1498601"/>
            <a:ext cx="2108200" cy="1588"/>
          </a:xfrm>
          <a:prstGeom prst="straightConnector1">
            <a:avLst/>
          </a:prstGeom>
          <a:noFill/>
          <a:ln w="1908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7176" name="AutoShape 8">
            <a:extLst>
              <a:ext uri="{FF2B5EF4-FFF2-40B4-BE49-F238E27FC236}">
                <a16:creationId xmlns:a16="http://schemas.microsoft.com/office/drawing/2014/main" id="{EAFAD8BA-3253-4405-A29A-153F5652DFFE}"/>
              </a:ext>
            </a:extLst>
          </p:cNvPr>
          <p:cNvCxnSpPr>
            <a:cxnSpLocks noChangeShapeType="1"/>
            <a:stCxn id="7171" idx="5"/>
            <a:endCxn id="7172" idx="1"/>
          </p:cNvCxnSpPr>
          <p:nvPr/>
        </p:nvCxnSpPr>
        <p:spPr bwMode="auto">
          <a:xfrm>
            <a:off x="2503494" y="1587501"/>
            <a:ext cx="1114425" cy="1119188"/>
          </a:xfrm>
          <a:prstGeom prst="straightConnector1">
            <a:avLst/>
          </a:prstGeom>
          <a:noFill/>
          <a:ln w="1908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7177" name="Oval 9">
            <a:extLst>
              <a:ext uri="{FF2B5EF4-FFF2-40B4-BE49-F238E27FC236}">
                <a16:creationId xmlns:a16="http://schemas.microsoft.com/office/drawing/2014/main" id="{E8D6D5BB-43AF-4781-A78F-D3BE220372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8206" y="1371605"/>
            <a:ext cx="250825" cy="252413"/>
          </a:xfrm>
          <a:prstGeom prst="ellipse">
            <a:avLst/>
          </a:prstGeom>
          <a:solidFill>
            <a:srgbClr val="808080"/>
          </a:solidFill>
          <a:ln w="1584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160" tIns="46080" rIns="92160" bIns="460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4</a:t>
            </a:r>
          </a:p>
        </p:txBody>
      </p:sp>
      <p:sp>
        <p:nvSpPr>
          <p:cNvPr id="7178" name="Oval 10">
            <a:extLst>
              <a:ext uri="{FF2B5EF4-FFF2-40B4-BE49-F238E27FC236}">
                <a16:creationId xmlns:a16="http://schemas.microsoft.com/office/drawing/2014/main" id="{12CAB612-93C0-4DAA-8745-4C39CC021F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9806" y="2668594"/>
            <a:ext cx="250825" cy="250825"/>
          </a:xfrm>
          <a:prstGeom prst="ellipse">
            <a:avLst/>
          </a:prstGeom>
          <a:solidFill>
            <a:srgbClr val="808080"/>
          </a:solidFill>
          <a:ln w="1584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160" tIns="46080" rIns="92160" bIns="460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7</a:t>
            </a:r>
          </a:p>
        </p:txBody>
      </p:sp>
      <p:cxnSp>
        <p:nvCxnSpPr>
          <p:cNvPr id="7179" name="AutoShape 11">
            <a:extLst>
              <a:ext uri="{FF2B5EF4-FFF2-40B4-BE49-F238E27FC236}">
                <a16:creationId xmlns:a16="http://schemas.microsoft.com/office/drawing/2014/main" id="{045D1FDD-AA61-4C64-8E1F-5BC80F32DF51}"/>
              </a:ext>
            </a:extLst>
          </p:cNvPr>
          <p:cNvCxnSpPr>
            <a:cxnSpLocks noChangeShapeType="1"/>
            <a:stCxn id="7182" idx="3"/>
            <a:endCxn id="7178" idx="7"/>
          </p:cNvCxnSpPr>
          <p:nvPr/>
        </p:nvCxnSpPr>
        <p:spPr bwMode="auto">
          <a:xfrm flipH="1">
            <a:off x="6234119" y="1587501"/>
            <a:ext cx="1171575" cy="1119188"/>
          </a:xfrm>
          <a:prstGeom prst="straightConnector1">
            <a:avLst/>
          </a:prstGeom>
          <a:noFill/>
          <a:ln w="19080">
            <a:solidFill>
              <a:srgbClr val="000000"/>
            </a:solidFill>
            <a:miter lim="800000"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7180" name="AutoShape 12">
            <a:extLst>
              <a:ext uri="{FF2B5EF4-FFF2-40B4-BE49-F238E27FC236}">
                <a16:creationId xmlns:a16="http://schemas.microsoft.com/office/drawing/2014/main" id="{C408A025-67C5-47C5-BF5C-A5C99584E0AE}"/>
              </a:ext>
            </a:extLst>
          </p:cNvPr>
          <p:cNvCxnSpPr>
            <a:cxnSpLocks noChangeShapeType="1"/>
            <a:stCxn id="7178" idx="2"/>
            <a:endCxn id="7172" idx="6"/>
          </p:cNvCxnSpPr>
          <p:nvPr/>
        </p:nvCxnSpPr>
        <p:spPr bwMode="auto">
          <a:xfrm flipH="1">
            <a:off x="3832231" y="2794001"/>
            <a:ext cx="2187575" cy="1588"/>
          </a:xfrm>
          <a:prstGeom prst="straightConnector1">
            <a:avLst/>
          </a:prstGeom>
          <a:noFill/>
          <a:ln w="1908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7181" name="AutoShape 13">
            <a:extLst>
              <a:ext uri="{FF2B5EF4-FFF2-40B4-BE49-F238E27FC236}">
                <a16:creationId xmlns:a16="http://schemas.microsoft.com/office/drawing/2014/main" id="{5CD46EE1-75EC-47A3-978D-87F52D22C222}"/>
              </a:ext>
            </a:extLst>
          </p:cNvPr>
          <p:cNvCxnSpPr>
            <a:cxnSpLocks noChangeShapeType="1"/>
            <a:stCxn id="7188" idx="0"/>
            <a:endCxn id="7182" idx="4"/>
          </p:cNvCxnSpPr>
          <p:nvPr/>
        </p:nvCxnSpPr>
        <p:spPr bwMode="auto">
          <a:xfrm flipV="1">
            <a:off x="7494593" y="1624018"/>
            <a:ext cx="1587" cy="2262187"/>
          </a:xfrm>
          <a:prstGeom prst="straightConnector1">
            <a:avLst/>
          </a:prstGeom>
          <a:noFill/>
          <a:ln w="1908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7182" name="Oval 14">
            <a:extLst>
              <a:ext uri="{FF2B5EF4-FFF2-40B4-BE49-F238E27FC236}">
                <a16:creationId xmlns:a16="http://schemas.microsoft.com/office/drawing/2014/main" id="{CBD12B36-3781-4C0D-8E04-1518FB1712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69181" y="1371605"/>
            <a:ext cx="250825" cy="252413"/>
          </a:xfrm>
          <a:prstGeom prst="ellipse">
            <a:avLst/>
          </a:prstGeom>
          <a:solidFill>
            <a:srgbClr val="808080"/>
          </a:solidFill>
          <a:ln w="1584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160" tIns="46080" rIns="92160" bIns="460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8</a:t>
            </a:r>
          </a:p>
        </p:txBody>
      </p:sp>
      <p:cxnSp>
        <p:nvCxnSpPr>
          <p:cNvPr id="7183" name="AutoShape 15">
            <a:extLst>
              <a:ext uri="{FF2B5EF4-FFF2-40B4-BE49-F238E27FC236}">
                <a16:creationId xmlns:a16="http://schemas.microsoft.com/office/drawing/2014/main" id="{3038F810-584B-4B6F-AA8C-13498C4617A9}"/>
              </a:ext>
            </a:extLst>
          </p:cNvPr>
          <p:cNvCxnSpPr>
            <a:cxnSpLocks noChangeShapeType="1"/>
            <a:stCxn id="7177" idx="6"/>
            <a:endCxn id="7182" idx="2"/>
          </p:cNvCxnSpPr>
          <p:nvPr/>
        </p:nvCxnSpPr>
        <p:spPr bwMode="auto">
          <a:xfrm>
            <a:off x="4899027" y="1498601"/>
            <a:ext cx="2470151" cy="1588"/>
          </a:xfrm>
          <a:prstGeom prst="straightConnector1">
            <a:avLst/>
          </a:prstGeom>
          <a:noFill/>
          <a:ln w="1908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7184" name="AutoShape 16">
            <a:extLst>
              <a:ext uri="{FF2B5EF4-FFF2-40B4-BE49-F238E27FC236}">
                <a16:creationId xmlns:a16="http://schemas.microsoft.com/office/drawing/2014/main" id="{4E0544E2-CCBA-45A4-A121-FFD0E6ADF80A}"/>
              </a:ext>
            </a:extLst>
          </p:cNvPr>
          <p:cNvCxnSpPr>
            <a:cxnSpLocks noChangeShapeType="1"/>
            <a:stCxn id="7177" idx="5"/>
            <a:endCxn id="7178" idx="1"/>
          </p:cNvCxnSpPr>
          <p:nvPr/>
        </p:nvCxnSpPr>
        <p:spPr bwMode="auto">
          <a:xfrm>
            <a:off x="4862518" y="1587501"/>
            <a:ext cx="1195387" cy="1119188"/>
          </a:xfrm>
          <a:prstGeom prst="straightConnector1">
            <a:avLst/>
          </a:prstGeom>
          <a:noFill/>
          <a:ln w="19080">
            <a:solidFill>
              <a:srgbClr val="000000"/>
            </a:solidFill>
            <a:miter lim="800000"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7185" name="Oval 17">
            <a:extLst>
              <a:ext uri="{FF2B5EF4-FFF2-40B4-BE49-F238E27FC236}">
                <a16:creationId xmlns:a16="http://schemas.microsoft.com/office/drawing/2014/main" id="{1B4B444A-8CB5-4C6B-8408-F91A6282F7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9181" y="3886205"/>
            <a:ext cx="250825" cy="252413"/>
          </a:xfrm>
          <a:prstGeom prst="ellipse">
            <a:avLst/>
          </a:prstGeom>
          <a:solidFill>
            <a:srgbClr val="003399"/>
          </a:solidFill>
          <a:ln w="1584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160" tIns="46080" rIns="92160" bIns="460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3</a:t>
            </a:r>
          </a:p>
        </p:txBody>
      </p:sp>
      <p:cxnSp>
        <p:nvCxnSpPr>
          <p:cNvPr id="7186" name="AutoShape 18">
            <a:extLst>
              <a:ext uri="{FF2B5EF4-FFF2-40B4-BE49-F238E27FC236}">
                <a16:creationId xmlns:a16="http://schemas.microsoft.com/office/drawing/2014/main" id="{22E48322-8FF0-4C11-99F6-C9B35E549A3E}"/>
              </a:ext>
            </a:extLst>
          </p:cNvPr>
          <p:cNvCxnSpPr>
            <a:cxnSpLocks noChangeShapeType="1"/>
            <a:stCxn id="7185" idx="6"/>
            <a:endCxn id="7187" idx="2"/>
          </p:cNvCxnSpPr>
          <p:nvPr/>
        </p:nvCxnSpPr>
        <p:spPr bwMode="auto">
          <a:xfrm>
            <a:off x="2540000" y="4013201"/>
            <a:ext cx="2108200" cy="1588"/>
          </a:xfrm>
          <a:prstGeom prst="straightConnector1">
            <a:avLst/>
          </a:prstGeom>
          <a:noFill/>
          <a:ln w="1908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7187" name="Oval 19">
            <a:extLst>
              <a:ext uri="{FF2B5EF4-FFF2-40B4-BE49-F238E27FC236}">
                <a16:creationId xmlns:a16="http://schemas.microsoft.com/office/drawing/2014/main" id="{A0490077-A281-45AD-B278-5221531E64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8206" y="3886205"/>
            <a:ext cx="250825" cy="252413"/>
          </a:xfrm>
          <a:prstGeom prst="ellipse">
            <a:avLst/>
          </a:prstGeom>
          <a:solidFill>
            <a:srgbClr val="808080"/>
          </a:solidFill>
          <a:ln w="1584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160" tIns="46080" rIns="92160" bIns="460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6</a:t>
            </a:r>
          </a:p>
        </p:txBody>
      </p:sp>
      <p:sp>
        <p:nvSpPr>
          <p:cNvPr id="7188" name="Oval 20">
            <a:extLst>
              <a:ext uri="{FF2B5EF4-FFF2-40B4-BE49-F238E27FC236}">
                <a16:creationId xmlns:a16="http://schemas.microsoft.com/office/drawing/2014/main" id="{A16E8383-606B-4E0B-A2D1-426D4ABC69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69181" y="3886205"/>
            <a:ext cx="250825" cy="252413"/>
          </a:xfrm>
          <a:prstGeom prst="ellipse">
            <a:avLst/>
          </a:prstGeom>
          <a:solidFill>
            <a:srgbClr val="808080"/>
          </a:solidFill>
          <a:ln w="1584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160" tIns="46080" rIns="92160" bIns="460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9</a:t>
            </a:r>
          </a:p>
        </p:txBody>
      </p:sp>
      <p:cxnSp>
        <p:nvCxnSpPr>
          <p:cNvPr id="7189" name="AutoShape 21">
            <a:extLst>
              <a:ext uri="{FF2B5EF4-FFF2-40B4-BE49-F238E27FC236}">
                <a16:creationId xmlns:a16="http://schemas.microsoft.com/office/drawing/2014/main" id="{1BD5A941-76B2-4ADA-87BC-F92A4F756A0C}"/>
              </a:ext>
            </a:extLst>
          </p:cNvPr>
          <p:cNvCxnSpPr>
            <a:cxnSpLocks noChangeShapeType="1"/>
            <a:stCxn id="7187" idx="6"/>
            <a:endCxn id="7188" idx="2"/>
          </p:cNvCxnSpPr>
          <p:nvPr/>
        </p:nvCxnSpPr>
        <p:spPr bwMode="auto">
          <a:xfrm>
            <a:off x="4899027" y="4013201"/>
            <a:ext cx="2470151" cy="1588"/>
          </a:xfrm>
          <a:prstGeom prst="straightConnector1">
            <a:avLst/>
          </a:prstGeom>
          <a:noFill/>
          <a:ln w="1908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7190" name="AutoShape 22">
            <a:extLst>
              <a:ext uri="{FF2B5EF4-FFF2-40B4-BE49-F238E27FC236}">
                <a16:creationId xmlns:a16="http://schemas.microsoft.com/office/drawing/2014/main" id="{FBF05DB4-C9DB-4A92-AB53-0DF05D8ACF98}"/>
              </a:ext>
            </a:extLst>
          </p:cNvPr>
          <p:cNvCxnSpPr>
            <a:cxnSpLocks noChangeShapeType="1"/>
            <a:stCxn id="7170" idx="5"/>
            <a:endCxn id="7185" idx="1"/>
          </p:cNvCxnSpPr>
          <p:nvPr/>
        </p:nvCxnSpPr>
        <p:spPr bwMode="auto">
          <a:xfrm>
            <a:off x="1433514" y="2882900"/>
            <a:ext cx="893763" cy="1041400"/>
          </a:xfrm>
          <a:prstGeom prst="straightConnector1">
            <a:avLst/>
          </a:prstGeom>
          <a:noFill/>
          <a:ln w="19080">
            <a:solidFill>
              <a:srgbClr val="0066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7191" name="AutoShape 23">
            <a:extLst>
              <a:ext uri="{FF2B5EF4-FFF2-40B4-BE49-F238E27FC236}">
                <a16:creationId xmlns:a16="http://schemas.microsoft.com/office/drawing/2014/main" id="{10C2A6BA-1382-4FB5-B4DB-6DF264FE8BBD}"/>
              </a:ext>
            </a:extLst>
          </p:cNvPr>
          <p:cNvCxnSpPr>
            <a:cxnSpLocks noChangeShapeType="1"/>
            <a:stCxn id="7185" idx="7"/>
            <a:endCxn id="7172" idx="3"/>
          </p:cNvCxnSpPr>
          <p:nvPr/>
        </p:nvCxnSpPr>
        <p:spPr bwMode="auto">
          <a:xfrm flipV="1">
            <a:off x="2503494" y="2882905"/>
            <a:ext cx="1114425" cy="1039813"/>
          </a:xfrm>
          <a:prstGeom prst="straightConnector1">
            <a:avLst/>
          </a:prstGeom>
          <a:noFill/>
          <a:ln w="1908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7192" name="AutoShape 24">
            <a:extLst>
              <a:ext uri="{FF2B5EF4-FFF2-40B4-BE49-F238E27FC236}">
                <a16:creationId xmlns:a16="http://schemas.microsoft.com/office/drawing/2014/main" id="{9C099A7A-2E76-452A-A3A1-67A75ED56E61}"/>
              </a:ext>
            </a:extLst>
          </p:cNvPr>
          <p:cNvCxnSpPr>
            <a:cxnSpLocks noChangeShapeType="1"/>
            <a:stCxn id="7172" idx="5"/>
            <a:endCxn id="7187" idx="1"/>
          </p:cNvCxnSpPr>
          <p:nvPr/>
        </p:nvCxnSpPr>
        <p:spPr bwMode="auto">
          <a:xfrm>
            <a:off x="3795718" y="2882900"/>
            <a:ext cx="890587" cy="1041400"/>
          </a:xfrm>
          <a:prstGeom prst="straightConnector1">
            <a:avLst/>
          </a:prstGeom>
          <a:noFill/>
          <a:ln w="1908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7193" name="AutoShape 25">
            <a:extLst>
              <a:ext uri="{FF2B5EF4-FFF2-40B4-BE49-F238E27FC236}">
                <a16:creationId xmlns:a16="http://schemas.microsoft.com/office/drawing/2014/main" id="{62ADDB71-99EE-430B-A3F0-3356BEABCC56}"/>
              </a:ext>
            </a:extLst>
          </p:cNvPr>
          <p:cNvCxnSpPr>
            <a:cxnSpLocks noChangeShapeType="1"/>
            <a:stCxn id="7188" idx="1"/>
            <a:endCxn id="7178" idx="5"/>
          </p:cNvCxnSpPr>
          <p:nvPr/>
        </p:nvCxnSpPr>
        <p:spPr bwMode="auto">
          <a:xfrm flipH="1" flipV="1">
            <a:off x="6234119" y="2882905"/>
            <a:ext cx="1171575" cy="1039813"/>
          </a:xfrm>
          <a:prstGeom prst="straightConnector1">
            <a:avLst/>
          </a:prstGeom>
          <a:noFill/>
          <a:ln w="1908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7194" name="AutoShape 26">
            <a:extLst>
              <a:ext uri="{FF2B5EF4-FFF2-40B4-BE49-F238E27FC236}">
                <a16:creationId xmlns:a16="http://schemas.microsoft.com/office/drawing/2014/main" id="{FCDEBB10-6266-4899-BEE9-482D1C3E6F1A}"/>
              </a:ext>
            </a:extLst>
          </p:cNvPr>
          <p:cNvCxnSpPr>
            <a:cxnSpLocks noChangeShapeType="1"/>
            <a:stCxn id="7187" idx="7"/>
            <a:endCxn id="7178" idx="3"/>
          </p:cNvCxnSpPr>
          <p:nvPr/>
        </p:nvCxnSpPr>
        <p:spPr bwMode="auto">
          <a:xfrm flipV="1">
            <a:off x="4862518" y="2882905"/>
            <a:ext cx="1195387" cy="1039813"/>
          </a:xfrm>
          <a:prstGeom prst="straightConnector1">
            <a:avLst/>
          </a:prstGeom>
          <a:noFill/>
          <a:ln w="1908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7195" name="AutoShape 27">
            <a:extLst>
              <a:ext uri="{FF2B5EF4-FFF2-40B4-BE49-F238E27FC236}">
                <a16:creationId xmlns:a16="http://schemas.microsoft.com/office/drawing/2014/main" id="{6923340B-521D-476E-9C6E-F8E787878818}"/>
              </a:ext>
            </a:extLst>
          </p:cNvPr>
          <p:cNvCxnSpPr>
            <a:cxnSpLocks noChangeShapeType="1"/>
            <a:stCxn id="7177" idx="3"/>
            <a:endCxn id="7172" idx="7"/>
          </p:cNvCxnSpPr>
          <p:nvPr/>
        </p:nvCxnSpPr>
        <p:spPr bwMode="auto">
          <a:xfrm flipH="1">
            <a:off x="3795713" y="1587501"/>
            <a:ext cx="889000" cy="1119188"/>
          </a:xfrm>
          <a:prstGeom prst="straightConnector1">
            <a:avLst/>
          </a:prstGeom>
          <a:noFill/>
          <a:ln w="1908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7196" name="Text Box 28">
            <a:extLst>
              <a:ext uri="{FF2B5EF4-FFF2-40B4-BE49-F238E27FC236}">
                <a16:creationId xmlns:a16="http://schemas.microsoft.com/office/drawing/2014/main" id="{022CC68C-E094-481B-A7F5-97BF893729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5" y="2667006"/>
            <a:ext cx="339725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00339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0</a:t>
            </a:r>
          </a:p>
        </p:txBody>
      </p:sp>
      <p:sp>
        <p:nvSpPr>
          <p:cNvPr id="7197" name="Text Box 29">
            <a:extLst>
              <a:ext uri="{FF2B5EF4-FFF2-40B4-BE49-F238E27FC236}">
                <a16:creationId xmlns:a16="http://schemas.microsoft.com/office/drawing/2014/main" id="{083918FA-69B5-4AED-B82C-CF183963F6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7800" y="5105400"/>
            <a:ext cx="1905000" cy="381000"/>
          </a:xfrm>
          <a:prstGeom prst="rect">
            <a:avLst/>
          </a:prstGeom>
          <a:solidFill>
            <a:srgbClr val="808080"/>
          </a:solidFill>
          <a:ln w="1584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27360" rIns="0" bIns="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ts val="1125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Undiscovered</a:t>
            </a:r>
          </a:p>
        </p:txBody>
      </p:sp>
      <p:sp>
        <p:nvSpPr>
          <p:cNvPr id="7198" name="Text Box 30">
            <a:extLst>
              <a:ext uri="{FF2B5EF4-FFF2-40B4-BE49-F238E27FC236}">
                <a16:creationId xmlns:a16="http://schemas.microsoft.com/office/drawing/2014/main" id="{490D2211-4843-4105-8359-EB1A143FF0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7800" y="5486400"/>
            <a:ext cx="1905000" cy="381000"/>
          </a:xfrm>
          <a:prstGeom prst="rect">
            <a:avLst/>
          </a:prstGeom>
          <a:solidFill>
            <a:srgbClr val="003399"/>
          </a:solidFill>
          <a:ln w="1584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27360" rIns="0" bIns="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ts val="1125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Discovered</a:t>
            </a:r>
          </a:p>
        </p:txBody>
      </p:sp>
      <p:sp>
        <p:nvSpPr>
          <p:cNvPr id="7199" name="Text Box 31">
            <a:extLst>
              <a:ext uri="{FF2B5EF4-FFF2-40B4-BE49-F238E27FC236}">
                <a16:creationId xmlns:a16="http://schemas.microsoft.com/office/drawing/2014/main" id="{D14E34E4-F33A-463A-8043-16477CF8D5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7800" y="6248400"/>
            <a:ext cx="1905000" cy="381000"/>
          </a:xfrm>
          <a:prstGeom prst="rect">
            <a:avLst/>
          </a:prstGeom>
          <a:solidFill>
            <a:srgbClr val="006600"/>
          </a:solidFill>
          <a:ln w="1584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27360" rIns="0" bIns="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ts val="1125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Finished</a:t>
            </a:r>
          </a:p>
        </p:txBody>
      </p:sp>
      <p:sp>
        <p:nvSpPr>
          <p:cNvPr id="7200" name="Text Box 32">
            <a:extLst>
              <a:ext uri="{FF2B5EF4-FFF2-40B4-BE49-F238E27FC236}">
                <a16:creationId xmlns:a16="http://schemas.microsoft.com/office/drawing/2014/main" id="{FFE58FC6-90A8-42A9-8DC8-60D2E32EE9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8600" y="5410200"/>
            <a:ext cx="4191000" cy="381000"/>
          </a:xfrm>
          <a:prstGeom prst="rect">
            <a:avLst/>
          </a:prstGeom>
          <a:solidFill>
            <a:srgbClr val="FFFFCC"/>
          </a:solidFill>
          <a:ln w="1584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27360" rIns="0" bIns="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l" defTabSz="457189" rtl="0" eaLnBrk="0" fontAlgn="base" latinLnBrk="0" hangingPunct="0">
              <a:lnSpc>
                <a:spcPct val="100000"/>
              </a:lnSpc>
              <a:spcBef>
                <a:spcPts val="1125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 Queue: s 2 3  </a:t>
            </a:r>
          </a:p>
        </p:txBody>
      </p:sp>
      <p:sp>
        <p:nvSpPr>
          <p:cNvPr id="7201" name="Text Box 33">
            <a:extLst>
              <a:ext uri="{FF2B5EF4-FFF2-40B4-BE49-F238E27FC236}">
                <a16:creationId xmlns:a16="http://schemas.microsoft.com/office/drawing/2014/main" id="{AD8050BB-4326-4AD2-8F9B-1E10E2B438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7800" y="5867400"/>
            <a:ext cx="1905000" cy="381000"/>
          </a:xfrm>
          <a:prstGeom prst="rect">
            <a:avLst/>
          </a:prstGeom>
          <a:solidFill>
            <a:srgbClr val="A50021"/>
          </a:solidFill>
          <a:ln w="1584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27360" rIns="0" bIns="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ts val="1125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Top of queue</a:t>
            </a:r>
          </a:p>
        </p:txBody>
      </p:sp>
      <p:cxnSp>
        <p:nvCxnSpPr>
          <p:cNvPr id="7202" name="AutoShape 34">
            <a:extLst>
              <a:ext uri="{FF2B5EF4-FFF2-40B4-BE49-F238E27FC236}">
                <a16:creationId xmlns:a16="http://schemas.microsoft.com/office/drawing/2014/main" id="{A186CFC0-D0A9-49EA-9E09-CE2DF4620475}"/>
              </a:ext>
            </a:extLst>
          </p:cNvPr>
          <p:cNvCxnSpPr>
            <a:cxnSpLocks noChangeShapeType="1"/>
            <a:stCxn id="7170" idx="6"/>
            <a:endCxn id="7172" idx="2"/>
          </p:cNvCxnSpPr>
          <p:nvPr/>
        </p:nvCxnSpPr>
        <p:spPr bwMode="auto">
          <a:xfrm>
            <a:off x="1470031" y="2794001"/>
            <a:ext cx="2111375" cy="1588"/>
          </a:xfrm>
          <a:prstGeom prst="straightConnector1">
            <a:avLst/>
          </a:prstGeom>
          <a:noFill/>
          <a:ln w="50760">
            <a:solidFill>
              <a:srgbClr val="A5002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7203" name="Oval 35">
            <a:extLst>
              <a:ext uri="{FF2B5EF4-FFF2-40B4-BE49-F238E27FC236}">
                <a16:creationId xmlns:a16="http://schemas.microsoft.com/office/drawing/2014/main" id="{D049FA4F-6D8D-4744-8807-24B88472CC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1406" y="2667005"/>
            <a:ext cx="250825" cy="252413"/>
          </a:xfrm>
          <a:prstGeom prst="ellipse">
            <a:avLst/>
          </a:prstGeom>
          <a:solidFill>
            <a:srgbClr val="003399"/>
          </a:solidFill>
          <a:ln w="1584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160" tIns="46080" rIns="92160" bIns="460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5</a:t>
            </a:r>
          </a:p>
        </p:txBody>
      </p:sp>
      <p:sp>
        <p:nvSpPr>
          <p:cNvPr id="7204" name="Text Box 36">
            <a:extLst>
              <a:ext uri="{FF2B5EF4-FFF2-40B4-BE49-F238E27FC236}">
                <a16:creationId xmlns:a16="http://schemas.microsoft.com/office/drawing/2014/main" id="{1BDB552A-9EFC-4BC2-9FBA-81C44C44FB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51080" y="1066806"/>
            <a:ext cx="339725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00339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1</a:t>
            </a:r>
          </a:p>
        </p:txBody>
      </p:sp>
      <p:sp>
        <p:nvSpPr>
          <p:cNvPr id="7205" name="Text Box 37">
            <a:extLst>
              <a:ext uri="{FF2B5EF4-FFF2-40B4-BE49-F238E27FC236}">
                <a16:creationId xmlns:a16="http://schemas.microsoft.com/office/drawing/2014/main" id="{04F9B1FB-0032-486C-9842-518C557E2C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5" y="4267206"/>
            <a:ext cx="339725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00339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1</a:t>
            </a:r>
          </a:p>
        </p:txBody>
      </p:sp>
      <p:sp>
        <p:nvSpPr>
          <p:cNvPr id="7206" name="Text Box 38">
            <a:extLst>
              <a:ext uri="{FF2B5EF4-FFF2-40B4-BE49-F238E27FC236}">
                <a16:creationId xmlns:a16="http://schemas.microsoft.com/office/drawing/2014/main" id="{69562444-A139-42E7-93B3-990B7BF0D4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46480" y="2971806"/>
            <a:ext cx="339725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00339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1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 additive="repl">
                                        <p:cTn id="7" dur="500"/>
                                        <p:tgtEl>
                                          <p:spTgt spid="7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1"/>
                            </p:stCondLst>
                            <p:childTnLst>
                              <p:par>
                                <p:cTn id="12" presetID="1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1">
            <a:extLst>
              <a:ext uri="{FF2B5EF4-FFF2-40B4-BE49-F238E27FC236}">
                <a16:creationId xmlns:a16="http://schemas.microsoft.com/office/drawing/2014/main" id="{08B98E44-7598-4DEA-9FC2-B55A76CAB9D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762000"/>
          </a:xfrm>
          <a:ln/>
        </p:spPr>
        <p:txBody>
          <a:bodyPr/>
          <a:lstStyle/>
          <a:p>
            <a:pPr>
              <a:buClrTx/>
              <a:tabLst>
                <a:tab pos="0" algn="l"/>
                <a:tab pos="914377" algn="l"/>
                <a:tab pos="1828754" algn="l"/>
                <a:tab pos="2743131" algn="l"/>
                <a:tab pos="3657509" algn="l"/>
                <a:tab pos="4571886" algn="l"/>
                <a:tab pos="5486263" algn="l"/>
                <a:tab pos="6400640" algn="l"/>
                <a:tab pos="7315017" algn="l"/>
                <a:tab pos="8229394" algn="l"/>
                <a:tab pos="9143771" algn="l"/>
                <a:tab pos="10058149" algn="l"/>
              </a:tabLst>
            </a:pPr>
            <a:r>
              <a:rPr lang="en-US" altLang="en-US"/>
              <a:t>Breadth First Search</a:t>
            </a:r>
          </a:p>
        </p:txBody>
      </p:sp>
      <p:sp>
        <p:nvSpPr>
          <p:cNvPr id="38" name="Slide Number Placeholder 2">
            <a:extLst>
              <a:ext uri="{FF2B5EF4-FFF2-40B4-BE49-F238E27FC236}">
                <a16:creationId xmlns:a16="http://schemas.microsoft.com/office/drawing/2014/main" id="{95A6DB2B-16E5-45FF-8A90-6C2D5DBB79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28002" y="6513513"/>
            <a:ext cx="2537884" cy="457200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45718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fld id="{6C773787-240E-4F66-AE35-4BFA59DC95CC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457189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/>
                <a:defRPr/>
              </a:pPr>
              <a:t>139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8194" name="Oval 2">
            <a:extLst>
              <a:ext uri="{FF2B5EF4-FFF2-40B4-BE49-F238E27FC236}">
                <a16:creationId xmlns:a16="http://schemas.microsoft.com/office/drawing/2014/main" id="{86ADCE0F-097C-4FB5-A814-13FCBF5703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9206" y="2668594"/>
            <a:ext cx="250825" cy="250825"/>
          </a:xfrm>
          <a:prstGeom prst="ellipse">
            <a:avLst/>
          </a:prstGeom>
          <a:solidFill>
            <a:srgbClr val="006600"/>
          </a:solidFill>
          <a:ln w="1584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160" tIns="46080" rIns="92160" bIns="460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s</a:t>
            </a:r>
          </a:p>
        </p:txBody>
      </p:sp>
      <p:sp>
        <p:nvSpPr>
          <p:cNvPr id="8195" name="Oval 3">
            <a:extLst>
              <a:ext uri="{FF2B5EF4-FFF2-40B4-BE49-F238E27FC236}">
                <a16:creationId xmlns:a16="http://schemas.microsoft.com/office/drawing/2014/main" id="{C609E1A5-4D86-4EF7-8C3A-2D3AE33F48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9181" y="1371605"/>
            <a:ext cx="250825" cy="252413"/>
          </a:xfrm>
          <a:prstGeom prst="ellipse">
            <a:avLst/>
          </a:prstGeom>
          <a:solidFill>
            <a:srgbClr val="003399"/>
          </a:solidFill>
          <a:ln w="1584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160" tIns="46080" rIns="92160" bIns="460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2</a:t>
            </a:r>
          </a:p>
        </p:txBody>
      </p:sp>
      <p:sp>
        <p:nvSpPr>
          <p:cNvPr id="8196" name="Oval 4">
            <a:extLst>
              <a:ext uri="{FF2B5EF4-FFF2-40B4-BE49-F238E27FC236}">
                <a16:creationId xmlns:a16="http://schemas.microsoft.com/office/drawing/2014/main" id="{91F1CFDC-21BA-4ED3-8891-8CC9C21BD1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1406" y="2668594"/>
            <a:ext cx="250825" cy="250825"/>
          </a:xfrm>
          <a:prstGeom prst="ellipse">
            <a:avLst/>
          </a:prstGeom>
          <a:solidFill>
            <a:srgbClr val="003399"/>
          </a:solidFill>
          <a:ln w="1584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160" tIns="46080" rIns="92160" bIns="460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5</a:t>
            </a:r>
          </a:p>
        </p:txBody>
      </p:sp>
      <p:cxnSp>
        <p:nvCxnSpPr>
          <p:cNvPr id="8197" name="AutoShape 5">
            <a:extLst>
              <a:ext uri="{FF2B5EF4-FFF2-40B4-BE49-F238E27FC236}">
                <a16:creationId xmlns:a16="http://schemas.microsoft.com/office/drawing/2014/main" id="{C89C02F5-0575-42DA-B9D3-951D4A6D29F6}"/>
              </a:ext>
            </a:extLst>
          </p:cNvPr>
          <p:cNvCxnSpPr>
            <a:cxnSpLocks noChangeShapeType="1"/>
            <a:stCxn id="8194" idx="7"/>
            <a:endCxn id="8195" idx="3"/>
          </p:cNvCxnSpPr>
          <p:nvPr/>
        </p:nvCxnSpPr>
        <p:spPr bwMode="auto">
          <a:xfrm flipV="1">
            <a:off x="1433514" y="1587500"/>
            <a:ext cx="893763" cy="1117600"/>
          </a:xfrm>
          <a:prstGeom prst="straightConnector1">
            <a:avLst/>
          </a:prstGeom>
          <a:noFill/>
          <a:ln w="19080">
            <a:solidFill>
              <a:srgbClr val="0066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8198" name="AutoShape 6">
            <a:extLst>
              <a:ext uri="{FF2B5EF4-FFF2-40B4-BE49-F238E27FC236}">
                <a16:creationId xmlns:a16="http://schemas.microsoft.com/office/drawing/2014/main" id="{AE2A94AC-B2DB-41C7-9A2F-1798A0BADCA6}"/>
              </a:ext>
            </a:extLst>
          </p:cNvPr>
          <p:cNvCxnSpPr>
            <a:cxnSpLocks noChangeShapeType="1"/>
            <a:stCxn id="8194" idx="6"/>
            <a:endCxn id="8196" idx="2"/>
          </p:cNvCxnSpPr>
          <p:nvPr/>
        </p:nvCxnSpPr>
        <p:spPr bwMode="auto">
          <a:xfrm>
            <a:off x="1470031" y="2794001"/>
            <a:ext cx="2111375" cy="1588"/>
          </a:xfrm>
          <a:prstGeom prst="straightConnector1">
            <a:avLst/>
          </a:prstGeom>
          <a:noFill/>
          <a:ln w="19080">
            <a:solidFill>
              <a:srgbClr val="0066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8199" name="AutoShape 7">
            <a:extLst>
              <a:ext uri="{FF2B5EF4-FFF2-40B4-BE49-F238E27FC236}">
                <a16:creationId xmlns:a16="http://schemas.microsoft.com/office/drawing/2014/main" id="{222A93AB-1484-428D-95C3-88E07AAB559C}"/>
              </a:ext>
            </a:extLst>
          </p:cNvPr>
          <p:cNvCxnSpPr>
            <a:cxnSpLocks noChangeShapeType="1"/>
            <a:stCxn id="8195" idx="6"/>
            <a:endCxn id="8201" idx="2"/>
          </p:cNvCxnSpPr>
          <p:nvPr/>
        </p:nvCxnSpPr>
        <p:spPr bwMode="auto">
          <a:xfrm>
            <a:off x="2540000" y="1498601"/>
            <a:ext cx="2108200" cy="1588"/>
          </a:xfrm>
          <a:prstGeom prst="straightConnector1">
            <a:avLst/>
          </a:prstGeom>
          <a:noFill/>
          <a:ln w="1908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8200" name="AutoShape 8">
            <a:extLst>
              <a:ext uri="{FF2B5EF4-FFF2-40B4-BE49-F238E27FC236}">
                <a16:creationId xmlns:a16="http://schemas.microsoft.com/office/drawing/2014/main" id="{67CCEEA6-1184-4663-88ED-ACB7D6B9E6EF}"/>
              </a:ext>
            </a:extLst>
          </p:cNvPr>
          <p:cNvCxnSpPr>
            <a:cxnSpLocks noChangeShapeType="1"/>
            <a:stCxn id="8195" idx="5"/>
            <a:endCxn id="8196" idx="1"/>
          </p:cNvCxnSpPr>
          <p:nvPr/>
        </p:nvCxnSpPr>
        <p:spPr bwMode="auto">
          <a:xfrm>
            <a:off x="2503494" y="1587501"/>
            <a:ext cx="1114425" cy="1119188"/>
          </a:xfrm>
          <a:prstGeom prst="straightConnector1">
            <a:avLst/>
          </a:prstGeom>
          <a:noFill/>
          <a:ln w="1908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8201" name="Oval 9">
            <a:extLst>
              <a:ext uri="{FF2B5EF4-FFF2-40B4-BE49-F238E27FC236}">
                <a16:creationId xmlns:a16="http://schemas.microsoft.com/office/drawing/2014/main" id="{3CC24C7C-4A01-4E49-BC34-70A86A8F86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8206" y="1371605"/>
            <a:ext cx="250825" cy="252413"/>
          </a:xfrm>
          <a:prstGeom prst="ellipse">
            <a:avLst/>
          </a:prstGeom>
          <a:solidFill>
            <a:srgbClr val="808080"/>
          </a:solidFill>
          <a:ln w="1584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160" tIns="46080" rIns="92160" bIns="460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4</a:t>
            </a:r>
          </a:p>
        </p:txBody>
      </p:sp>
      <p:sp>
        <p:nvSpPr>
          <p:cNvPr id="8202" name="Oval 10">
            <a:extLst>
              <a:ext uri="{FF2B5EF4-FFF2-40B4-BE49-F238E27FC236}">
                <a16:creationId xmlns:a16="http://schemas.microsoft.com/office/drawing/2014/main" id="{BA9B03D0-1A30-4DA1-A386-47F2F41D02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9806" y="2668594"/>
            <a:ext cx="250825" cy="250825"/>
          </a:xfrm>
          <a:prstGeom prst="ellipse">
            <a:avLst/>
          </a:prstGeom>
          <a:solidFill>
            <a:srgbClr val="808080"/>
          </a:solidFill>
          <a:ln w="1584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160" tIns="46080" rIns="92160" bIns="460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7</a:t>
            </a:r>
          </a:p>
        </p:txBody>
      </p:sp>
      <p:cxnSp>
        <p:nvCxnSpPr>
          <p:cNvPr id="8203" name="AutoShape 11">
            <a:extLst>
              <a:ext uri="{FF2B5EF4-FFF2-40B4-BE49-F238E27FC236}">
                <a16:creationId xmlns:a16="http://schemas.microsoft.com/office/drawing/2014/main" id="{C040969B-FE53-4481-968A-A6366AAEE872}"/>
              </a:ext>
            </a:extLst>
          </p:cNvPr>
          <p:cNvCxnSpPr>
            <a:cxnSpLocks noChangeShapeType="1"/>
            <a:stCxn id="8206" idx="3"/>
            <a:endCxn id="8202" idx="7"/>
          </p:cNvCxnSpPr>
          <p:nvPr/>
        </p:nvCxnSpPr>
        <p:spPr bwMode="auto">
          <a:xfrm flipH="1">
            <a:off x="6234119" y="1587501"/>
            <a:ext cx="1171575" cy="1119188"/>
          </a:xfrm>
          <a:prstGeom prst="straightConnector1">
            <a:avLst/>
          </a:prstGeom>
          <a:noFill/>
          <a:ln w="19080">
            <a:solidFill>
              <a:srgbClr val="000000"/>
            </a:solidFill>
            <a:miter lim="800000"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8204" name="AutoShape 12">
            <a:extLst>
              <a:ext uri="{FF2B5EF4-FFF2-40B4-BE49-F238E27FC236}">
                <a16:creationId xmlns:a16="http://schemas.microsoft.com/office/drawing/2014/main" id="{04AA5C1B-3921-45B8-9C31-3A12A7B8E2FC}"/>
              </a:ext>
            </a:extLst>
          </p:cNvPr>
          <p:cNvCxnSpPr>
            <a:cxnSpLocks noChangeShapeType="1"/>
            <a:stCxn id="8202" idx="2"/>
            <a:endCxn id="8196" idx="6"/>
          </p:cNvCxnSpPr>
          <p:nvPr/>
        </p:nvCxnSpPr>
        <p:spPr bwMode="auto">
          <a:xfrm flipH="1">
            <a:off x="3832231" y="2794001"/>
            <a:ext cx="2187575" cy="1588"/>
          </a:xfrm>
          <a:prstGeom prst="straightConnector1">
            <a:avLst/>
          </a:prstGeom>
          <a:noFill/>
          <a:ln w="1908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8205" name="AutoShape 13">
            <a:extLst>
              <a:ext uri="{FF2B5EF4-FFF2-40B4-BE49-F238E27FC236}">
                <a16:creationId xmlns:a16="http://schemas.microsoft.com/office/drawing/2014/main" id="{8A421C76-125C-4C54-B1CC-062D493A7D26}"/>
              </a:ext>
            </a:extLst>
          </p:cNvPr>
          <p:cNvCxnSpPr>
            <a:cxnSpLocks noChangeShapeType="1"/>
            <a:stCxn id="8212" idx="0"/>
            <a:endCxn id="8206" idx="4"/>
          </p:cNvCxnSpPr>
          <p:nvPr/>
        </p:nvCxnSpPr>
        <p:spPr bwMode="auto">
          <a:xfrm flipV="1">
            <a:off x="7494593" y="1624018"/>
            <a:ext cx="1587" cy="2262187"/>
          </a:xfrm>
          <a:prstGeom prst="straightConnector1">
            <a:avLst/>
          </a:prstGeom>
          <a:noFill/>
          <a:ln w="1908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8206" name="Oval 14">
            <a:extLst>
              <a:ext uri="{FF2B5EF4-FFF2-40B4-BE49-F238E27FC236}">
                <a16:creationId xmlns:a16="http://schemas.microsoft.com/office/drawing/2014/main" id="{82A6BDAE-4EAA-4FE0-A06F-AC446C63B0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69181" y="1371605"/>
            <a:ext cx="250825" cy="252413"/>
          </a:xfrm>
          <a:prstGeom prst="ellipse">
            <a:avLst/>
          </a:prstGeom>
          <a:solidFill>
            <a:srgbClr val="808080"/>
          </a:solidFill>
          <a:ln w="1584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160" tIns="46080" rIns="92160" bIns="460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8</a:t>
            </a:r>
          </a:p>
        </p:txBody>
      </p:sp>
      <p:cxnSp>
        <p:nvCxnSpPr>
          <p:cNvPr id="8207" name="AutoShape 15">
            <a:extLst>
              <a:ext uri="{FF2B5EF4-FFF2-40B4-BE49-F238E27FC236}">
                <a16:creationId xmlns:a16="http://schemas.microsoft.com/office/drawing/2014/main" id="{FAF65038-19F3-491F-93A6-34192C68F51D}"/>
              </a:ext>
            </a:extLst>
          </p:cNvPr>
          <p:cNvCxnSpPr>
            <a:cxnSpLocks noChangeShapeType="1"/>
            <a:stCxn id="8201" idx="6"/>
            <a:endCxn id="8206" idx="2"/>
          </p:cNvCxnSpPr>
          <p:nvPr/>
        </p:nvCxnSpPr>
        <p:spPr bwMode="auto">
          <a:xfrm>
            <a:off x="4899027" y="1498601"/>
            <a:ext cx="2470151" cy="1588"/>
          </a:xfrm>
          <a:prstGeom prst="straightConnector1">
            <a:avLst/>
          </a:prstGeom>
          <a:noFill/>
          <a:ln w="1908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8208" name="AutoShape 16">
            <a:extLst>
              <a:ext uri="{FF2B5EF4-FFF2-40B4-BE49-F238E27FC236}">
                <a16:creationId xmlns:a16="http://schemas.microsoft.com/office/drawing/2014/main" id="{D2D3D324-26E2-43EF-903A-B2E1AD19E4A9}"/>
              </a:ext>
            </a:extLst>
          </p:cNvPr>
          <p:cNvCxnSpPr>
            <a:cxnSpLocks noChangeShapeType="1"/>
            <a:stCxn id="8201" idx="5"/>
            <a:endCxn id="8202" idx="1"/>
          </p:cNvCxnSpPr>
          <p:nvPr/>
        </p:nvCxnSpPr>
        <p:spPr bwMode="auto">
          <a:xfrm>
            <a:off x="4862518" y="1587501"/>
            <a:ext cx="1195387" cy="1119188"/>
          </a:xfrm>
          <a:prstGeom prst="straightConnector1">
            <a:avLst/>
          </a:prstGeom>
          <a:noFill/>
          <a:ln w="19080">
            <a:solidFill>
              <a:srgbClr val="000000"/>
            </a:solidFill>
            <a:miter lim="800000"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8209" name="Oval 17">
            <a:extLst>
              <a:ext uri="{FF2B5EF4-FFF2-40B4-BE49-F238E27FC236}">
                <a16:creationId xmlns:a16="http://schemas.microsoft.com/office/drawing/2014/main" id="{5E2D66E9-EAE0-43A3-9C8F-6DA8E950AA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9181" y="3886205"/>
            <a:ext cx="250825" cy="252413"/>
          </a:xfrm>
          <a:prstGeom prst="ellipse">
            <a:avLst/>
          </a:prstGeom>
          <a:solidFill>
            <a:srgbClr val="003399"/>
          </a:solidFill>
          <a:ln w="1584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160" tIns="46080" rIns="92160" bIns="460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3</a:t>
            </a:r>
          </a:p>
        </p:txBody>
      </p:sp>
      <p:cxnSp>
        <p:nvCxnSpPr>
          <p:cNvPr id="8210" name="AutoShape 18">
            <a:extLst>
              <a:ext uri="{FF2B5EF4-FFF2-40B4-BE49-F238E27FC236}">
                <a16:creationId xmlns:a16="http://schemas.microsoft.com/office/drawing/2014/main" id="{85B9BFEF-3613-4F7D-814D-E64ABE3A7778}"/>
              </a:ext>
            </a:extLst>
          </p:cNvPr>
          <p:cNvCxnSpPr>
            <a:cxnSpLocks noChangeShapeType="1"/>
            <a:stCxn id="8209" idx="6"/>
            <a:endCxn id="8211" idx="2"/>
          </p:cNvCxnSpPr>
          <p:nvPr/>
        </p:nvCxnSpPr>
        <p:spPr bwMode="auto">
          <a:xfrm>
            <a:off x="2540000" y="4013201"/>
            <a:ext cx="2108200" cy="1588"/>
          </a:xfrm>
          <a:prstGeom prst="straightConnector1">
            <a:avLst/>
          </a:prstGeom>
          <a:noFill/>
          <a:ln w="1908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8211" name="Oval 19">
            <a:extLst>
              <a:ext uri="{FF2B5EF4-FFF2-40B4-BE49-F238E27FC236}">
                <a16:creationId xmlns:a16="http://schemas.microsoft.com/office/drawing/2014/main" id="{0FB2C8CD-626E-49EC-B1EF-82305AE3D5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8206" y="3886205"/>
            <a:ext cx="250825" cy="252413"/>
          </a:xfrm>
          <a:prstGeom prst="ellipse">
            <a:avLst/>
          </a:prstGeom>
          <a:solidFill>
            <a:srgbClr val="808080"/>
          </a:solidFill>
          <a:ln w="1584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160" tIns="46080" rIns="92160" bIns="460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6</a:t>
            </a:r>
          </a:p>
        </p:txBody>
      </p:sp>
      <p:sp>
        <p:nvSpPr>
          <p:cNvPr id="8212" name="Oval 20">
            <a:extLst>
              <a:ext uri="{FF2B5EF4-FFF2-40B4-BE49-F238E27FC236}">
                <a16:creationId xmlns:a16="http://schemas.microsoft.com/office/drawing/2014/main" id="{78DF1F9A-A4C7-4D52-B1F4-39080CB4F6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69181" y="3886205"/>
            <a:ext cx="250825" cy="252413"/>
          </a:xfrm>
          <a:prstGeom prst="ellipse">
            <a:avLst/>
          </a:prstGeom>
          <a:solidFill>
            <a:srgbClr val="808080"/>
          </a:solidFill>
          <a:ln w="1584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160" tIns="46080" rIns="92160" bIns="460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9</a:t>
            </a:r>
          </a:p>
        </p:txBody>
      </p:sp>
      <p:cxnSp>
        <p:nvCxnSpPr>
          <p:cNvPr id="8213" name="AutoShape 21">
            <a:extLst>
              <a:ext uri="{FF2B5EF4-FFF2-40B4-BE49-F238E27FC236}">
                <a16:creationId xmlns:a16="http://schemas.microsoft.com/office/drawing/2014/main" id="{7130712B-1EEC-427B-978D-BC97F2ACD22B}"/>
              </a:ext>
            </a:extLst>
          </p:cNvPr>
          <p:cNvCxnSpPr>
            <a:cxnSpLocks noChangeShapeType="1"/>
            <a:stCxn id="8211" idx="6"/>
            <a:endCxn id="8212" idx="2"/>
          </p:cNvCxnSpPr>
          <p:nvPr/>
        </p:nvCxnSpPr>
        <p:spPr bwMode="auto">
          <a:xfrm>
            <a:off x="4899027" y="4013201"/>
            <a:ext cx="2470151" cy="1588"/>
          </a:xfrm>
          <a:prstGeom prst="straightConnector1">
            <a:avLst/>
          </a:prstGeom>
          <a:noFill/>
          <a:ln w="1908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8214" name="AutoShape 22">
            <a:extLst>
              <a:ext uri="{FF2B5EF4-FFF2-40B4-BE49-F238E27FC236}">
                <a16:creationId xmlns:a16="http://schemas.microsoft.com/office/drawing/2014/main" id="{B8BD3128-96E0-48D9-AC5F-6B235176D9D8}"/>
              </a:ext>
            </a:extLst>
          </p:cNvPr>
          <p:cNvCxnSpPr>
            <a:cxnSpLocks noChangeShapeType="1"/>
            <a:stCxn id="8194" idx="5"/>
            <a:endCxn id="8209" idx="1"/>
          </p:cNvCxnSpPr>
          <p:nvPr/>
        </p:nvCxnSpPr>
        <p:spPr bwMode="auto">
          <a:xfrm>
            <a:off x="1433514" y="2882900"/>
            <a:ext cx="893763" cy="1041400"/>
          </a:xfrm>
          <a:prstGeom prst="straightConnector1">
            <a:avLst/>
          </a:prstGeom>
          <a:noFill/>
          <a:ln w="19080">
            <a:solidFill>
              <a:srgbClr val="0066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8215" name="AutoShape 23">
            <a:extLst>
              <a:ext uri="{FF2B5EF4-FFF2-40B4-BE49-F238E27FC236}">
                <a16:creationId xmlns:a16="http://schemas.microsoft.com/office/drawing/2014/main" id="{976B9448-A30C-447C-B677-5EF594647E43}"/>
              </a:ext>
            </a:extLst>
          </p:cNvPr>
          <p:cNvCxnSpPr>
            <a:cxnSpLocks noChangeShapeType="1"/>
            <a:stCxn id="8209" idx="7"/>
            <a:endCxn id="8196" idx="3"/>
          </p:cNvCxnSpPr>
          <p:nvPr/>
        </p:nvCxnSpPr>
        <p:spPr bwMode="auto">
          <a:xfrm flipV="1">
            <a:off x="2503494" y="2882905"/>
            <a:ext cx="1114425" cy="1039813"/>
          </a:xfrm>
          <a:prstGeom prst="straightConnector1">
            <a:avLst/>
          </a:prstGeom>
          <a:noFill/>
          <a:ln w="1908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8216" name="AutoShape 24">
            <a:extLst>
              <a:ext uri="{FF2B5EF4-FFF2-40B4-BE49-F238E27FC236}">
                <a16:creationId xmlns:a16="http://schemas.microsoft.com/office/drawing/2014/main" id="{904073D8-AFC2-469B-9E20-107315BC8F2C}"/>
              </a:ext>
            </a:extLst>
          </p:cNvPr>
          <p:cNvCxnSpPr>
            <a:cxnSpLocks noChangeShapeType="1"/>
            <a:stCxn id="8196" idx="5"/>
            <a:endCxn id="8211" idx="1"/>
          </p:cNvCxnSpPr>
          <p:nvPr/>
        </p:nvCxnSpPr>
        <p:spPr bwMode="auto">
          <a:xfrm>
            <a:off x="3795718" y="2882900"/>
            <a:ext cx="890587" cy="1041400"/>
          </a:xfrm>
          <a:prstGeom prst="straightConnector1">
            <a:avLst/>
          </a:prstGeom>
          <a:noFill/>
          <a:ln w="1908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8217" name="AutoShape 25">
            <a:extLst>
              <a:ext uri="{FF2B5EF4-FFF2-40B4-BE49-F238E27FC236}">
                <a16:creationId xmlns:a16="http://schemas.microsoft.com/office/drawing/2014/main" id="{D29C1540-8A09-439D-862F-D05DD817360E}"/>
              </a:ext>
            </a:extLst>
          </p:cNvPr>
          <p:cNvCxnSpPr>
            <a:cxnSpLocks noChangeShapeType="1"/>
            <a:stCxn id="8212" idx="1"/>
            <a:endCxn id="8202" idx="5"/>
          </p:cNvCxnSpPr>
          <p:nvPr/>
        </p:nvCxnSpPr>
        <p:spPr bwMode="auto">
          <a:xfrm flipH="1" flipV="1">
            <a:off x="6234119" y="2882905"/>
            <a:ext cx="1171575" cy="1039813"/>
          </a:xfrm>
          <a:prstGeom prst="straightConnector1">
            <a:avLst/>
          </a:prstGeom>
          <a:noFill/>
          <a:ln w="1908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8218" name="AutoShape 26">
            <a:extLst>
              <a:ext uri="{FF2B5EF4-FFF2-40B4-BE49-F238E27FC236}">
                <a16:creationId xmlns:a16="http://schemas.microsoft.com/office/drawing/2014/main" id="{7BBCDD2A-57D5-454B-B16D-E0BF92261B15}"/>
              </a:ext>
            </a:extLst>
          </p:cNvPr>
          <p:cNvCxnSpPr>
            <a:cxnSpLocks noChangeShapeType="1"/>
            <a:stCxn id="8211" idx="7"/>
            <a:endCxn id="8202" idx="3"/>
          </p:cNvCxnSpPr>
          <p:nvPr/>
        </p:nvCxnSpPr>
        <p:spPr bwMode="auto">
          <a:xfrm flipV="1">
            <a:off x="4862518" y="2882905"/>
            <a:ext cx="1195387" cy="1039813"/>
          </a:xfrm>
          <a:prstGeom prst="straightConnector1">
            <a:avLst/>
          </a:prstGeom>
          <a:noFill/>
          <a:ln w="1908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8219" name="AutoShape 27">
            <a:extLst>
              <a:ext uri="{FF2B5EF4-FFF2-40B4-BE49-F238E27FC236}">
                <a16:creationId xmlns:a16="http://schemas.microsoft.com/office/drawing/2014/main" id="{07E2E348-E3A7-4344-8593-8A021D9D2BA9}"/>
              </a:ext>
            </a:extLst>
          </p:cNvPr>
          <p:cNvCxnSpPr>
            <a:cxnSpLocks noChangeShapeType="1"/>
            <a:stCxn id="8201" idx="3"/>
            <a:endCxn id="8196" idx="7"/>
          </p:cNvCxnSpPr>
          <p:nvPr/>
        </p:nvCxnSpPr>
        <p:spPr bwMode="auto">
          <a:xfrm flipH="1">
            <a:off x="3795713" y="1587501"/>
            <a:ext cx="889000" cy="1119188"/>
          </a:xfrm>
          <a:prstGeom prst="straightConnector1">
            <a:avLst/>
          </a:prstGeom>
          <a:noFill/>
          <a:ln w="1908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8220" name="Text Box 28">
            <a:extLst>
              <a:ext uri="{FF2B5EF4-FFF2-40B4-BE49-F238E27FC236}">
                <a16:creationId xmlns:a16="http://schemas.microsoft.com/office/drawing/2014/main" id="{C86398DE-B305-495C-A4B7-B813EBDCCC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5" y="2667006"/>
            <a:ext cx="339725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00339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0</a:t>
            </a:r>
          </a:p>
        </p:txBody>
      </p:sp>
      <p:sp>
        <p:nvSpPr>
          <p:cNvPr id="8221" name="Text Box 29">
            <a:extLst>
              <a:ext uri="{FF2B5EF4-FFF2-40B4-BE49-F238E27FC236}">
                <a16:creationId xmlns:a16="http://schemas.microsoft.com/office/drawing/2014/main" id="{08AD4A6D-8157-4E42-A54E-E6F522923C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7800" y="5105400"/>
            <a:ext cx="1905000" cy="381000"/>
          </a:xfrm>
          <a:prstGeom prst="rect">
            <a:avLst/>
          </a:prstGeom>
          <a:solidFill>
            <a:srgbClr val="808080"/>
          </a:solidFill>
          <a:ln w="1584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27360" rIns="0" bIns="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ts val="1125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Undiscovered</a:t>
            </a:r>
          </a:p>
        </p:txBody>
      </p:sp>
      <p:sp>
        <p:nvSpPr>
          <p:cNvPr id="8222" name="Text Box 30">
            <a:extLst>
              <a:ext uri="{FF2B5EF4-FFF2-40B4-BE49-F238E27FC236}">
                <a16:creationId xmlns:a16="http://schemas.microsoft.com/office/drawing/2014/main" id="{ACF65573-4CD9-4AC7-AF94-95658068F2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7800" y="5486400"/>
            <a:ext cx="1905000" cy="381000"/>
          </a:xfrm>
          <a:prstGeom prst="rect">
            <a:avLst/>
          </a:prstGeom>
          <a:solidFill>
            <a:srgbClr val="003399"/>
          </a:solidFill>
          <a:ln w="1584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27360" rIns="0" bIns="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ts val="1125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Discovered</a:t>
            </a:r>
          </a:p>
        </p:txBody>
      </p:sp>
      <p:sp>
        <p:nvSpPr>
          <p:cNvPr id="8223" name="Text Box 31">
            <a:extLst>
              <a:ext uri="{FF2B5EF4-FFF2-40B4-BE49-F238E27FC236}">
                <a16:creationId xmlns:a16="http://schemas.microsoft.com/office/drawing/2014/main" id="{2C318AD3-70F4-438D-8D95-D5FC2AEC99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7800" y="6248400"/>
            <a:ext cx="1905000" cy="381000"/>
          </a:xfrm>
          <a:prstGeom prst="rect">
            <a:avLst/>
          </a:prstGeom>
          <a:solidFill>
            <a:srgbClr val="006600"/>
          </a:solidFill>
          <a:ln w="1584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27360" rIns="0" bIns="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ts val="1125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Finished</a:t>
            </a:r>
          </a:p>
        </p:txBody>
      </p:sp>
      <p:sp>
        <p:nvSpPr>
          <p:cNvPr id="8224" name="Text Box 32">
            <a:extLst>
              <a:ext uri="{FF2B5EF4-FFF2-40B4-BE49-F238E27FC236}">
                <a16:creationId xmlns:a16="http://schemas.microsoft.com/office/drawing/2014/main" id="{3541BBEC-DDC2-461A-BF54-24B42CF46D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8600" y="5410200"/>
            <a:ext cx="4191000" cy="381000"/>
          </a:xfrm>
          <a:prstGeom prst="rect">
            <a:avLst/>
          </a:prstGeom>
          <a:solidFill>
            <a:srgbClr val="FFFFCC"/>
          </a:solidFill>
          <a:ln w="1584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27360" rIns="0" bIns="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l" defTabSz="457189" rtl="0" eaLnBrk="0" fontAlgn="base" latinLnBrk="0" hangingPunct="0">
              <a:lnSpc>
                <a:spcPct val="100000"/>
              </a:lnSpc>
              <a:spcBef>
                <a:spcPts val="1125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 Queue: 2 3 5  </a:t>
            </a:r>
          </a:p>
        </p:txBody>
      </p:sp>
      <p:sp>
        <p:nvSpPr>
          <p:cNvPr id="8225" name="Text Box 33">
            <a:extLst>
              <a:ext uri="{FF2B5EF4-FFF2-40B4-BE49-F238E27FC236}">
                <a16:creationId xmlns:a16="http://schemas.microsoft.com/office/drawing/2014/main" id="{399858F5-11B5-4266-8FA9-E75268CE7A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7800" y="5867400"/>
            <a:ext cx="1905000" cy="381000"/>
          </a:xfrm>
          <a:prstGeom prst="rect">
            <a:avLst/>
          </a:prstGeom>
          <a:solidFill>
            <a:srgbClr val="A50021"/>
          </a:solidFill>
          <a:ln w="1584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27360" rIns="0" bIns="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ts val="1125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Top of queue</a:t>
            </a:r>
          </a:p>
        </p:txBody>
      </p:sp>
      <p:sp>
        <p:nvSpPr>
          <p:cNvPr id="8226" name="Text Box 34">
            <a:extLst>
              <a:ext uri="{FF2B5EF4-FFF2-40B4-BE49-F238E27FC236}">
                <a16:creationId xmlns:a16="http://schemas.microsoft.com/office/drawing/2014/main" id="{345A4726-BED6-4D9F-983F-9D025EFB24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51080" y="1066806"/>
            <a:ext cx="339725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00339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1</a:t>
            </a:r>
          </a:p>
        </p:txBody>
      </p:sp>
      <p:sp>
        <p:nvSpPr>
          <p:cNvPr id="8227" name="Text Box 35">
            <a:extLst>
              <a:ext uri="{FF2B5EF4-FFF2-40B4-BE49-F238E27FC236}">
                <a16:creationId xmlns:a16="http://schemas.microsoft.com/office/drawing/2014/main" id="{D2FF560B-2E23-412A-B887-0498AA3693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5" y="4267206"/>
            <a:ext cx="339725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00339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1</a:t>
            </a:r>
          </a:p>
        </p:txBody>
      </p:sp>
      <p:sp>
        <p:nvSpPr>
          <p:cNvPr id="8228" name="Text Box 36">
            <a:extLst>
              <a:ext uri="{FF2B5EF4-FFF2-40B4-BE49-F238E27FC236}">
                <a16:creationId xmlns:a16="http://schemas.microsoft.com/office/drawing/2014/main" id="{73879929-E0A9-4A4F-ADB7-002EC69430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46480" y="2971806"/>
            <a:ext cx="339725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00339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1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Application 4: computing distance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should we store this graph in memory?</a:t>
            </a:r>
          </a:p>
          <a:p>
            <a:r>
              <a:rPr lang="en-US" dirty="0"/>
              <a:t>One possibility (for a 3x3 grid of farms):</a:t>
            </a:r>
          </a:p>
        </p:txBody>
      </p:sp>
      <p:sp>
        <p:nvSpPr>
          <p:cNvPr id="5" name="Oval 4"/>
          <p:cNvSpPr/>
          <p:nvPr/>
        </p:nvSpPr>
        <p:spPr>
          <a:xfrm>
            <a:off x="2514600" y="3048000"/>
            <a:ext cx="685800" cy="6096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6" name="Oval 5"/>
          <p:cNvSpPr/>
          <p:nvPr/>
        </p:nvSpPr>
        <p:spPr>
          <a:xfrm>
            <a:off x="4114800" y="3048000"/>
            <a:ext cx="685800" cy="6096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7" name="Oval 6"/>
          <p:cNvSpPr/>
          <p:nvPr/>
        </p:nvSpPr>
        <p:spPr>
          <a:xfrm>
            <a:off x="2514600" y="4419600"/>
            <a:ext cx="685800" cy="6096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8" name="Oval 7"/>
          <p:cNvSpPr/>
          <p:nvPr/>
        </p:nvSpPr>
        <p:spPr>
          <a:xfrm>
            <a:off x="4114800" y="4419600"/>
            <a:ext cx="685800" cy="6096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9" name="Oval 8"/>
          <p:cNvSpPr/>
          <p:nvPr/>
        </p:nvSpPr>
        <p:spPr>
          <a:xfrm>
            <a:off x="5715000" y="3048000"/>
            <a:ext cx="685800" cy="6096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10" name="Oval 9"/>
          <p:cNvSpPr/>
          <p:nvPr/>
        </p:nvSpPr>
        <p:spPr>
          <a:xfrm>
            <a:off x="5715000" y="4419600"/>
            <a:ext cx="685800" cy="6096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11" name="Oval 10"/>
          <p:cNvSpPr/>
          <p:nvPr/>
        </p:nvSpPr>
        <p:spPr>
          <a:xfrm>
            <a:off x="2514600" y="5867400"/>
            <a:ext cx="685800" cy="6096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12" name="Oval 11"/>
          <p:cNvSpPr/>
          <p:nvPr/>
        </p:nvSpPr>
        <p:spPr>
          <a:xfrm>
            <a:off x="4114800" y="5867400"/>
            <a:ext cx="685800" cy="6096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13" name="Oval 12"/>
          <p:cNvSpPr/>
          <p:nvPr/>
        </p:nvSpPr>
        <p:spPr>
          <a:xfrm>
            <a:off x="5715000" y="5867400"/>
            <a:ext cx="685800" cy="6096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cxnSp>
        <p:nvCxnSpPr>
          <p:cNvPr id="17" name="Straight Arrow Connector 16"/>
          <p:cNvCxnSpPr>
            <a:stCxn id="5" idx="3"/>
            <a:endCxn id="7" idx="1"/>
          </p:cNvCxnSpPr>
          <p:nvPr/>
        </p:nvCxnSpPr>
        <p:spPr>
          <a:xfrm>
            <a:off x="2615033" y="3568326"/>
            <a:ext cx="0" cy="9405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7" idx="3"/>
            <a:endCxn id="11" idx="1"/>
          </p:cNvCxnSpPr>
          <p:nvPr/>
        </p:nvCxnSpPr>
        <p:spPr>
          <a:xfrm>
            <a:off x="2615033" y="4939926"/>
            <a:ext cx="0" cy="10167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1" idx="7"/>
            <a:endCxn id="7" idx="5"/>
          </p:cNvCxnSpPr>
          <p:nvPr/>
        </p:nvCxnSpPr>
        <p:spPr>
          <a:xfrm flipV="1">
            <a:off x="3099967" y="4939926"/>
            <a:ext cx="0" cy="10167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7" idx="7"/>
            <a:endCxn id="5" idx="5"/>
          </p:cNvCxnSpPr>
          <p:nvPr/>
        </p:nvCxnSpPr>
        <p:spPr>
          <a:xfrm flipV="1">
            <a:off x="3099967" y="3568326"/>
            <a:ext cx="0" cy="9405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5" idx="5"/>
            <a:endCxn id="6" idx="3"/>
          </p:cNvCxnSpPr>
          <p:nvPr/>
        </p:nvCxnSpPr>
        <p:spPr>
          <a:xfrm>
            <a:off x="3099967" y="3568326"/>
            <a:ext cx="111526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6" idx="5"/>
            <a:endCxn id="9" idx="3"/>
          </p:cNvCxnSpPr>
          <p:nvPr/>
        </p:nvCxnSpPr>
        <p:spPr>
          <a:xfrm>
            <a:off x="4700167" y="3568326"/>
            <a:ext cx="111526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11" idx="5"/>
            <a:endCxn id="12" idx="3"/>
          </p:cNvCxnSpPr>
          <p:nvPr/>
        </p:nvCxnSpPr>
        <p:spPr>
          <a:xfrm>
            <a:off x="3099967" y="6387726"/>
            <a:ext cx="111526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12" idx="5"/>
            <a:endCxn id="13" idx="3"/>
          </p:cNvCxnSpPr>
          <p:nvPr/>
        </p:nvCxnSpPr>
        <p:spPr>
          <a:xfrm>
            <a:off x="4700167" y="6387726"/>
            <a:ext cx="111526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7" idx="5"/>
            <a:endCxn id="8" idx="3"/>
          </p:cNvCxnSpPr>
          <p:nvPr/>
        </p:nvCxnSpPr>
        <p:spPr>
          <a:xfrm>
            <a:off x="3099967" y="4939926"/>
            <a:ext cx="111526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8" idx="5"/>
            <a:endCxn id="10" idx="3"/>
          </p:cNvCxnSpPr>
          <p:nvPr/>
        </p:nvCxnSpPr>
        <p:spPr>
          <a:xfrm>
            <a:off x="4700167" y="4939926"/>
            <a:ext cx="111526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13" idx="7"/>
            <a:endCxn id="10" idx="5"/>
          </p:cNvCxnSpPr>
          <p:nvPr/>
        </p:nvCxnSpPr>
        <p:spPr>
          <a:xfrm flipV="1">
            <a:off x="6300367" y="4939926"/>
            <a:ext cx="0" cy="10167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10" idx="7"/>
            <a:endCxn id="9" idx="5"/>
          </p:cNvCxnSpPr>
          <p:nvPr/>
        </p:nvCxnSpPr>
        <p:spPr>
          <a:xfrm flipV="1">
            <a:off x="6300367" y="3568326"/>
            <a:ext cx="0" cy="9405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6" idx="1"/>
            <a:endCxn id="5" idx="7"/>
          </p:cNvCxnSpPr>
          <p:nvPr/>
        </p:nvCxnSpPr>
        <p:spPr>
          <a:xfrm flipH="1">
            <a:off x="3099967" y="3137274"/>
            <a:ext cx="111526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9" idx="1"/>
            <a:endCxn id="6" idx="7"/>
          </p:cNvCxnSpPr>
          <p:nvPr/>
        </p:nvCxnSpPr>
        <p:spPr>
          <a:xfrm flipH="1">
            <a:off x="4700167" y="3137274"/>
            <a:ext cx="111526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8" idx="1"/>
            <a:endCxn id="7" idx="7"/>
          </p:cNvCxnSpPr>
          <p:nvPr/>
        </p:nvCxnSpPr>
        <p:spPr>
          <a:xfrm flipH="1">
            <a:off x="3099967" y="4508874"/>
            <a:ext cx="111526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12" idx="1"/>
            <a:endCxn id="11" idx="7"/>
          </p:cNvCxnSpPr>
          <p:nvPr/>
        </p:nvCxnSpPr>
        <p:spPr>
          <a:xfrm flipH="1">
            <a:off x="3099967" y="5956674"/>
            <a:ext cx="111526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13" idx="1"/>
            <a:endCxn id="12" idx="7"/>
          </p:cNvCxnSpPr>
          <p:nvPr/>
        </p:nvCxnSpPr>
        <p:spPr>
          <a:xfrm flipH="1">
            <a:off x="4700167" y="5956674"/>
            <a:ext cx="111526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10" idx="1"/>
            <a:endCxn id="8" idx="7"/>
          </p:cNvCxnSpPr>
          <p:nvPr/>
        </p:nvCxnSpPr>
        <p:spPr>
          <a:xfrm flipH="1">
            <a:off x="4700167" y="4508874"/>
            <a:ext cx="111526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9" idx="3"/>
            <a:endCxn id="10" idx="1"/>
          </p:cNvCxnSpPr>
          <p:nvPr/>
        </p:nvCxnSpPr>
        <p:spPr>
          <a:xfrm>
            <a:off x="5815433" y="3568326"/>
            <a:ext cx="0" cy="9405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10" idx="3"/>
            <a:endCxn id="13" idx="1"/>
          </p:cNvCxnSpPr>
          <p:nvPr/>
        </p:nvCxnSpPr>
        <p:spPr>
          <a:xfrm>
            <a:off x="5815433" y="4939926"/>
            <a:ext cx="0" cy="10167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6" idx="3"/>
            <a:endCxn id="8" idx="1"/>
          </p:cNvCxnSpPr>
          <p:nvPr/>
        </p:nvCxnSpPr>
        <p:spPr>
          <a:xfrm>
            <a:off x="4215233" y="3568326"/>
            <a:ext cx="0" cy="9405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8" idx="3"/>
            <a:endCxn id="12" idx="1"/>
          </p:cNvCxnSpPr>
          <p:nvPr/>
        </p:nvCxnSpPr>
        <p:spPr>
          <a:xfrm>
            <a:off x="4215233" y="4939926"/>
            <a:ext cx="0" cy="10167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stCxn id="12" idx="7"/>
            <a:endCxn id="8" idx="5"/>
          </p:cNvCxnSpPr>
          <p:nvPr/>
        </p:nvCxnSpPr>
        <p:spPr>
          <a:xfrm flipV="1">
            <a:off x="4700167" y="4939926"/>
            <a:ext cx="0" cy="10167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>
            <a:stCxn id="8" idx="7"/>
            <a:endCxn id="6" idx="5"/>
          </p:cNvCxnSpPr>
          <p:nvPr/>
        </p:nvCxnSpPr>
        <p:spPr>
          <a:xfrm flipV="1">
            <a:off x="4700167" y="3568326"/>
            <a:ext cx="0" cy="9405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Rectangle 63"/>
          <p:cNvSpPr/>
          <p:nvPr/>
        </p:nvSpPr>
        <p:spPr>
          <a:xfrm>
            <a:off x="6781800" y="4267200"/>
            <a:ext cx="1905000" cy="9144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Wastes lots of memory!</a:t>
            </a:r>
          </a:p>
        </p:txBody>
      </p:sp>
    </p:spTree>
    <p:extLst>
      <p:ext uri="{BB962C8B-B14F-4D97-AF65-F5344CB8AC3E}">
        <p14:creationId xmlns:p14="http://schemas.microsoft.com/office/powerpoint/2010/main" val="788900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8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3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8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3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8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3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8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5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64" grpId="0" animBg="1"/>
    </p:bld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Rectangle 1">
            <a:extLst>
              <a:ext uri="{FF2B5EF4-FFF2-40B4-BE49-F238E27FC236}">
                <a16:creationId xmlns:a16="http://schemas.microsoft.com/office/drawing/2014/main" id="{CF332796-D3AF-4353-A06C-0FA43F2D536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762000"/>
          </a:xfrm>
          <a:ln/>
        </p:spPr>
        <p:txBody>
          <a:bodyPr/>
          <a:lstStyle/>
          <a:p>
            <a:pPr>
              <a:buClrTx/>
              <a:tabLst>
                <a:tab pos="0" algn="l"/>
                <a:tab pos="914377" algn="l"/>
                <a:tab pos="1828754" algn="l"/>
                <a:tab pos="2743131" algn="l"/>
                <a:tab pos="3657509" algn="l"/>
                <a:tab pos="4571886" algn="l"/>
                <a:tab pos="5486263" algn="l"/>
                <a:tab pos="6400640" algn="l"/>
                <a:tab pos="7315017" algn="l"/>
                <a:tab pos="8229394" algn="l"/>
                <a:tab pos="9143771" algn="l"/>
                <a:tab pos="10058149" algn="l"/>
              </a:tabLst>
            </a:pPr>
            <a:r>
              <a:rPr lang="en-US" altLang="en-US"/>
              <a:t>Breadth First Search</a:t>
            </a:r>
          </a:p>
        </p:txBody>
      </p:sp>
      <p:sp>
        <p:nvSpPr>
          <p:cNvPr id="41" name="Slide Number Placeholder 2">
            <a:extLst>
              <a:ext uri="{FF2B5EF4-FFF2-40B4-BE49-F238E27FC236}">
                <a16:creationId xmlns:a16="http://schemas.microsoft.com/office/drawing/2014/main" id="{6AFF955F-46A5-4530-8AAB-B7A8E135E5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28002" y="6513513"/>
            <a:ext cx="2537884" cy="457200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45718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fld id="{B146268B-72A3-41D4-8734-5E4D6D3D90F1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457189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/>
                <a:defRPr/>
              </a:pPr>
              <a:t>140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9218" name="Oval 2">
            <a:extLst>
              <a:ext uri="{FF2B5EF4-FFF2-40B4-BE49-F238E27FC236}">
                <a16:creationId xmlns:a16="http://schemas.microsoft.com/office/drawing/2014/main" id="{FBE19A59-C736-4179-BF52-A3A42ADA39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9206" y="2668594"/>
            <a:ext cx="250825" cy="250825"/>
          </a:xfrm>
          <a:prstGeom prst="ellipse">
            <a:avLst/>
          </a:prstGeom>
          <a:solidFill>
            <a:srgbClr val="006600"/>
          </a:solidFill>
          <a:ln w="1584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160" tIns="46080" rIns="92160" bIns="460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s</a:t>
            </a:r>
          </a:p>
        </p:txBody>
      </p:sp>
      <p:sp>
        <p:nvSpPr>
          <p:cNvPr id="9219" name="Oval 3">
            <a:extLst>
              <a:ext uri="{FF2B5EF4-FFF2-40B4-BE49-F238E27FC236}">
                <a16:creationId xmlns:a16="http://schemas.microsoft.com/office/drawing/2014/main" id="{34A60323-4BFC-47BC-900A-F039A83852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9181" y="1371605"/>
            <a:ext cx="250825" cy="252413"/>
          </a:xfrm>
          <a:prstGeom prst="ellipse">
            <a:avLst/>
          </a:prstGeom>
          <a:solidFill>
            <a:srgbClr val="A50021"/>
          </a:solidFill>
          <a:ln w="1584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160" tIns="46080" rIns="92160" bIns="460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2</a:t>
            </a:r>
          </a:p>
        </p:txBody>
      </p:sp>
      <p:sp>
        <p:nvSpPr>
          <p:cNvPr id="9220" name="Oval 4">
            <a:extLst>
              <a:ext uri="{FF2B5EF4-FFF2-40B4-BE49-F238E27FC236}">
                <a16:creationId xmlns:a16="http://schemas.microsoft.com/office/drawing/2014/main" id="{02204A41-2D3D-4445-8A92-27D9F331BB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1406" y="2668594"/>
            <a:ext cx="250825" cy="250825"/>
          </a:xfrm>
          <a:prstGeom prst="ellipse">
            <a:avLst/>
          </a:prstGeom>
          <a:solidFill>
            <a:srgbClr val="003399"/>
          </a:solidFill>
          <a:ln w="1584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160" tIns="46080" rIns="92160" bIns="460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5</a:t>
            </a:r>
          </a:p>
        </p:txBody>
      </p:sp>
      <p:cxnSp>
        <p:nvCxnSpPr>
          <p:cNvPr id="9221" name="AutoShape 5">
            <a:extLst>
              <a:ext uri="{FF2B5EF4-FFF2-40B4-BE49-F238E27FC236}">
                <a16:creationId xmlns:a16="http://schemas.microsoft.com/office/drawing/2014/main" id="{382B226B-E80C-4828-ACEB-EF248E4C515D}"/>
              </a:ext>
            </a:extLst>
          </p:cNvPr>
          <p:cNvCxnSpPr>
            <a:cxnSpLocks noChangeShapeType="1"/>
            <a:stCxn id="9218" idx="7"/>
            <a:endCxn id="9219" idx="3"/>
          </p:cNvCxnSpPr>
          <p:nvPr/>
        </p:nvCxnSpPr>
        <p:spPr bwMode="auto">
          <a:xfrm flipV="1">
            <a:off x="1433514" y="1587500"/>
            <a:ext cx="893763" cy="1117600"/>
          </a:xfrm>
          <a:prstGeom prst="straightConnector1">
            <a:avLst/>
          </a:prstGeom>
          <a:noFill/>
          <a:ln w="19080">
            <a:solidFill>
              <a:srgbClr val="0066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9222" name="AutoShape 6">
            <a:extLst>
              <a:ext uri="{FF2B5EF4-FFF2-40B4-BE49-F238E27FC236}">
                <a16:creationId xmlns:a16="http://schemas.microsoft.com/office/drawing/2014/main" id="{DDE0EB90-76E7-4A49-9FDD-AB5FA94290A3}"/>
              </a:ext>
            </a:extLst>
          </p:cNvPr>
          <p:cNvCxnSpPr>
            <a:cxnSpLocks noChangeShapeType="1"/>
            <a:stCxn id="9218" idx="6"/>
            <a:endCxn id="9220" idx="2"/>
          </p:cNvCxnSpPr>
          <p:nvPr/>
        </p:nvCxnSpPr>
        <p:spPr bwMode="auto">
          <a:xfrm>
            <a:off x="1470031" y="2794001"/>
            <a:ext cx="2111375" cy="1588"/>
          </a:xfrm>
          <a:prstGeom prst="straightConnector1">
            <a:avLst/>
          </a:prstGeom>
          <a:noFill/>
          <a:ln w="19080">
            <a:solidFill>
              <a:srgbClr val="0066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9223" name="AutoShape 7">
            <a:extLst>
              <a:ext uri="{FF2B5EF4-FFF2-40B4-BE49-F238E27FC236}">
                <a16:creationId xmlns:a16="http://schemas.microsoft.com/office/drawing/2014/main" id="{BEFF2444-0427-4701-8590-E71A5D834BA0}"/>
              </a:ext>
            </a:extLst>
          </p:cNvPr>
          <p:cNvCxnSpPr>
            <a:cxnSpLocks noChangeShapeType="1"/>
            <a:stCxn id="9219" idx="6"/>
            <a:endCxn id="9225" idx="2"/>
          </p:cNvCxnSpPr>
          <p:nvPr/>
        </p:nvCxnSpPr>
        <p:spPr bwMode="auto">
          <a:xfrm>
            <a:off x="2540000" y="1498601"/>
            <a:ext cx="2108200" cy="1588"/>
          </a:xfrm>
          <a:prstGeom prst="straightConnector1">
            <a:avLst/>
          </a:prstGeom>
          <a:noFill/>
          <a:ln w="1908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9224" name="AutoShape 8">
            <a:extLst>
              <a:ext uri="{FF2B5EF4-FFF2-40B4-BE49-F238E27FC236}">
                <a16:creationId xmlns:a16="http://schemas.microsoft.com/office/drawing/2014/main" id="{FC36D691-6EB3-416A-BED0-0BEA04015664}"/>
              </a:ext>
            </a:extLst>
          </p:cNvPr>
          <p:cNvCxnSpPr>
            <a:cxnSpLocks noChangeShapeType="1"/>
            <a:stCxn id="9219" idx="5"/>
            <a:endCxn id="9220" idx="1"/>
          </p:cNvCxnSpPr>
          <p:nvPr/>
        </p:nvCxnSpPr>
        <p:spPr bwMode="auto">
          <a:xfrm>
            <a:off x="2503494" y="1587501"/>
            <a:ext cx="1114425" cy="1119188"/>
          </a:xfrm>
          <a:prstGeom prst="straightConnector1">
            <a:avLst/>
          </a:prstGeom>
          <a:noFill/>
          <a:ln w="1908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9225" name="Oval 9">
            <a:extLst>
              <a:ext uri="{FF2B5EF4-FFF2-40B4-BE49-F238E27FC236}">
                <a16:creationId xmlns:a16="http://schemas.microsoft.com/office/drawing/2014/main" id="{6D24412C-6C45-4B27-87FC-4E37286C1E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8206" y="1371605"/>
            <a:ext cx="250825" cy="252413"/>
          </a:xfrm>
          <a:prstGeom prst="ellipse">
            <a:avLst/>
          </a:prstGeom>
          <a:solidFill>
            <a:srgbClr val="808080"/>
          </a:solidFill>
          <a:ln w="1584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160" tIns="46080" rIns="92160" bIns="460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4</a:t>
            </a:r>
          </a:p>
        </p:txBody>
      </p:sp>
      <p:sp>
        <p:nvSpPr>
          <p:cNvPr id="9226" name="Oval 10">
            <a:extLst>
              <a:ext uri="{FF2B5EF4-FFF2-40B4-BE49-F238E27FC236}">
                <a16:creationId xmlns:a16="http://schemas.microsoft.com/office/drawing/2014/main" id="{96D2300A-284F-45D1-B674-809CFDF725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9806" y="2668594"/>
            <a:ext cx="250825" cy="250825"/>
          </a:xfrm>
          <a:prstGeom prst="ellipse">
            <a:avLst/>
          </a:prstGeom>
          <a:solidFill>
            <a:srgbClr val="808080"/>
          </a:solidFill>
          <a:ln w="1584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160" tIns="46080" rIns="92160" bIns="460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7</a:t>
            </a:r>
          </a:p>
        </p:txBody>
      </p:sp>
      <p:cxnSp>
        <p:nvCxnSpPr>
          <p:cNvPr id="9227" name="AutoShape 11">
            <a:extLst>
              <a:ext uri="{FF2B5EF4-FFF2-40B4-BE49-F238E27FC236}">
                <a16:creationId xmlns:a16="http://schemas.microsoft.com/office/drawing/2014/main" id="{384888A1-E8F1-49B8-87FE-110D4CD178E2}"/>
              </a:ext>
            </a:extLst>
          </p:cNvPr>
          <p:cNvCxnSpPr>
            <a:cxnSpLocks noChangeShapeType="1"/>
            <a:stCxn id="9230" idx="3"/>
            <a:endCxn id="9226" idx="7"/>
          </p:cNvCxnSpPr>
          <p:nvPr/>
        </p:nvCxnSpPr>
        <p:spPr bwMode="auto">
          <a:xfrm flipH="1">
            <a:off x="6234119" y="1587501"/>
            <a:ext cx="1171575" cy="1119188"/>
          </a:xfrm>
          <a:prstGeom prst="straightConnector1">
            <a:avLst/>
          </a:prstGeom>
          <a:noFill/>
          <a:ln w="19080">
            <a:solidFill>
              <a:srgbClr val="000000"/>
            </a:solidFill>
            <a:miter lim="800000"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9228" name="AutoShape 12">
            <a:extLst>
              <a:ext uri="{FF2B5EF4-FFF2-40B4-BE49-F238E27FC236}">
                <a16:creationId xmlns:a16="http://schemas.microsoft.com/office/drawing/2014/main" id="{C6DC82F3-BA9A-4E03-A513-467F5493576C}"/>
              </a:ext>
            </a:extLst>
          </p:cNvPr>
          <p:cNvCxnSpPr>
            <a:cxnSpLocks noChangeShapeType="1"/>
            <a:stCxn id="9226" idx="2"/>
            <a:endCxn id="9220" idx="6"/>
          </p:cNvCxnSpPr>
          <p:nvPr/>
        </p:nvCxnSpPr>
        <p:spPr bwMode="auto">
          <a:xfrm flipH="1">
            <a:off x="3832231" y="2794001"/>
            <a:ext cx="2187575" cy="1588"/>
          </a:xfrm>
          <a:prstGeom prst="straightConnector1">
            <a:avLst/>
          </a:prstGeom>
          <a:noFill/>
          <a:ln w="1908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9229" name="AutoShape 13">
            <a:extLst>
              <a:ext uri="{FF2B5EF4-FFF2-40B4-BE49-F238E27FC236}">
                <a16:creationId xmlns:a16="http://schemas.microsoft.com/office/drawing/2014/main" id="{66AA0CFA-28A6-47F2-B995-87A9F8E39736}"/>
              </a:ext>
            </a:extLst>
          </p:cNvPr>
          <p:cNvCxnSpPr>
            <a:cxnSpLocks noChangeShapeType="1"/>
            <a:stCxn id="9236" idx="0"/>
            <a:endCxn id="9230" idx="4"/>
          </p:cNvCxnSpPr>
          <p:nvPr/>
        </p:nvCxnSpPr>
        <p:spPr bwMode="auto">
          <a:xfrm flipV="1">
            <a:off x="7494593" y="1624018"/>
            <a:ext cx="1587" cy="2262187"/>
          </a:xfrm>
          <a:prstGeom prst="straightConnector1">
            <a:avLst/>
          </a:prstGeom>
          <a:noFill/>
          <a:ln w="1908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9230" name="Oval 14">
            <a:extLst>
              <a:ext uri="{FF2B5EF4-FFF2-40B4-BE49-F238E27FC236}">
                <a16:creationId xmlns:a16="http://schemas.microsoft.com/office/drawing/2014/main" id="{D81E867D-4803-4479-879B-8D9664A965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69181" y="1371605"/>
            <a:ext cx="250825" cy="252413"/>
          </a:xfrm>
          <a:prstGeom prst="ellipse">
            <a:avLst/>
          </a:prstGeom>
          <a:solidFill>
            <a:srgbClr val="808080"/>
          </a:solidFill>
          <a:ln w="1584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160" tIns="46080" rIns="92160" bIns="460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8</a:t>
            </a:r>
          </a:p>
        </p:txBody>
      </p:sp>
      <p:cxnSp>
        <p:nvCxnSpPr>
          <p:cNvPr id="9231" name="AutoShape 15">
            <a:extLst>
              <a:ext uri="{FF2B5EF4-FFF2-40B4-BE49-F238E27FC236}">
                <a16:creationId xmlns:a16="http://schemas.microsoft.com/office/drawing/2014/main" id="{02CF5053-7C63-435F-8A60-490D248789FB}"/>
              </a:ext>
            </a:extLst>
          </p:cNvPr>
          <p:cNvCxnSpPr>
            <a:cxnSpLocks noChangeShapeType="1"/>
            <a:stCxn id="9225" idx="6"/>
            <a:endCxn id="9230" idx="2"/>
          </p:cNvCxnSpPr>
          <p:nvPr/>
        </p:nvCxnSpPr>
        <p:spPr bwMode="auto">
          <a:xfrm>
            <a:off x="4899027" y="1498601"/>
            <a:ext cx="2470151" cy="1588"/>
          </a:xfrm>
          <a:prstGeom prst="straightConnector1">
            <a:avLst/>
          </a:prstGeom>
          <a:noFill/>
          <a:ln w="1908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9232" name="AutoShape 16">
            <a:extLst>
              <a:ext uri="{FF2B5EF4-FFF2-40B4-BE49-F238E27FC236}">
                <a16:creationId xmlns:a16="http://schemas.microsoft.com/office/drawing/2014/main" id="{1F911D91-A144-4FB0-84BD-58BDEFD97BB8}"/>
              </a:ext>
            </a:extLst>
          </p:cNvPr>
          <p:cNvCxnSpPr>
            <a:cxnSpLocks noChangeShapeType="1"/>
            <a:stCxn id="9225" idx="5"/>
            <a:endCxn id="9226" idx="1"/>
          </p:cNvCxnSpPr>
          <p:nvPr/>
        </p:nvCxnSpPr>
        <p:spPr bwMode="auto">
          <a:xfrm>
            <a:off x="4862518" y="1587501"/>
            <a:ext cx="1195387" cy="1119188"/>
          </a:xfrm>
          <a:prstGeom prst="straightConnector1">
            <a:avLst/>
          </a:prstGeom>
          <a:noFill/>
          <a:ln w="19080">
            <a:solidFill>
              <a:srgbClr val="000000"/>
            </a:solidFill>
            <a:miter lim="800000"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9233" name="Oval 17">
            <a:extLst>
              <a:ext uri="{FF2B5EF4-FFF2-40B4-BE49-F238E27FC236}">
                <a16:creationId xmlns:a16="http://schemas.microsoft.com/office/drawing/2014/main" id="{7C92643A-8DA6-4563-954B-3F266ABB70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9181" y="3886205"/>
            <a:ext cx="250825" cy="252413"/>
          </a:xfrm>
          <a:prstGeom prst="ellipse">
            <a:avLst/>
          </a:prstGeom>
          <a:solidFill>
            <a:srgbClr val="003399"/>
          </a:solidFill>
          <a:ln w="1584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160" tIns="46080" rIns="92160" bIns="460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3</a:t>
            </a:r>
          </a:p>
        </p:txBody>
      </p:sp>
      <p:cxnSp>
        <p:nvCxnSpPr>
          <p:cNvPr id="9234" name="AutoShape 18">
            <a:extLst>
              <a:ext uri="{FF2B5EF4-FFF2-40B4-BE49-F238E27FC236}">
                <a16:creationId xmlns:a16="http://schemas.microsoft.com/office/drawing/2014/main" id="{BD8BE7B3-C37E-4737-B4EF-E9539BBF1C68}"/>
              </a:ext>
            </a:extLst>
          </p:cNvPr>
          <p:cNvCxnSpPr>
            <a:cxnSpLocks noChangeShapeType="1"/>
            <a:stCxn id="9233" idx="6"/>
            <a:endCxn id="9235" idx="2"/>
          </p:cNvCxnSpPr>
          <p:nvPr/>
        </p:nvCxnSpPr>
        <p:spPr bwMode="auto">
          <a:xfrm>
            <a:off x="2540000" y="4013201"/>
            <a:ext cx="2108200" cy="1588"/>
          </a:xfrm>
          <a:prstGeom prst="straightConnector1">
            <a:avLst/>
          </a:prstGeom>
          <a:noFill/>
          <a:ln w="1908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9235" name="Oval 19">
            <a:extLst>
              <a:ext uri="{FF2B5EF4-FFF2-40B4-BE49-F238E27FC236}">
                <a16:creationId xmlns:a16="http://schemas.microsoft.com/office/drawing/2014/main" id="{7D576459-E594-461E-8F95-25DCA9082B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8206" y="3886205"/>
            <a:ext cx="250825" cy="252413"/>
          </a:xfrm>
          <a:prstGeom prst="ellipse">
            <a:avLst/>
          </a:prstGeom>
          <a:solidFill>
            <a:srgbClr val="808080"/>
          </a:solidFill>
          <a:ln w="1584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160" tIns="46080" rIns="92160" bIns="460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6</a:t>
            </a:r>
          </a:p>
        </p:txBody>
      </p:sp>
      <p:sp>
        <p:nvSpPr>
          <p:cNvPr id="9236" name="Oval 20">
            <a:extLst>
              <a:ext uri="{FF2B5EF4-FFF2-40B4-BE49-F238E27FC236}">
                <a16:creationId xmlns:a16="http://schemas.microsoft.com/office/drawing/2014/main" id="{0C3035A8-59B4-480D-A921-A4A18A539E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69181" y="3886205"/>
            <a:ext cx="250825" cy="252413"/>
          </a:xfrm>
          <a:prstGeom prst="ellipse">
            <a:avLst/>
          </a:prstGeom>
          <a:solidFill>
            <a:srgbClr val="808080"/>
          </a:solidFill>
          <a:ln w="1584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160" tIns="46080" rIns="92160" bIns="460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9</a:t>
            </a:r>
          </a:p>
        </p:txBody>
      </p:sp>
      <p:cxnSp>
        <p:nvCxnSpPr>
          <p:cNvPr id="9237" name="AutoShape 21">
            <a:extLst>
              <a:ext uri="{FF2B5EF4-FFF2-40B4-BE49-F238E27FC236}">
                <a16:creationId xmlns:a16="http://schemas.microsoft.com/office/drawing/2014/main" id="{74C5363C-0125-428B-A0C8-0182F0B11BD2}"/>
              </a:ext>
            </a:extLst>
          </p:cNvPr>
          <p:cNvCxnSpPr>
            <a:cxnSpLocks noChangeShapeType="1"/>
            <a:stCxn id="9235" idx="6"/>
            <a:endCxn id="9236" idx="2"/>
          </p:cNvCxnSpPr>
          <p:nvPr/>
        </p:nvCxnSpPr>
        <p:spPr bwMode="auto">
          <a:xfrm>
            <a:off x="4899027" y="4013201"/>
            <a:ext cx="2470151" cy="1588"/>
          </a:xfrm>
          <a:prstGeom prst="straightConnector1">
            <a:avLst/>
          </a:prstGeom>
          <a:noFill/>
          <a:ln w="1908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9238" name="AutoShape 22">
            <a:extLst>
              <a:ext uri="{FF2B5EF4-FFF2-40B4-BE49-F238E27FC236}">
                <a16:creationId xmlns:a16="http://schemas.microsoft.com/office/drawing/2014/main" id="{F666AE05-777E-46D0-A337-7C6AC29B1356}"/>
              </a:ext>
            </a:extLst>
          </p:cNvPr>
          <p:cNvCxnSpPr>
            <a:cxnSpLocks noChangeShapeType="1"/>
            <a:stCxn id="9218" idx="5"/>
            <a:endCxn id="9233" idx="1"/>
          </p:cNvCxnSpPr>
          <p:nvPr/>
        </p:nvCxnSpPr>
        <p:spPr bwMode="auto">
          <a:xfrm>
            <a:off x="1433514" y="2882900"/>
            <a:ext cx="893763" cy="1041400"/>
          </a:xfrm>
          <a:prstGeom prst="straightConnector1">
            <a:avLst/>
          </a:prstGeom>
          <a:noFill/>
          <a:ln w="19080">
            <a:solidFill>
              <a:srgbClr val="0066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9239" name="AutoShape 23">
            <a:extLst>
              <a:ext uri="{FF2B5EF4-FFF2-40B4-BE49-F238E27FC236}">
                <a16:creationId xmlns:a16="http://schemas.microsoft.com/office/drawing/2014/main" id="{A13C0808-B72A-4EC7-BFFC-9997D7AEBF71}"/>
              </a:ext>
            </a:extLst>
          </p:cNvPr>
          <p:cNvCxnSpPr>
            <a:cxnSpLocks noChangeShapeType="1"/>
            <a:stCxn id="9233" idx="7"/>
            <a:endCxn id="9220" idx="3"/>
          </p:cNvCxnSpPr>
          <p:nvPr/>
        </p:nvCxnSpPr>
        <p:spPr bwMode="auto">
          <a:xfrm flipV="1">
            <a:off x="2503494" y="2882905"/>
            <a:ext cx="1114425" cy="1039813"/>
          </a:xfrm>
          <a:prstGeom prst="straightConnector1">
            <a:avLst/>
          </a:prstGeom>
          <a:noFill/>
          <a:ln w="1908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9240" name="AutoShape 24">
            <a:extLst>
              <a:ext uri="{FF2B5EF4-FFF2-40B4-BE49-F238E27FC236}">
                <a16:creationId xmlns:a16="http://schemas.microsoft.com/office/drawing/2014/main" id="{61DC754D-CAF6-4B03-B1C3-CE99D54B13CE}"/>
              </a:ext>
            </a:extLst>
          </p:cNvPr>
          <p:cNvCxnSpPr>
            <a:cxnSpLocks noChangeShapeType="1"/>
            <a:stCxn id="9220" idx="5"/>
            <a:endCxn id="9235" idx="1"/>
          </p:cNvCxnSpPr>
          <p:nvPr/>
        </p:nvCxnSpPr>
        <p:spPr bwMode="auto">
          <a:xfrm>
            <a:off x="3795718" y="2882900"/>
            <a:ext cx="890587" cy="1041400"/>
          </a:xfrm>
          <a:prstGeom prst="straightConnector1">
            <a:avLst/>
          </a:prstGeom>
          <a:noFill/>
          <a:ln w="1908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9241" name="AutoShape 25">
            <a:extLst>
              <a:ext uri="{FF2B5EF4-FFF2-40B4-BE49-F238E27FC236}">
                <a16:creationId xmlns:a16="http://schemas.microsoft.com/office/drawing/2014/main" id="{43CD7BCB-8037-4211-B680-F5A1DECB6CB1}"/>
              </a:ext>
            </a:extLst>
          </p:cNvPr>
          <p:cNvCxnSpPr>
            <a:cxnSpLocks noChangeShapeType="1"/>
            <a:stCxn id="9236" idx="1"/>
            <a:endCxn id="9226" idx="5"/>
          </p:cNvCxnSpPr>
          <p:nvPr/>
        </p:nvCxnSpPr>
        <p:spPr bwMode="auto">
          <a:xfrm flipH="1" flipV="1">
            <a:off x="6234119" y="2882905"/>
            <a:ext cx="1171575" cy="1039813"/>
          </a:xfrm>
          <a:prstGeom prst="straightConnector1">
            <a:avLst/>
          </a:prstGeom>
          <a:noFill/>
          <a:ln w="1908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9242" name="AutoShape 26">
            <a:extLst>
              <a:ext uri="{FF2B5EF4-FFF2-40B4-BE49-F238E27FC236}">
                <a16:creationId xmlns:a16="http://schemas.microsoft.com/office/drawing/2014/main" id="{4C8FC7ED-BDCA-411B-B6FC-827C5F6ACB23}"/>
              </a:ext>
            </a:extLst>
          </p:cNvPr>
          <p:cNvCxnSpPr>
            <a:cxnSpLocks noChangeShapeType="1"/>
            <a:stCxn id="9235" idx="7"/>
            <a:endCxn id="9226" idx="3"/>
          </p:cNvCxnSpPr>
          <p:nvPr/>
        </p:nvCxnSpPr>
        <p:spPr bwMode="auto">
          <a:xfrm flipV="1">
            <a:off x="4862518" y="2882905"/>
            <a:ext cx="1195387" cy="1039813"/>
          </a:xfrm>
          <a:prstGeom prst="straightConnector1">
            <a:avLst/>
          </a:prstGeom>
          <a:noFill/>
          <a:ln w="1908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9243" name="AutoShape 27">
            <a:extLst>
              <a:ext uri="{FF2B5EF4-FFF2-40B4-BE49-F238E27FC236}">
                <a16:creationId xmlns:a16="http://schemas.microsoft.com/office/drawing/2014/main" id="{37C9588D-E17A-492C-8862-26C1C64B123B}"/>
              </a:ext>
            </a:extLst>
          </p:cNvPr>
          <p:cNvCxnSpPr>
            <a:cxnSpLocks noChangeShapeType="1"/>
            <a:stCxn id="9225" idx="3"/>
            <a:endCxn id="9220" idx="7"/>
          </p:cNvCxnSpPr>
          <p:nvPr/>
        </p:nvCxnSpPr>
        <p:spPr bwMode="auto">
          <a:xfrm flipH="1">
            <a:off x="3795713" y="1587501"/>
            <a:ext cx="889000" cy="1119188"/>
          </a:xfrm>
          <a:prstGeom prst="straightConnector1">
            <a:avLst/>
          </a:prstGeom>
          <a:noFill/>
          <a:ln w="1908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9244" name="Text Box 28">
            <a:extLst>
              <a:ext uri="{FF2B5EF4-FFF2-40B4-BE49-F238E27FC236}">
                <a16:creationId xmlns:a16="http://schemas.microsoft.com/office/drawing/2014/main" id="{F18A91CE-1F4F-4D06-B536-0BB0D8290B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5" y="2667006"/>
            <a:ext cx="339725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00339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0</a:t>
            </a:r>
          </a:p>
        </p:txBody>
      </p:sp>
      <p:sp>
        <p:nvSpPr>
          <p:cNvPr id="9245" name="Text Box 29">
            <a:extLst>
              <a:ext uri="{FF2B5EF4-FFF2-40B4-BE49-F238E27FC236}">
                <a16:creationId xmlns:a16="http://schemas.microsoft.com/office/drawing/2014/main" id="{3032F708-1CE7-44D4-81AC-C6C5148328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7800" y="5105400"/>
            <a:ext cx="1905000" cy="381000"/>
          </a:xfrm>
          <a:prstGeom prst="rect">
            <a:avLst/>
          </a:prstGeom>
          <a:solidFill>
            <a:srgbClr val="808080"/>
          </a:solidFill>
          <a:ln w="1584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27360" rIns="0" bIns="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ts val="1125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Undiscovered</a:t>
            </a:r>
          </a:p>
        </p:txBody>
      </p:sp>
      <p:sp>
        <p:nvSpPr>
          <p:cNvPr id="9246" name="Text Box 30">
            <a:extLst>
              <a:ext uri="{FF2B5EF4-FFF2-40B4-BE49-F238E27FC236}">
                <a16:creationId xmlns:a16="http://schemas.microsoft.com/office/drawing/2014/main" id="{13A70002-6366-4249-BD7C-95DBE8C12C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7800" y="5486400"/>
            <a:ext cx="1905000" cy="381000"/>
          </a:xfrm>
          <a:prstGeom prst="rect">
            <a:avLst/>
          </a:prstGeom>
          <a:solidFill>
            <a:srgbClr val="003399"/>
          </a:solidFill>
          <a:ln w="1584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27360" rIns="0" bIns="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ts val="1125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Discovered</a:t>
            </a:r>
          </a:p>
        </p:txBody>
      </p:sp>
      <p:sp>
        <p:nvSpPr>
          <p:cNvPr id="9247" name="Text Box 31">
            <a:extLst>
              <a:ext uri="{FF2B5EF4-FFF2-40B4-BE49-F238E27FC236}">
                <a16:creationId xmlns:a16="http://schemas.microsoft.com/office/drawing/2014/main" id="{2689EB21-1904-44D2-8B7B-2AEBE6EBA7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7800" y="6248400"/>
            <a:ext cx="1905000" cy="381000"/>
          </a:xfrm>
          <a:prstGeom prst="rect">
            <a:avLst/>
          </a:prstGeom>
          <a:solidFill>
            <a:srgbClr val="006600"/>
          </a:solidFill>
          <a:ln w="1584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27360" rIns="0" bIns="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ts val="1125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Finished</a:t>
            </a:r>
          </a:p>
        </p:txBody>
      </p:sp>
      <p:sp>
        <p:nvSpPr>
          <p:cNvPr id="9248" name="Text Box 32">
            <a:extLst>
              <a:ext uri="{FF2B5EF4-FFF2-40B4-BE49-F238E27FC236}">
                <a16:creationId xmlns:a16="http://schemas.microsoft.com/office/drawing/2014/main" id="{A92B8290-316F-4B05-8251-E3EFA76605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8600" y="5410200"/>
            <a:ext cx="4191000" cy="381000"/>
          </a:xfrm>
          <a:prstGeom prst="rect">
            <a:avLst/>
          </a:prstGeom>
          <a:solidFill>
            <a:srgbClr val="FFFFCC"/>
          </a:solidFill>
          <a:ln w="1584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27360" rIns="0" bIns="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l" defTabSz="457189" rtl="0" eaLnBrk="0" fontAlgn="base" latinLnBrk="0" hangingPunct="0">
              <a:lnSpc>
                <a:spcPct val="100000"/>
              </a:lnSpc>
              <a:spcBef>
                <a:spcPts val="1125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 Queue: 2 3 5  </a:t>
            </a:r>
          </a:p>
        </p:txBody>
      </p:sp>
      <p:sp>
        <p:nvSpPr>
          <p:cNvPr id="9249" name="Text Box 33">
            <a:extLst>
              <a:ext uri="{FF2B5EF4-FFF2-40B4-BE49-F238E27FC236}">
                <a16:creationId xmlns:a16="http://schemas.microsoft.com/office/drawing/2014/main" id="{00198217-6D00-4C79-999C-36B2EB5388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7800" y="5867400"/>
            <a:ext cx="1905000" cy="381000"/>
          </a:xfrm>
          <a:prstGeom prst="rect">
            <a:avLst/>
          </a:prstGeom>
          <a:solidFill>
            <a:srgbClr val="A50021"/>
          </a:solidFill>
          <a:ln w="1584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27360" rIns="0" bIns="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ts val="1125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Top of queue</a:t>
            </a:r>
          </a:p>
        </p:txBody>
      </p:sp>
      <p:cxnSp>
        <p:nvCxnSpPr>
          <p:cNvPr id="9250" name="AutoShape 34">
            <a:extLst>
              <a:ext uri="{FF2B5EF4-FFF2-40B4-BE49-F238E27FC236}">
                <a16:creationId xmlns:a16="http://schemas.microsoft.com/office/drawing/2014/main" id="{84E1E003-BF89-427D-8169-37A134C97605}"/>
              </a:ext>
            </a:extLst>
          </p:cNvPr>
          <p:cNvCxnSpPr>
            <a:cxnSpLocks noChangeShapeType="1"/>
            <a:stCxn id="9219" idx="6"/>
            <a:endCxn id="9225" idx="2"/>
          </p:cNvCxnSpPr>
          <p:nvPr/>
        </p:nvCxnSpPr>
        <p:spPr bwMode="auto">
          <a:xfrm>
            <a:off x="2540000" y="1498601"/>
            <a:ext cx="2108200" cy="1588"/>
          </a:xfrm>
          <a:prstGeom prst="straightConnector1">
            <a:avLst/>
          </a:prstGeom>
          <a:noFill/>
          <a:ln w="50760">
            <a:solidFill>
              <a:srgbClr val="A5002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9251" name="Oval 35">
            <a:extLst>
              <a:ext uri="{FF2B5EF4-FFF2-40B4-BE49-F238E27FC236}">
                <a16:creationId xmlns:a16="http://schemas.microsoft.com/office/drawing/2014/main" id="{66E5CF8F-52B7-4431-BF9A-99A2511C19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8206" y="1371605"/>
            <a:ext cx="250825" cy="252413"/>
          </a:xfrm>
          <a:prstGeom prst="ellipse">
            <a:avLst/>
          </a:prstGeom>
          <a:solidFill>
            <a:srgbClr val="003399"/>
          </a:solidFill>
          <a:ln w="1584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160" tIns="46080" rIns="92160" bIns="460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4</a:t>
            </a:r>
          </a:p>
        </p:txBody>
      </p:sp>
      <p:sp>
        <p:nvSpPr>
          <p:cNvPr id="9252" name="Text Box 36">
            <a:extLst>
              <a:ext uri="{FF2B5EF4-FFF2-40B4-BE49-F238E27FC236}">
                <a16:creationId xmlns:a16="http://schemas.microsoft.com/office/drawing/2014/main" id="{4E302D2D-D7EB-4F52-9ECD-6CF7846ADF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51080" y="1066806"/>
            <a:ext cx="339725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00339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1</a:t>
            </a:r>
          </a:p>
        </p:txBody>
      </p:sp>
      <p:sp>
        <p:nvSpPr>
          <p:cNvPr id="9253" name="Text Box 37">
            <a:extLst>
              <a:ext uri="{FF2B5EF4-FFF2-40B4-BE49-F238E27FC236}">
                <a16:creationId xmlns:a16="http://schemas.microsoft.com/office/drawing/2014/main" id="{D56520BB-3236-431E-B4D2-4AB91B6E27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5" y="4267206"/>
            <a:ext cx="339725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00339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1</a:t>
            </a:r>
          </a:p>
        </p:txBody>
      </p:sp>
      <p:sp>
        <p:nvSpPr>
          <p:cNvPr id="9254" name="Text Box 38">
            <a:extLst>
              <a:ext uri="{FF2B5EF4-FFF2-40B4-BE49-F238E27FC236}">
                <a16:creationId xmlns:a16="http://schemas.microsoft.com/office/drawing/2014/main" id="{8038D1C1-88FB-4A8C-8C07-C66679393F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46480" y="2971806"/>
            <a:ext cx="339725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00339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1</a:t>
            </a:r>
          </a:p>
        </p:txBody>
      </p:sp>
      <p:sp>
        <p:nvSpPr>
          <p:cNvPr id="9255" name="Text Box 39">
            <a:extLst>
              <a:ext uri="{FF2B5EF4-FFF2-40B4-BE49-F238E27FC236}">
                <a16:creationId xmlns:a16="http://schemas.microsoft.com/office/drawing/2014/main" id="{6F564D4B-1BA3-49E5-8444-EF5288CF31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13280" y="1066806"/>
            <a:ext cx="339725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00339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2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 additive="repl">
                                        <p:cTn id="7" dur="500"/>
                                        <p:tgtEl>
                                          <p:spTgt spid="9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1"/>
                            </p:stCondLst>
                            <p:childTnLst>
                              <p:par>
                                <p:cTn id="12" presetID="1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1">
            <a:extLst>
              <a:ext uri="{FF2B5EF4-FFF2-40B4-BE49-F238E27FC236}">
                <a16:creationId xmlns:a16="http://schemas.microsoft.com/office/drawing/2014/main" id="{C69F5D00-6F35-4BE2-9DF7-A6470486DD1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762000"/>
          </a:xfrm>
          <a:ln/>
        </p:spPr>
        <p:txBody>
          <a:bodyPr/>
          <a:lstStyle/>
          <a:p>
            <a:pPr>
              <a:buClrTx/>
              <a:tabLst>
                <a:tab pos="0" algn="l"/>
                <a:tab pos="914377" algn="l"/>
                <a:tab pos="1828754" algn="l"/>
                <a:tab pos="2743131" algn="l"/>
                <a:tab pos="3657509" algn="l"/>
                <a:tab pos="4571886" algn="l"/>
                <a:tab pos="5486263" algn="l"/>
                <a:tab pos="6400640" algn="l"/>
                <a:tab pos="7315017" algn="l"/>
                <a:tab pos="8229394" algn="l"/>
                <a:tab pos="9143771" algn="l"/>
                <a:tab pos="10058149" algn="l"/>
              </a:tabLst>
            </a:pPr>
            <a:r>
              <a:rPr lang="en-US" altLang="en-US"/>
              <a:t>Breadth First Search</a:t>
            </a:r>
          </a:p>
        </p:txBody>
      </p:sp>
      <p:sp>
        <p:nvSpPr>
          <p:cNvPr id="41" name="Slide Number Placeholder 2">
            <a:extLst>
              <a:ext uri="{FF2B5EF4-FFF2-40B4-BE49-F238E27FC236}">
                <a16:creationId xmlns:a16="http://schemas.microsoft.com/office/drawing/2014/main" id="{F753FB33-BEB2-48B7-B7F1-5C62706443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28002" y="6513513"/>
            <a:ext cx="2537884" cy="457200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45718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fld id="{68183E95-048A-47EE-94CC-6C581F10CAB6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457189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/>
                <a:defRPr/>
              </a:pPr>
              <a:t>141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0242" name="Oval 2">
            <a:extLst>
              <a:ext uri="{FF2B5EF4-FFF2-40B4-BE49-F238E27FC236}">
                <a16:creationId xmlns:a16="http://schemas.microsoft.com/office/drawing/2014/main" id="{4A42AA1E-9019-4F87-8C57-3D7CD5EFC4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9206" y="2668594"/>
            <a:ext cx="250825" cy="250825"/>
          </a:xfrm>
          <a:prstGeom prst="ellipse">
            <a:avLst/>
          </a:prstGeom>
          <a:solidFill>
            <a:srgbClr val="006600"/>
          </a:solidFill>
          <a:ln w="1584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160" tIns="46080" rIns="92160" bIns="460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s</a:t>
            </a:r>
          </a:p>
        </p:txBody>
      </p:sp>
      <p:sp>
        <p:nvSpPr>
          <p:cNvPr id="10243" name="Oval 3">
            <a:extLst>
              <a:ext uri="{FF2B5EF4-FFF2-40B4-BE49-F238E27FC236}">
                <a16:creationId xmlns:a16="http://schemas.microsoft.com/office/drawing/2014/main" id="{8EFC6241-1EE9-43BD-BF2E-C613698CC7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9181" y="1371605"/>
            <a:ext cx="250825" cy="252413"/>
          </a:xfrm>
          <a:prstGeom prst="ellipse">
            <a:avLst/>
          </a:prstGeom>
          <a:solidFill>
            <a:srgbClr val="A50021"/>
          </a:solidFill>
          <a:ln w="1584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160" tIns="46080" rIns="92160" bIns="460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2</a:t>
            </a:r>
          </a:p>
        </p:txBody>
      </p:sp>
      <p:sp>
        <p:nvSpPr>
          <p:cNvPr id="10244" name="Oval 4">
            <a:extLst>
              <a:ext uri="{FF2B5EF4-FFF2-40B4-BE49-F238E27FC236}">
                <a16:creationId xmlns:a16="http://schemas.microsoft.com/office/drawing/2014/main" id="{147D3A04-02B9-43DC-BDBC-339FA00863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1406" y="2668594"/>
            <a:ext cx="250825" cy="250825"/>
          </a:xfrm>
          <a:prstGeom prst="ellipse">
            <a:avLst/>
          </a:prstGeom>
          <a:solidFill>
            <a:srgbClr val="003399"/>
          </a:solidFill>
          <a:ln w="1584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160" tIns="46080" rIns="92160" bIns="460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5</a:t>
            </a:r>
          </a:p>
        </p:txBody>
      </p:sp>
      <p:cxnSp>
        <p:nvCxnSpPr>
          <p:cNvPr id="10245" name="AutoShape 5">
            <a:extLst>
              <a:ext uri="{FF2B5EF4-FFF2-40B4-BE49-F238E27FC236}">
                <a16:creationId xmlns:a16="http://schemas.microsoft.com/office/drawing/2014/main" id="{E97DF867-2FD6-49A4-A5E1-42BC5300A537}"/>
              </a:ext>
            </a:extLst>
          </p:cNvPr>
          <p:cNvCxnSpPr>
            <a:cxnSpLocks noChangeShapeType="1"/>
            <a:stCxn id="10242" idx="7"/>
            <a:endCxn id="10243" idx="3"/>
          </p:cNvCxnSpPr>
          <p:nvPr/>
        </p:nvCxnSpPr>
        <p:spPr bwMode="auto">
          <a:xfrm flipV="1">
            <a:off x="1433514" y="1587500"/>
            <a:ext cx="893763" cy="1117600"/>
          </a:xfrm>
          <a:prstGeom prst="straightConnector1">
            <a:avLst/>
          </a:prstGeom>
          <a:noFill/>
          <a:ln w="19080">
            <a:solidFill>
              <a:srgbClr val="0066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0246" name="AutoShape 6">
            <a:extLst>
              <a:ext uri="{FF2B5EF4-FFF2-40B4-BE49-F238E27FC236}">
                <a16:creationId xmlns:a16="http://schemas.microsoft.com/office/drawing/2014/main" id="{B6CF40F3-AA2D-4D3E-9931-4A320B0925AC}"/>
              </a:ext>
            </a:extLst>
          </p:cNvPr>
          <p:cNvCxnSpPr>
            <a:cxnSpLocks noChangeShapeType="1"/>
            <a:stCxn id="10242" idx="6"/>
            <a:endCxn id="10244" idx="2"/>
          </p:cNvCxnSpPr>
          <p:nvPr/>
        </p:nvCxnSpPr>
        <p:spPr bwMode="auto">
          <a:xfrm>
            <a:off x="1470031" y="2794001"/>
            <a:ext cx="2111375" cy="1588"/>
          </a:xfrm>
          <a:prstGeom prst="straightConnector1">
            <a:avLst/>
          </a:prstGeom>
          <a:noFill/>
          <a:ln w="19080">
            <a:solidFill>
              <a:srgbClr val="0066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0247" name="AutoShape 7">
            <a:extLst>
              <a:ext uri="{FF2B5EF4-FFF2-40B4-BE49-F238E27FC236}">
                <a16:creationId xmlns:a16="http://schemas.microsoft.com/office/drawing/2014/main" id="{54DFF165-1ECE-42A8-B0A1-F389CBE061BB}"/>
              </a:ext>
            </a:extLst>
          </p:cNvPr>
          <p:cNvCxnSpPr>
            <a:cxnSpLocks noChangeShapeType="1"/>
            <a:stCxn id="10243" idx="6"/>
            <a:endCxn id="10249" idx="2"/>
          </p:cNvCxnSpPr>
          <p:nvPr/>
        </p:nvCxnSpPr>
        <p:spPr bwMode="auto">
          <a:xfrm>
            <a:off x="2540000" y="1498601"/>
            <a:ext cx="2108200" cy="1588"/>
          </a:xfrm>
          <a:prstGeom prst="straightConnector1">
            <a:avLst/>
          </a:prstGeom>
          <a:noFill/>
          <a:ln w="19080">
            <a:solidFill>
              <a:srgbClr val="0066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0248" name="AutoShape 8">
            <a:extLst>
              <a:ext uri="{FF2B5EF4-FFF2-40B4-BE49-F238E27FC236}">
                <a16:creationId xmlns:a16="http://schemas.microsoft.com/office/drawing/2014/main" id="{6CA434AC-35E4-4BA4-A639-35806BB009EE}"/>
              </a:ext>
            </a:extLst>
          </p:cNvPr>
          <p:cNvCxnSpPr>
            <a:cxnSpLocks noChangeShapeType="1"/>
            <a:stCxn id="10243" idx="5"/>
            <a:endCxn id="10244" idx="1"/>
          </p:cNvCxnSpPr>
          <p:nvPr/>
        </p:nvCxnSpPr>
        <p:spPr bwMode="auto">
          <a:xfrm>
            <a:off x="2503494" y="1587501"/>
            <a:ext cx="1114425" cy="1119188"/>
          </a:xfrm>
          <a:prstGeom prst="straightConnector1">
            <a:avLst/>
          </a:prstGeom>
          <a:noFill/>
          <a:ln w="1908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10249" name="Oval 9">
            <a:extLst>
              <a:ext uri="{FF2B5EF4-FFF2-40B4-BE49-F238E27FC236}">
                <a16:creationId xmlns:a16="http://schemas.microsoft.com/office/drawing/2014/main" id="{9389B458-61CF-4DB9-86F5-660C89E555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8206" y="1371605"/>
            <a:ext cx="250825" cy="252413"/>
          </a:xfrm>
          <a:prstGeom prst="ellipse">
            <a:avLst/>
          </a:prstGeom>
          <a:solidFill>
            <a:srgbClr val="003399"/>
          </a:solidFill>
          <a:ln w="1584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160" tIns="46080" rIns="92160" bIns="460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4</a:t>
            </a:r>
          </a:p>
        </p:txBody>
      </p:sp>
      <p:sp>
        <p:nvSpPr>
          <p:cNvPr id="10250" name="Oval 10">
            <a:extLst>
              <a:ext uri="{FF2B5EF4-FFF2-40B4-BE49-F238E27FC236}">
                <a16:creationId xmlns:a16="http://schemas.microsoft.com/office/drawing/2014/main" id="{66C1B36E-6ED2-44CD-AF69-1B97ACBC17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9806" y="2668594"/>
            <a:ext cx="250825" cy="250825"/>
          </a:xfrm>
          <a:prstGeom prst="ellipse">
            <a:avLst/>
          </a:prstGeom>
          <a:solidFill>
            <a:srgbClr val="808080"/>
          </a:solidFill>
          <a:ln w="1584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160" tIns="46080" rIns="92160" bIns="460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7</a:t>
            </a:r>
          </a:p>
        </p:txBody>
      </p:sp>
      <p:cxnSp>
        <p:nvCxnSpPr>
          <p:cNvPr id="10251" name="AutoShape 11">
            <a:extLst>
              <a:ext uri="{FF2B5EF4-FFF2-40B4-BE49-F238E27FC236}">
                <a16:creationId xmlns:a16="http://schemas.microsoft.com/office/drawing/2014/main" id="{76D4F247-5D23-46EA-88E2-93A51575A99A}"/>
              </a:ext>
            </a:extLst>
          </p:cNvPr>
          <p:cNvCxnSpPr>
            <a:cxnSpLocks noChangeShapeType="1"/>
            <a:stCxn id="10254" idx="3"/>
            <a:endCxn id="10250" idx="7"/>
          </p:cNvCxnSpPr>
          <p:nvPr/>
        </p:nvCxnSpPr>
        <p:spPr bwMode="auto">
          <a:xfrm flipH="1">
            <a:off x="6234119" y="1587501"/>
            <a:ext cx="1171575" cy="1119188"/>
          </a:xfrm>
          <a:prstGeom prst="straightConnector1">
            <a:avLst/>
          </a:prstGeom>
          <a:noFill/>
          <a:ln w="19080">
            <a:solidFill>
              <a:srgbClr val="000000"/>
            </a:solidFill>
            <a:miter lim="800000"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0252" name="AutoShape 12">
            <a:extLst>
              <a:ext uri="{FF2B5EF4-FFF2-40B4-BE49-F238E27FC236}">
                <a16:creationId xmlns:a16="http://schemas.microsoft.com/office/drawing/2014/main" id="{16066B4C-5517-47BE-AA94-09BAE9A78D3C}"/>
              </a:ext>
            </a:extLst>
          </p:cNvPr>
          <p:cNvCxnSpPr>
            <a:cxnSpLocks noChangeShapeType="1"/>
            <a:stCxn id="10250" idx="2"/>
            <a:endCxn id="10244" idx="6"/>
          </p:cNvCxnSpPr>
          <p:nvPr/>
        </p:nvCxnSpPr>
        <p:spPr bwMode="auto">
          <a:xfrm flipH="1">
            <a:off x="3832231" y="2794001"/>
            <a:ext cx="2187575" cy="1588"/>
          </a:xfrm>
          <a:prstGeom prst="straightConnector1">
            <a:avLst/>
          </a:prstGeom>
          <a:noFill/>
          <a:ln w="1908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0253" name="AutoShape 13">
            <a:extLst>
              <a:ext uri="{FF2B5EF4-FFF2-40B4-BE49-F238E27FC236}">
                <a16:creationId xmlns:a16="http://schemas.microsoft.com/office/drawing/2014/main" id="{1FC663AB-EC07-4196-B2CA-41C34AEA2021}"/>
              </a:ext>
            </a:extLst>
          </p:cNvPr>
          <p:cNvCxnSpPr>
            <a:cxnSpLocks noChangeShapeType="1"/>
            <a:stCxn id="10260" idx="0"/>
            <a:endCxn id="10254" idx="4"/>
          </p:cNvCxnSpPr>
          <p:nvPr/>
        </p:nvCxnSpPr>
        <p:spPr bwMode="auto">
          <a:xfrm flipV="1">
            <a:off x="7494593" y="1624018"/>
            <a:ext cx="1587" cy="2262187"/>
          </a:xfrm>
          <a:prstGeom prst="straightConnector1">
            <a:avLst/>
          </a:prstGeom>
          <a:noFill/>
          <a:ln w="1908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10254" name="Oval 14">
            <a:extLst>
              <a:ext uri="{FF2B5EF4-FFF2-40B4-BE49-F238E27FC236}">
                <a16:creationId xmlns:a16="http://schemas.microsoft.com/office/drawing/2014/main" id="{FE194247-F165-4954-A459-CB36BDDFE9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69181" y="1371605"/>
            <a:ext cx="250825" cy="252413"/>
          </a:xfrm>
          <a:prstGeom prst="ellipse">
            <a:avLst/>
          </a:prstGeom>
          <a:solidFill>
            <a:srgbClr val="808080"/>
          </a:solidFill>
          <a:ln w="1584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160" tIns="46080" rIns="92160" bIns="460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8</a:t>
            </a:r>
          </a:p>
        </p:txBody>
      </p:sp>
      <p:cxnSp>
        <p:nvCxnSpPr>
          <p:cNvPr id="10255" name="AutoShape 15">
            <a:extLst>
              <a:ext uri="{FF2B5EF4-FFF2-40B4-BE49-F238E27FC236}">
                <a16:creationId xmlns:a16="http://schemas.microsoft.com/office/drawing/2014/main" id="{D069B54B-9DBC-4067-BF52-BE0B6D25C05C}"/>
              </a:ext>
            </a:extLst>
          </p:cNvPr>
          <p:cNvCxnSpPr>
            <a:cxnSpLocks noChangeShapeType="1"/>
            <a:stCxn id="10249" idx="6"/>
            <a:endCxn id="10254" idx="2"/>
          </p:cNvCxnSpPr>
          <p:nvPr/>
        </p:nvCxnSpPr>
        <p:spPr bwMode="auto">
          <a:xfrm>
            <a:off x="4899027" y="1498601"/>
            <a:ext cx="2470151" cy="1588"/>
          </a:xfrm>
          <a:prstGeom prst="straightConnector1">
            <a:avLst/>
          </a:prstGeom>
          <a:noFill/>
          <a:ln w="1908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0256" name="AutoShape 16">
            <a:extLst>
              <a:ext uri="{FF2B5EF4-FFF2-40B4-BE49-F238E27FC236}">
                <a16:creationId xmlns:a16="http://schemas.microsoft.com/office/drawing/2014/main" id="{D9FB6526-B590-47AC-B3D5-8B591EC0FE79}"/>
              </a:ext>
            </a:extLst>
          </p:cNvPr>
          <p:cNvCxnSpPr>
            <a:cxnSpLocks noChangeShapeType="1"/>
            <a:stCxn id="10249" idx="5"/>
            <a:endCxn id="10250" idx="1"/>
          </p:cNvCxnSpPr>
          <p:nvPr/>
        </p:nvCxnSpPr>
        <p:spPr bwMode="auto">
          <a:xfrm>
            <a:off x="4862518" y="1587501"/>
            <a:ext cx="1195387" cy="1119188"/>
          </a:xfrm>
          <a:prstGeom prst="straightConnector1">
            <a:avLst/>
          </a:prstGeom>
          <a:noFill/>
          <a:ln w="19080">
            <a:solidFill>
              <a:srgbClr val="000000"/>
            </a:solidFill>
            <a:miter lim="800000"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10257" name="Oval 17">
            <a:extLst>
              <a:ext uri="{FF2B5EF4-FFF2-40B4-BE49-F238E27FC236}">
                <a16:creationId xmlns:a16="http://schemas.microsoft.com/office/drawing/2014/main" id="{DDE3E085-7FEE-477D-B5A2-6F7209F766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9181" y="3886205"/>
            <a:ext cx="250825" cy="252413"/>
          </a:xfrm>
          <a:prstGeom prst="ellipse">
            <a:avLst/>
          </a:prstGeom>
          <a:solidFill>
            <a:srgbClr val="003399"/>
          </a:solidFill>
          <a:ln w="1584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160" tIns="46080" rIns="92160" bIns="460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3</a:t>
            </a:r>
          </a:p>
        </p:txBody>
      </p:sp>
      <p:cxnSp>
        <p:nvCxnSpPr>
          <p:cNvPr id="10258" name="AutoShape 18">
            <a:extLst>
              <a:ext uri="{FF2B5EF4-FFF2-40B4-BE49-F238E27FC236}">
                <a16:creationId xmlns:a16="http://schemas.microsoft.com/office/drawing/2014/main" id="{CAC7C013-AC8C-4048-B199-746A33CF46D7}"/>
              </a:ext>
            </a:extLst>
          </p:cNvPr>
          <p:cNvCxnSpPr>
            <a:cxnSpLocks noChangeShapeType="1"/>
            <a:stCxn id="10257" idx="6"/>
            <a:endCxn id="10259" idx="2"/>
          </p:cNvCxnSpPr>
          <p:nvPr/>
        </p:nvCxnSpPr>
        <p:spPr bwMode="auto">
          <a:xfrm>
            <a:off x="2540000" y="4013201"/>
            <a:ext cx="2108200" cy="1588"/>
          </a:xfrm>
          <a:prstGeom prst="straightConnector1">
            <a:avLst/>
          </a:prstGeom>
          <a:noFill/>
          <a:ln w="1908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10259" name="Oval 19">
            <a:extLst>
              <a:ext uri="{FF2B5EF4-FFF2-40B4-BE49-F238E27FC236}">
                <a16:creationId xmlns:a16="http://schemas.microsoft.com/office/drawing/2014/main" id="{2CCD8EDE-7A51-4C9D-836F-04B6D69E03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8206" y="3886205"/>
            <a:ext cx="250825" cy="252413"/>
          </a:xfrm>
          <a:prstGeom prst="ellipse">
            <a:avLst/>
          </a:prstGeom>
          <a:solidFill>
            <a:srgbClr val="808080"/>
          </a:solidFill>
          <a:ln w="1584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160" tIns="46080" rIns="92160" bIns="460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6</a:t>
            </a:r>
          </a:p>
        </p:txBody>
      </p:sp>
      <p:sp>
        <p:nvSpPr>
          <p:cNvPr id="10260" name="Oval 20">
            <a:extLst>
              <a:ext uri="{FF2B5EF4-FFF2-40B4-BE49-F238E27FC236}">
                <a16:creationId xmlns:a16="http://schemas.microsoft.com/office/drawing/2014/main" id="{AE4B9AF9-043F-4E22-B94E-A6E9A24813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69181" y="3886205"/>
            <a:ext cx="250825" cy="252413"/>
          </a:xfrm>
          <a:prstGeom prst="ellipse">
            <a:avLst/>
          </a:prstGeom>
          <a:solidFill>
            <a:srgbClr val="808080"/>
          </a:solidFill>
          <a:ln w="1584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160" tIns="46080" rIns="92160" bIns="460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9</a:t>
            </a:r>
          </a:p>
        </p:txBody>
      </p:sp>
      <p:cxnSp>
        <p:nvCxnSpPr>
          <p:cNvPr id="10261" name="AutoShape 21">
            <a:extLst>
              <a:ext uri="{FF2B5EF4-FFF2-40B4-BE49-F238E27FC236}">
                <a16:creationId xmlns:a16="http://schemas.microsoft.com/office/drawing/2014/main" id="{7C1CAE54-997D-4A62-9AF4-BBFB759AF333}"/>
              </a:ext>
            </a:extLst>
          </p:cNvPr>
          <p:cNvCxnSpPr>
            <a:cxnSpLocks noChangeShapeType="1"/>
            <a:stCxn id="10259" idx="6"/>
            <a:endCxn id="10260" idx="2"/>
          </p:cNvCxnSpPr>
          <p:nvPr/>
        </p:nvCxnSpPr>
        <p:spPr bwMode="auto">
          <a:xfrm>
            <a:off x="4899027" y="4013201"/>
            <a:ext cx="2470151" cy="1588"/>
          </a:xfrm>
          <a:prstGeom prst="straightConnector1">
            <a:avLst/>
          </a:prstGeom>
          <a:noFill/>
          <a:ln w="1908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0262" name="AutoShape 22">
            <a:extLst>
              <a:ext uri="{FF2B5EF4-FFF2-40B4-BE49-F238E27FC236}">
                <a16:creationId xmlns:a16="http://schemas.microsoft.com/office/drawing/2014/main" id="{873D1056-6DD3-4C54-B5C4-131B5835BAC3}"/>
              </a:ext>
            </a:extLst>
          </p:cNvPr>
          <p:cNvCxnSpPr>
            <a:cxnSpLocks noChangeShapeType="1"/>
            <a:stCxn id="10242" idx="5"/>
            <a:endCxn id="10257" idx="1"/>
          </p:cNvCxnSpPr>
          <p:nvPr/>
        </p:nvCxnSpPr>
        <p:spPr bwMode="auto">
          <a:xfrm>
            <a:off x="1433514" y="2882900"/>
            <a:ext cx="893763" cy="1041400"/>
          </a:xfrm>
          <a:prstGeom prst="straightConnector1">
            <a:avLst/>
          </a:prstGeom>
          <a:noFill/>
          <a:ln w="19080">
            <a:solidFill>
              <a:srgbClr val="0066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0263" name="AutoShape 23">
            <a:extLst>
              <a:ext uri="{FF2B5EF4-FFF2-40B4-BE49-F238E27FC236}">
                <a16:creationId xmlns:a16="http://schemas.microsoft.com/office/drawing/2014/main" id="{93BEBE06-12C4-468E-A7FA-F4196085EFE7}"/>
              </a:ext>
            </a:extLst>
          </p:cNvPr>
          <p:cNvCxnSpPr>
            <a:cxnSpLocks noChangeShapeType="1"/>
            <a:stCxn id="10257" idx="7"/>
            <a:endCxn id="10244" idx="3"/>
          </p:cNvCxnSpPr>
          <p:nvPr/>
        </p:nvCxnSpPr>
        <p:spPr bwMode="auto">
          <a:xfrm flipV="1">
            <a:off x="2503494" y="2882905"/>
            <a:ext cx="1114425" cy="1039813"/>
          </a:xfrm>
          <a:prstGeom prst="straightConnector1">
            <a:avLst/>
          </a:prstGeom>
          <a:noFill/>
          <a:ln w="1908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0264" name="AutoShape 24">
            <a:extLst>
              <a:ext uri="{FF2B5EF4-FFF2-40B4-BE49-F238E27FC236}">
                <a16:creationId xmlns:a16="http://schemas.microsoft.com/office/drawing/2014/main" id="{CEAB46C3-456F-42C0-AB10-A417BF5B9E73}"/>
              </a:ext>
            </a:extLst>
          </p:cNvPr>
          <p:cNvCxnSpPr>
            <a:cxnSpLocks noChangeShapeType="1"/>
            <a:stCxn id="10244" idx="5"/>
            <a:endCxn id="10259" idx="1"/>
          </p:cNvCxnSpPr>
          <p:nvPr/>
        </p:nvCxnSpPr>
        <p:spPr bwMode="auto">
          <a:xfrm>
            <a:off x="3795718" y="2882900"/>
            <a:ext cx="890587" cy="1041400"/>
          </a:xfrm>
          <a:prstGeom prst="straightConnector1">
            <a:avLst/>
          </a:prstGeom>
          <a:noFill/>
          <a:ln w="1908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0265" name="AutoShape 25">
            <a:extLst>
              <a:ext uri="{FF2B5EF4-FFF2-40B4-BE49-F238E27FC236}">
                <a16:creationId xmlns:a16="http://schemas.microsoft.com/office/drawing/2014/main" id="{AA29C9D2-01DA-481B-953D-BA07257AF59A}"/>
              </a:ext>
            </a:extLst>
          </p:cNvPr>
          <p:cNvCxnSpPr>
            <a:cxnSpLocks noChangeShapeType="1"/>
            <a:stCxn id="10260" idx="1"/>
            <a:endCxn id="10250" idx="5"/>
          </p:cNvCxnSpPr>
          <p:nvPr/>
        </p:nvCxnSpPr>
        <p:spPr bwMode="auto">
          <a:xfrm flipH="1" flipV="1">
            <a:off x="6234119" y="2882905"/>
            <a:ext cx="1171575" cy="1039813"/>
          </a:xfrm>
          <a:prstGeom prst="straightConnector1">
            <a:avLst/>
          </a:prstGeom>
          <a:noFill/>
          <a:ln w="1908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0266" name="AutoShape 26">
            <a:extLst>
              <a:ext uri="{FF2B5EF4-FFF2-40B4-BE49-F238E27FC236}">
                <a16:creationId xmlns:a16="http://schemas.microsoft.com/office/drawing/2014/main" id="{059C8D10-093A-43D5-922F-30154795074B}"/>
              </a:ext>
            </a:extLst>
          </p:cNvPr>
          <p:cNvCxnSpPr>
            <a:cxnSpLocks noChangeShapeType="1"/>
            <a:stCxn id="10259" idx="7"/>
            <a:endCxn id="10250" idx="3"/>
          </p:cNvCxnSpPr>
          <p:nvPr/>
        </p:nvCxnSpPr>
        <p:spPr bwMode="auto">
          <a:xfrm flipV="1">
            <a:off x="4862518" y="2882905"/>
            <a:ext cx="1195387" cy="1039813"/>
          </a:xfrm>
          <a:prstGeom prst="straightConnector1">
            <a:avLst/>
          </a:prstGeom>
          <a:noFill/>
          <a:ln w="1908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0267" name="AutoShape 27">
            <a:extLst>
              <a:ext uri="{FF2B5EF4-FFF2-40B4-BE49-F238E27FC236}">
                <a16:creationId xmlns:a16="http://schemas.microsoft.com/office/drawing/2014/main" id="{CD7A24E8-832C-44D4-B905-779D2F4932AE}"/>
              </a:ext>
            </a:extLst>
          </p:cNvPr>
          <p:cNvCxnSpPr>
            <a:cxnSpLocks noChangeShapeType="1"/>
            <a:stCxn id="10249" idx="3"/>
            <a:endCxn id="10244" idx="7"/>
          </p:cNvCxnSpPr>
          <p:nvPr/>
        </p:nvCxnSpPr>
        <p:spPr bwMode="auto">
          <a:xfrm flipH="1">
            <a:off x="3795713" y="1587501"/>
            <a:ext cx="889000" cy="1119188"/>
          </a:xfrm>
          <a:prstGeom prst="straightConnector1">
            <a:avLst/>
          </a:prstGeom>
          <a:noFill/>
          <a:ln w="1908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10268" name="Text Box 28">
            <a:extLst>
              <a:ext uri="{FF2B5EF4-FFF2-40B4-BE49-F238E27FC236}">
                <a16:creationId xmlns:a16="http://schemas.microsoft.com/office/drawing/2014/main" id="{1127AA41-F122-4745-B086-156D387F49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5" y="2667006"/>
            <a:ext cx="339725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00339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0</a:t>
            </a:r>
          </a:p>
        </p:txBody>
      </p:sp>
      <p:sp>
        <p:nvSpPr>
          <p:cNvPr id="10269" name="Text Box 29">
            <a:extLst>
              <a:ext uri="{FF2B5EF4-FFF2-40B4-BE49-F238E27FC236}">
                <a16:creationId xmlns:a16="http://schemas.microsoft.com/office/drawing/2014/main" id="{84864B1E-9976-4361-AF89-C5A66F7948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7800" y="5105400"/>
            <a:ext cx="1905000" cy="381000"/>
          </a:xfrm>
          <a:prstGeom prst="rect">
            <a:avLst/>
          </a:prstGeom>
          <a:solidFill>
            <a:srgbClr val="808080"/>
          </a:solidFill>
          <a:ln w="1584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27360" rIns="0" bIns="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ts val="1125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Undiscovered</a:t>
            </a:r>
          </a:p>
        </p:txBody>
      </p:sp>
      <p:sp>
        <p:nvSpPr>
          <p:cNvPr id="10270" name="Text Box 30">
            <a:extLst>
              <a:ext uri="{FF2B5EF4-FFF2-40B4-BE49-F238E27FC236}">
                <a16:creationId xmlns:a16="http://schemas.microsoft.com/office/drawing/2014/main" id="{47FA45CF-9FCD-4DD8-9675-030B011E71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7800" y="5486400"/>
            <a:ext cx="1905000" cy="381000"/>
          </a:xfrm>
          <a:prstGeom prst="rect">
            <a:avLst/>
          </a:prstGeom>
          <a:solidFill>
            <a:srgbClr val="003399"/>
          </a:solidFill>
          <a:ln w="1584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27360" rIns="0" bIns="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ts val="1125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Discovered</a:t>
            </a:r>
          </a:p>
        </p:txBody>
      </p:sp>
      <p:sp>
        <p:nvSpPr>
          <p:cNvPr id="10271" name="Text Box 31">
            <a:extLst>
              <a:ext uri="{FF2B5EF4-FFF2-40B4-BE49-F238E27FC236}">
                <a16:creationId xmlns:a16="http://schemas.microsoft.com/office/drawing/2014/main" id="{8B1F3333-ACD5-4BC0-8CB9-9D3EA1C617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7800" y="6248400"/>
            <a:ext cx="1905000" cy="381000"/>
          </a:xfrm>
          <a:prstGeom prst="rect">
            <a:avLst/>
          </a:prstGeom>
          <a:solidFill>
            <a:srgbClr val="006600"/>
          </a:solidFill>
          <a:ln w="1584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27360" rIns="0" bIns="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ts val="1125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Finished</a:t>
            </a:r>
          </a:p>
        </p:txBody>
      </p:sp>
      <p:sp>
        <p:nvSpPr>
          <p:cNvPr id="10272" name="Text Box 32">
            <a:extLst>
              <a:ext uri="{FF2B5EF4-FFF2-40B4-BE49-F238E27FC236}">
                <a16:creationId xmlns:a16="http://schemas.microsoft.com/office/drawing/2014/main" id="{8498FD28-0A71-4830-B042-C75FF1EC99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8600" y="5410200"/>
            <a:ext cx="4191000" cy="381000"/>
          </a:xfrm>
          <a:prstGeom prst="rect">
            <a:avLst/>
          </a:prstGeom>
          <a:solidFill>
            <a:srgbClr val="FFFFCC"/>
          </a:solidFill>
          <a:ln w="1584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27360" rIns="0" bIns="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l" defTabSz="457189" rtl="0" eaLnBrk="0" fontAlgn="base" latinLnBrk="0" hangingPunct="0">
              <a:lnSpc>
                <a:spcPct val="100000"/>
              </a:lnSpc>
              <a:spcBef>
                <a:spcPts val="1125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 Queue: 2 3 5 4  </a:t>
            </a:r>
          </a:p>
        </p:txBody>
      </p:sp>
      <p:sp>
        <p:nvSpPr>
          <p:cNvPr id="10273" name="Text Box 33">
            <a:extLst>
              <a:ext uri="{FF2B5EF4-FFF2-40B4-BE49-F238E27FC236}">
                <a16:creationId xmlns:a16="http://schemas.microsoft.com/office/drawing/2014/main" id="{3510A97A-C8B6-4B9C-BCF4-20E151D586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7800" y="5867400"/>
            <a:ext cx="1905000" cy="381000"/>
          </a:xfrm>
          <a:prstGeom prst="rect">
            <a:avLst/>
          </a:prstGeom>
          <a:solidFill>
            <a:srgbClr val="A50021"/>
          </a:solidFill>
          <a:ln w="1584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27360" rIns="0" bIns="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ts val="1125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Top of queue</a:t>
            </a:r>
          </a:p>
        </p:txBody>
      </p:sp>
      <p:cxnSp>
        <p:nvCxnSpPr>
          <p:cNvPr id="10274" name="AutoShape 34">
            <a:extLst>
              <a:ext uri="{FF2B5EF4-FFF2-40B4-BE49-F238E27FC236}">
                <a16:creationId xmlns:a16="http://schemas.microsoft.com/office/drawing/2014/main" id="{2ADED064-6389-4BE3-B891-C1D11F4DD5AF}"/>
              </a:ext>
            </a:extLst>
          </p:cNvPr>
          <p:cNvCxnSpPr>
            <a:cxnSpLocks noChangeShapeType="1"/>
            <a:stCxn id="10243" idx="5"/>
            <a:endCxn id="10244" idx="1"/>
          </p:cNvCxnSpPr>
          <p:nvPr/>
        </p:nvCxnSpPr>
        <p:spPr bwMode="auto">
          <a:xfrm>
            <a:off x="2503494" y="1587501"/>
            <a:ext cx="1114425" cy="1119188"/>
          </a:xfrm>
          <a:prstGeom prst="straightConnector1">
            <a:avLst/>
          </a:prstGeom>
          <a:noFill/>
          <a:ln w="50760">
            <a:solidFill>
              <a:srgbClr val="A5002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10275" name="Text Box 35">
            <a:extLst>
              <a:ext uri="{FF2B5EF4-FFF2-40B4-BE49-F238E27FC236}">
                <a16:creationId xmlns:a16="http://schemas.microsoft.com/office/drawing/2014/main" id="{FAB4FDA8-2D2E-4862-9BBB-9AED346637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51080" y="1066806"/>
            <a:ext cx="339725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00339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1</a:t>
            </a:r>
          </a:p>
        </p:txBody>
      </p:sp>
      <p:sp>
        <p:nvSpPr>
          <p:cNvPr id="10276" name="Text Box 36">
            <a:extLst>
              <a:ext uri="{FF2B5EF4-FFF2-40B4-BE49-F238E27FC236}">
                <a16:creationId xmlns:a16="http://schemas.microsoft.com/office/drawing/2014/main" id="{F8A6835D-EAFD-45FC-BED3-A48F322B15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5" y="4267206"/>
            <a:ext cx="339725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00339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1</a:t>
            </a:r>
          </a:p>
        </p:txBody>
      </p:sp>
      <p:sp>
        <p:nvSpPr>
          <p:cNvPr id="10277" name="Text Box 37">
            <a:extLst>
              <a:ext uri="{FF2B5EF4-FFF2-40B4-BE49-F238E27FC236}">
                <a16:creationId xmlns:a16="http://schemas.microsoft.com/office/drawing/2014/main" id="{681DF4EC-AD2D-4C68-B8FB-7451881BF3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46480" y="2971806"/>
            <a:ext cx="339725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00339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1</a:t>
            </a:r>
          </a:p>
        </p:txBody>
      </p:sp>
      <p:sp>
        <p:nvSpPr>
          <p:cNvPr id="10278" name="Text Box 38">
            <a:extLst>
              <a:ext uri="{FF2B5EF4-FFF2-40B4-BE49-F238E27FC236}">
                <a16:creationId xmlns:a16="http://schemas.microsoft.com/office/drawing/2014/main" id="{FD81B79B-195C-409B-B5D6-8521B2F4CF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13280" y="1066806"/>
            <a:ext cx="339725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00339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2</a:t>
            </a:r>
          </a:p>
        </p:txBody>
      </p:sp>
      <p:sp>
        <p:nvSpPr>
          <p:cNvPr id="10279" name="AutoShape 39">
            <a:extLst>
              <a:ext uri="{FF2B5EF4-FFF2-40B4-BE49-F238E27FC236}">
                <a16:creationId xmlns:a16="http://schemas.microsoft.com/office/drawing/2014/main" id="{AF68CA39-93CA-42DE-9971-AA5BF526F8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1000" y="2438400"/>
            <a:ext cx="3200400" cy="685800"/>
          </a:xfrm>
          <a:prstGeom prst="leftArrowCallout">
            <a:avLst>
              <a:gd name="adj1" fmla="val 19444"/>
              <a:gd name="adj2" fmla="val 24769"/>
              <a:gd name="adj3" fmla="val 28259"/>
              <a:gd name="adj4" fmla="val 80593"/>
            </a:avLst>
          </a:prstGeom>
          <a:solidFill>
            <a:srgbClr val="C0C0C0"/>
          </a:solidFill>
          <a:ln w="1584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l" defTabSz="45718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5 already discovered:</a:t>
            </a:r>
            <a:b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</a:b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don't enqueue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 additive="repl">
                                        <p:cTn id="7" dur="500"/>
                                        <p:tgtEl>
                                          <p:spTgt spid="10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Rectangle 1">
            <a:extLst>
              <a:ext uri="{FF2B5EF4-FFF2-40B4-BE49-F238E27FC236}">
                <a16:creationId xmlns:a16="http://schemas.microsoft.com/office/drawing/2014/main" id="{6D32101E-B48C-4AC3-8F5D-188CFC0F998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762000"/>
          </a:xfrm>
          <a:ln/>
        </p:spPr>
        <p:txBody>
          <a:bodyPr/>
          <a:lstStyle/>
          <a:p>
            <a:pPr>
              <a:buClrTx/>
              <a:tabLst>
                <a:tab pos="0" algn="l"/>
                <a:tab pos="914377" algn="l"/>
                <a:tab pos="1828754" algn="l"/>
                <a:tab pos="2743131" algn="l"/>
                <a:tab pos="3657509" algn="l"/>
                <a:tab pos="4571886" algn="l"/>
                <a:tab pos="5486263" algn="l"/>
                <a:tab pos="6400640" algn="l"/>
                <a:tab pos="7315017" algn="l"/>
                <a:tab pos="8229394" algn="l"/>
                <a:tab pos="9143771" algn="l"/>
                <a:tab pos="10058149" algn="l"/>
              </a:tabLst>
            </a:pPr>
            <a:r>
              <a:rPr lang="en-US" altLang="en-US"/>
              <a:t>Breadth First Search</a:t>
            </a:r>
          </a:p>
        </p:txBody>
      </p:sp>
      <p:sp>
        <p:nvSpPr>
          <p:cNvPr id="39" name="Slide Number Placeholder 2">
            <a:extLst>
              <a:ext uri="{FF2B5EF4-FFF2-40B4-BE49-F238E27FC236}">
                <a16:creationId xmlns:a16="http://schemas.microsoft.com/office/drawing/2014/main" id="{B5A8A047-CE1A-4BA7-B420-95CBD9A6B7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28002" y="6513513"/>
            <a:ext cx="2537884" cy="457200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45718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fld id="{D12ACA25-3C37-43BF-B294-A6CB2DD18523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457189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/>
                <a:defRPr/>
              </a:pPr>
              <a:t>142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1266" name="Oval 2">
            <a:extLst>
              <a:ext uri="{FF2B5EF4-FFF2-40B4-BE49-F238E27FC236}">
                <a16:creationId xmlns:a16="http://schemas.microsoft.com/office/drawing/2014/main" id="{05AE92A7-2F43-4634-BDA7-4935D98FE4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9206" y="2668594"/>
            <a:ext cx="250825" cy="250825"/>
          </a:xfrm>
          <a:prstGeom prst="ellipse">
            <a:avLst/>
          </a:prstGeom>
          <a:solidFill>
            <a:srgbClr val="006600"/>
          </a:solidFill>
          <a:ln w="1584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160" tIns="46080" rIns="92160" bIns="460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s</a:t>
            </a:r>
          </a:p>
        </p:txBody>
      </p:sp>
      <p:sp>
        <p:nvSpPr>
          <p:cNvPr id="11267" name="Oval 3">
            <a:extLst>
              <a:ext uri="{FF2B5EF4-FFF2-40B4-BE49-F238E27FC236}">
                <a16:creationId xmlns:a16="http://schemas.microsoft.com/office/drawing/2014/main" id="{CF1586CB-A049-4291-ACBA-9B6368A258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9181" y="1371605"/>
            <a:ext cx="250825" cy="252413"/>
          </a:xfrm>
          <a:prstGeom prst="ellipse">
            <a:avLst/>
          </a:prstGeom>
          <a:solidFill>
            <a:srgbClr val="A50021"/>
          </a:solidFill>
          <a:ln w="1584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160" tIns="46080" rIns="92160" bIns="460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2</a:t>
            </a:r>
          </a:p>
        </p:txBody>
      </p:sp>
      <p:sp>
        <p:nvSpPr>
          <p:cNvPr id="11268" name="Oval 4">
            <a:extLst>
              <a:ext uri="{FF2B5EF4-FFF2-40B4-BE49-F238E27FC236}">
                <a16:creationId xmlns:a16="http://schemas.microsoft.com/office/drawing/2014/main" id="{D713F0E8-1157-4A8A-A570-B4761DA4B4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1406" y="2668594"/>
            <a:ext cx="250825" cy="250825"/>
          </a:xfrm>
          <a:prstGeom prst="ellipse">
            <a:avLst/>
          </a:prstGeom>
          <a:solidFill>
            <a:srgbClr val="003399"/>
          </a:solidFill>
          <a:ln w="1584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160" tIns="46080" rIns="92160" bIns="460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5</a:t>
            </a:r>
          </a:p>
        </p:txBody>
      </p:sp>
      <p:cxnSp>
        <p:nvCxnSpPr>
          <p:cNvPr id="11269" name="AutoShape 5">
            <a:extLst>
              <a:ext uri="{FF2B5EF4-FFF2-40B4-BE49-F238E27FC236}">
                <a16:creationId xmlns:a16="http://schemas.microsoft.com/office/drawing/2014/main" id="{259509E8-9A19-4546-A7AD-4E6CFB275200}"/>
              </a:ext>
            </a:extLst>
          </p:cNvPr>
          <p:cNvCxnSpPr>
            <a:cxnSpLocks noChangeShapeType="1"/>
            <a:stCxn id="11266" idx="7"/>
            <a:endCxn id="11267" idx="3"/>
          </p:cNvCxnSpPr>
          <p:nvPr/>
        </p:nvCxnSpPr>
        <p:spPr bwMode="auto">
          <a:xfrm flipV="1">
            <a:off x="1433514" y="1587500"/>
            <a:ext cx="893763" cy="1117600"/>
          </a:xfrm>
          <a:prstGeom prst="straightConnector1">
            <a:avLst/>
          </a:prstGeom>
          <a:noFill/>
          <a:ln w="19080">
            <a:solidFill>
              <a:srgbClr val="0066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1270" name="AutoShape 6">
            <a:extLst>
              <a:ext uri="{FF2B5EF4-FFF2-40B4-BE49-F238E27FC236}">
                <a16:creationId xmlns:a16="http://schemas.microsoft.com/office/drawing/2014/main" id="{4026082A-58D7-4528-A664-370718F82749}"/>
              </a:ext>
            </a:extLst>
          </p:cNvPr>
          <p:cNvCxnSpPr>
            <a:cxnSpLocks noChangeShapeType="1"/>
            <a:stCxn id="11266" idx="6"/>
            <a:endCxn id="11268" idx="2"/>
          </p:cNvCxnSpPr>
          <p:nvPr/>
        </p:nvCxnSpPr>
        <p:spPr bwMode="auto">
          <a:xfrm>
            <a:off x="1470031" y="2794001"/>
            <a:ext cx="2111375" cy="1588"/>
          </a:xfrm>
          <a:prstGeom prst="straightConnector1">
            <a:avLst/>
          </a:prstGeom>
          <a:noFill/>
          <a:ln w="19080">
            <a:solidFill>
              <a:srgbClr val="0066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1271" name="AutoShape 7">
            <a:extLst>
              <a:ext uri="{FF2B5EF4-FFF2-40B4-BE49-F238E27FC236}">
                <a16:creationId xmlns:a16="http://schemas.microsoft.com/office/drawing/2014/main" id="{1506E235-A58B-486A-A173-B4D9CEBA87B0}"/>
              </a:ext>
            </a:extLst>
          </p:cNvPr>
          <p:cNvCxnSpPr>
            <a:cxnSpLocks noChangeShapeType="1"/>
            <a:stCxn id="11267" idx="6"/>
            <a:endCxn id="11273" idx="2"/>
          </p:cNvCxnSpPr>
          <p:nvPr/>
        </p:nvCxnSpPr>
        <p:spPr bwMode="auto">
          <a:xfrm>
            <a:off x="2540000" y="1498601"/>
            <a:ext cx="2108200" cy="1588"/>
          </a:xfrm>
          <a:prstGeom prst="straightConnector1">
            <a:avLst/>
          </a:prstGeom>
          <a:noFill/>
          <a:ln w="19080">
            <a:solidFill>
              <a:srgbClr val="0066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1272" name="AutoShape 8">
            <a:extLst>
              <a:ext uri="{FF2B5EF4-FFF2-40B4-BE49-F238E27FC236}">
                <a16:creationId xmlns:a16="http://schemas.microsoft.com/office/drawing/2014/main" id="{4C1228D8-A50C-4050-A787-25BE76D81787}"/>
              </a:ext>
            </a:extLst>
          </p:cNvPr>
          <p:cNvCxnSpPr>
            <a:cxnSpLocks noChangeShapeType="1"/>
            <a:stCxn id="11267" idx="5"/>
            <a:endCxn id="11268" idx="1"/>
          </p:cNvCxnSpPr>
          <p:nvPr/>
        </p:nvCxnSpPr>
        <p:spPr bwMode="auto">
          <a:xfrm>
            <a:off x="2503494" y="1587501"/>
            <a:ext cx="1114425" cy="1119188"/>
          </a:xfrm>
          <a:prstGeom prst="straightConnector1">
            <a:avLst/>
          </a:prstGeom>
          <a:noFill/>
          <a:ln w="19080">
            <a:solidFill>
              <a:srgbClr val="808080"/>
            </a:solidFill>
            <a:prstDash val="sysDot"/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11273" name="Oval 9">
            <a:extLst>
              <a:ext uri="{FF2B5EF4-FFF2-40B4-BE49-F238E27FC236}">
                <a16:creationId xmlns:a16="http://schemas.microsoft.com/office/drawing/2014/main" id="{5A0E5DFB-23FD-432E-B468-73D6B5C4CB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8206" y="1371605"/>
            <a:ext cx="250825" cy="252413"/>
          </a:xfrm>
          <a:prstGeom prst="ellipse">
            <a:avLst/>
          </a:prstGeom>
          <a:solidFill>
            <a:srgbClr val="003399"/>
          </a:solidFill>
          <a:ln w="1584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160" tIns="46080" rIns="92160" bIns="460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4</a:t>
            </a:r>
          </a:p>
        </p:txBody>
      </p:sp>
      <p:sp>
        <p:nvSpPr>
          <p:cNvPr id="11274" name="Oval 10">
            <a:extLst>
              <a:ext uri="{FF2B5EF4-FFF2-40B4-BE49-F238E27FC236}">
                <a16:creationId xmlns:a16="http://schemas.microsoft.com/office/drawing/2014/main" id="{9873B0A9-778A-48BA-851A-CBE7609E31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9806" y="2668594"/>
            <a:ext cx="250825" cy="250825"/>
          </a:xfrm>
          <a:prstGeom prst="ellipse">
            <a:avLst/>
          </a:prstGeom>
          <a:solidFill>
            <a:srgbClr val="808080"/>
          </a:solidFill>
          <a:ln w="1584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160" tIns="46080" rIns="92160" bIns="460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7</a:t>
            </a:r>
          </a:p>
        </p:txBody>
      </p:sp>
      <p:cxnSp>
        <p:nvCxnSpPr>
          <p:cNvPr id="11275" name="AutoShape 11">
            <a:extLst>
              <a:ext uri="{FF2B5EF4-FFF2-40B4-BE49-F238E27FC236}">
                <a16:creationId xmlns:a16="http://schemas.microsoft.com/office/drawing/2014/main" id="{7611A9AC-D7F7-4AEA-BB64-C22A058EA70F}"/>
              </a:ext>
            </a:extLst>
          </p:cNvPr>
          <p:cNvCxnSpPr>
            <a:cxnSpLocks noChangeShapeType="1"/>
            <a:stCxn id="11278" idx="3"/>
            <a:endCxn id="11274" idx="7"/>
          </p:cNvCxnSpPr>
          <p:nvPr/>
        </p:nvCxnSpPr>
        <p:spPr bwMode="auto">
          <a:xfrm flipH="1">
            <a:off x="6234119" y="1587501"/>
            <a:ext cx="1171575" cy="1119188"/>
          </a:xfrm>
          <a:prstGeom prst="straightConnector1">
            <a:avLst/>
          </a:prstGeom>
          <a:noFill/>
          <a:ln w="19080">
            <a:solidFill>
              <a:srgbClr val="000000"/>
            </a:solidFill>
            <a:miter lim="800000"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1276" name="AutoShape 12">
            <a:extLst>
              <a:ext uri="{FF2B5EF4-FFF2-40B4-BE49-F238E27FC236}">
                <a16:creationId xmlns:a16="http://schemas.microsoft.com/office/drawing/2014/main" id="{64B446F6-F114-4F42-B086-251576CF2949}"/>
              </a:ext>
            </a:extLst>
          </p:cNvPr>
          <p:cNvCxnSpPr>
            <a:cxnSpLocks noChangeShapeType="1"/>
            <a:stCxn id="11274" idx="2"/>
            <a:endCxn id="11268" idx="6"/>
          </p:cNvCxnSpPr>
          <p:nvPr/>
        </p:nvCxnSpPr>
        <p:spPr bwMode="auto">
          <a:xfrm flipH="1">
            <a:off x="3832231" y="2794001"/>
            <a:ext cx="2187575" cy="1588"/>
          </a:xfrm>
          <a:prstGeom prst="straightConnector1">
            <a:avLst/>
          </a:prstGeom>
          <a:noFill/>
          <a:ln w="1908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1277" name="AutoShape 13">
            <a:extLst>
              <a:ext uri="{FF2B5EF4-FFF2-40B4-BE49-F238E27FC236}">
                <a16:creationId xmlns:a16="http://schemas.microsoft.com/office/drawing/2014/main" id="{E9BFB036-8D3A-4E51-AEC4-16BB4C20450D}"/>
              </a:ext>
            </a:extLst>
          </p:cNvPr>
          <p:cNvCxnSpPr>
            <a:cxnSpLocks noChangeShapeType="1"/>
            <a:stCxn id="11284" idx="0"/>
            <a:endCxn id="11278" idx="4"/>
          </p:cNvCxnSpPr>
          <p:nvPr/>
        </p:nvCxnSpPr>
        <p:spPr bwMode="auto">
          <a:xfrm flipV="1">
            <a:off x="7494593" y="1624018"/>
            <a:ext cx="1587" cy="2262187"/>
          </a:xfrm>
          <a:prstGeom prst="straightConnector1">
            <a:avLst/>
          </a:prstGeom>
          <a:noFill/>
          <a:ln w="1908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11278" name="Oval 14">
            <a:extLst>
              <a:ext uri="{FF2B5EF4-FFF2-40B4-BE49-F238E27FC236}">
                <a16:creationId xmlns:a16="http://schemas.microsoft.com/office/drawing/2014/main" id="{A4A930EB-1627-4E50-95F3-A6284F46A1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69181" y="1371605"/>
            <a:ext cx="250825" cy="252413"/>
          </a:xfrm>
          <a:prstGeom prst="ellipse">
            <a:avLst/>
          </a:prstGeom>
          <a:solidFill>
            <a:srgbClr val="808080"/>
          </a:solidFill>
          <a:ln w="1584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160" tIns="46080" rIns="92160" bIns="460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8</a:t>
            </a:r>
          </a:p>
        </p:txBody>
      </p:sp>
      <p:cxnSp>
        <p:nvCxnSpPr>
          <p:cNvPr id="11279" name="AutoShape 15">
            <a:extLst>
              <a:ext uri="{FF2B5EF4-FFF2-40B4-BE49-F238E27FC236}">
                <a16:creationId xmlns:a16="http://schemas.microsoft.com/office/drawing/2014/main" id="{C9766A3F-54D0-4AA2-AEDD-CEAB132BC3E9}"/>
              </a:ext>
            </a:extLst>
          </p:cNvPr>
          <p:cNvCxnSpPr>
            <a:cxnSpLocks noChangeShapeType="1"/>
            <a:stCxn id="11273" idx="6"/>
            <a:endCxn id="11278" idx="2"/>
          </p:cNvCxnSpPr>
          <p:nvPr/>
        </p:nvCxnSpPr>
        <p:spPr bwMode="auto">
          <a:xfrm>
            <a:off x="4899027" y="1498601"/>
            <a:ext cx="2470151" cy="1588"/>
          </a:xfrm>
          <a:prstGeom prst="straightConnector1">
            <a:avLst/>
          </a:prstGeom>
          <a:noFill/>
          <a:ln w="1908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1280" name="AutoShape 16">
            <a:extLst>
              <a:ext uri="{FF2B5EF4-FFF2-40B4-BE49-F238E27FC236}">
                <a16:creationId xmlns:a16="http://schemas.microsoft.com/office/drawing/2014/main" id="{1931743D-A7D1-4076-964B-658CDD361AEF}"/>
              </a:ext>
            </a:extLst>
          </p:cNvPr>
          <p:cNvCxnSpPr>
            <a:cxnSpLocks noChangeShapeType="1"/>
            <a:stCxn id="11273" idx="5"/>
            <a:endCxn id="11274" idx="1"/>
          </p:cNvCxnSpPr>
          <p:nvPr/>
        </p:nvCxnSpPr>
        <p:spPr bwMode="auto">
          <a:xfrm>
            <a:off x="4862518" y="1587501"/>
            <a:ext cx="1195387" cy="1119188"/>
          </a:xfrm>
          <a:prstGeom prst="straightConnector1">
            <a:avLst/>
          </a:prstGeom>
          <a:noFill/>
          <a:ln w="19080">
            <a:solidFill>
              <a:srgbClr val="000000"/>
            </a:solidFill>
            <a:miter lim="800000"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11281" name="Oval 17">
            <a:extLst>
              <a:ext uri="{FF2B5EF4-FFF2-40B4-BE49-F238E27FC236}">
                <a16:creationId xmlns:a16="http://schemas.microsoft.com/office/drawing/2014/main" id="{8014E537-EAC3-4AE0-9BA3-A63D061123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9181" y="3886205"/>
            <a:ext cx="250825" cy="252413"/>
          </a:xfrm>
          <a:prstGeom prst="ellipse">
            <a:avLst/>
          </a:prstGeom>
          <a:solidFill>
            <a:srgbClr val="003399"/>
          </a:solidFill>
          <a:ln w="1584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160" tIns="46080" rIns="92160" bIns="460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3</a:t>
            </a:r>
          </a:p>
        </p:txBody>
      </p:sp>
      <p:cxnSp>
        <p:nvCxnSpPr>
          <p:cNvPr id="11282" name="AutoShape 18">
            <a:extLst>
              <a:ext uri="{FF2B5EF4-FFF2-40B4-BE49-F238E27FC236}">
                <a16:creationId xmlns:a16="http://schemas.microsoft.com/office/drawing/2014/main" id="{F4E430A7-27D7-453D-B397-71AD64F24300}"/>
              </a:ext>
            </a:extLst>
          </p:cNvPr>
          <p:cNvCxnSpPr>
            <a:cxnSpLocks noChangeShapeType="1"/>
            <a:stCxn id="11281" idx="6"/>
            <a:endCxn id="11283" idx="2"/>
          </p:cNvCxnSpPr>
          <p:nvPr/>
        </p:nvCxnSpPr>
        <p:spPr bwMode="auto">
          <a:xfrm>
            <a:off x="2540000" y="4013201"/>
            <a:ext cx="2108200" cy="1588"/>
          </a:xfrm>
          <a:prstGeom prst="straightConnector1">
            <a:avLst/>
          </a:prstGeom>
          <a:noFill/>
          <a:ln w="1908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11283" name="Oval 19">
            <a:extLst>
              <a:ext uri="{FF2B5EF4-FFF2-40B4-BE49-F238E27FC236}">
                <a16:creationId xmlns:a16="http://schemas.microsoft.com/office/drawing/2014/main" id="{58465964-B010-462B-973B-FF5249720B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8206" y="3886205"/>
            <a:ext cx="250825" cy="252413"/>
          </a:xfrm>
          <a:prstGeom prst="ellipse">
            <a:avLst/>
          </a:prstGeom>
          <a:solidFill>
            <a:srgbClr val="808080"/>
          </a:solidFill>
          <a:ln w="1584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160" tIns="46080" rIns="92160" bIns="460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6</a:t>
            </a:r>
          </a:p>
        </p:txBody>
      </p:sp>
      <p:sp>
        <p:nvSpPr>
          <p:cNvPr id="11284" name="Oval 20">
            <a:extLst>
              <a:ext uri="{FF2B5EF4-FFF2-40B4-BE49-F238E27FC236}">
                <a16:creationId xmlns:a16="http://schemas.microsoft.com/office/drawing/2014/main" id="{A8E8FE14-7273-4D9E-9C0F-4C9563E82A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69181" y="3886205"/>
            <a:ext cx="250825" cy="252413"/>
          </a:xfrm>
          <a:prstGeom prst="ellipse">
            <a:avLst/>
          </a:prstGeom>
          <a:solidFill>
            <a:srgbClr val="808080"/>
          </a:solidFill>
          <a:ln w="1584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160" tIns="46080" rIns="92160" bIns="460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9</a:t>
            </a:r>
          </a:p>
        </p:txBody>
      </p:sp>
      <p:cxnSp>
        <p:nvCxnSpPr>
          <p:cNvPr id="11285" name="AutoShape 21">
            <a:extLst>
              <a:ext uri="{FF2B5EF4-FFF2-40B4-BE49-F238E27FC236}">
                <a16:creationId xmlns:a16="http://schemas.microsoft.com/office/drawing/2014/main" id="{7F80F7A6-DB06-426D-A993-C35CA5F98025}"/>
              </a:ext>
            </a:extLst>
          </p:cNvPr>
          <p:cNvCxnSpPr>
            <a:cxnSpLocks noChangeShapeType="1"/>
            <a:stCxn id="11283" idx="6"/>
            <a:endCxn id="11284" idx="2"/>
          </p:cNvCxnSpPr>
          <p:nvPr/>
        </p:nvCxnSpPr>
        <p:spPr bwMode="auto">
          <a:xfrm>
            <a:off x="4899027" y="4013201"/>
            <a:ext cx="2470151" cy="1588"/>
          </a:xfrm>
          <a:prstGeom prst="straightConnector1">
            <a:avLst/>
          </a:prstGeom>
          <a:noFill/>
          <a:ln w="1908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1286" name="AutoShape 22">
            <a:extLst>
              <a:ext uri="{FF2B5EF4-FFF2-40B4-BE49-F238E27FC236}">
                <a16:creationId xmlns:a16="http://schemas.microsoft.com/office/drawing/2014/main" id="{E28D5EE2-7C42-48CD-A363-6B1A20625314}"/>
              </a:ext>
            </a:extLst>
          </p:cNvPr>
          <p:cNvCxnSpPr>
            <a:cxnSpLocks noChangeShapeType="1"/>
            <a:stCxn id="11266" idx="5"/>
            <a:endCxn id="11281" idx="1"/>
          </p:cNvCxnSpPr>
          <p:nvPr/>
        </p:nvCxnSpPr>
        <p:spPr bwMode="auto">
          <a:xfrm>
            <a:off x="1433514" y="2882900"/>
            <a:ext cx="893763" cy="1041400"/>
          </a:xfrm>
          <a:prstGeom prst="straightConnector1">
            <a:avLst/>
          </a:prstGeom>
          <a:noFill/>
          <a:ln w="19080">
            <a:solidFill>
              <a:srgbClr val="0066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1287" name="AutoShape 23">
            <a:extLst>
              <a:ext uri="{FF2B5EF4-FFF2-40B4-BE49-F238E27FC236}">
                <a16:creationId xmlns:a16="http://schemas.microsoft.com/office/drawing/2014/main" id="{F07E5F91-4EE3-4834-A664-F3F1592E25D5}"/>
              </a:ext>
            </a:extLst>
          </p:cNvPr>
          <p:cNvCxnSpPr>
            <a:cxnSpLocks noChangeShapeType="1"/>
            <a:stCxn id="11281" idx="7"/>
            <a:endCxn id="11268" idx="3"/>
          </p:cNvCxnSpPr>
          <p:nvPr/>
        </p:nvCxnSpPr>
        <p:spPr bwMode="auto">
          <a:xfrm flipV="1">
            <a:off x="2503494" y="2882905"/>
            <a:ext cx="1114425" cy="1039813"/>
          </a:xfrm>
          <a:prstGeom prst="straightConnector1">
            <a:avLst/>
          </a:prstGeom>
          <a:noFill/>
          <a:ln w="1908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1288" name="AutoShape 24">
            <a:extLst>
              <a:ext uri="{FF2B5EF4-FFF2-40B4-BE49-F238E27FC236}">
                <a16:creationId xmlns:a16="http://schemas.microsoft.com/office/drawing/2014/main" id="{1D3755FC-E22A-4932-91EA-7124DACD37A8}"/>
              </a:ext>
            </a:extLst>
          </p:cNvPr>
          <p:cNvCxnSpPr>
            <a:cxnSpLocks noChangeShapeType="1"/>
            <a:stCxn id="11268" idx="5"/>
            <a:endCxn id="11283" idx="1"/>
          </p:cNvCxnSpPr>
          <p:nvPr/>
        </p:nvCxnSpPr>
        <p:spPr bwMode="auto">
          <a:xfrm>
            <a:off x="3795718" y="2882900"/>
            <a:ext cx="890587" cy="1041400"/>
          </a:xfrm>
          <a:prstGeom prst="straightConnector1">
            <a:avLst/>
          </a:prstGeom>
          <a:noFill/>
          <a:ln w="1908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1289" name="AutoShape 25">
            <a:extLst>
              <a:ext uri="{FF2B5EF4-FFF2-40B4-BE49-F238E27FC236}">
                <a16:creationId xmlns:a16="http://schemas.microsoft.com/office/drawing/2014/main" id="{CF41A37A-42DC-48C5-B505-6CE91AED1B7E}"/>
              </a:ext>
            </a:extLst>
          </p:cNvPr>
          <p:cNvCxnSpPr>
            <a:cxnSpLocks noChangeShapeType="1"/>
            <a:stCxn id="11284" idx="1"/>
            <a:endCxn id="11274" idx="5"/>
          </p:cNvCxnSpPr>
          <p:nvPr/>
        </p:nvCxnSpPr>
        <p:spPr bwMode="auto">
          <a:xfrm flipH="1" flipV="1">
            <a:off x="6234119" y="2882905"/>
            <a:ext cx="1171575" cy="1039813"/>
          </a:xfrm>
          <a:prstGeom prst="straightConnector1">
            <a:avLst/>
          </a:prstGeom>
          <a:noFill/>
          <a:ln w="1908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1290" name="AutoShape 26">
            <a:extLst>
              <a:ext uri="{FF2B5EF4-FFF2-40B4-BE49-F238E27FC236}">
                <a16:creationId xmlns:a16="http://schemas.microsoft.com/office/drawing/2014/main" id="{AC14A48C-8DEA-4B90-8D80-BC54184FD5DF}"/>
              </a:ext>
            </a:extLst>
          </p:cNvPr>
          <p:cNvCxnSpPr>
            <a:cxnSpLocks noChangeShapeType="1"/>
            <a:stCxn id="11283" idx="7"/>
            <a:endCxn id="11274" idx="3"/>
          </p:cNvCxnSpPr>
          <p:nvPr/>
        </p:nvCxnSpPr>
        <p:spPr bwMode="auto">
          <a:xfrm flipV="1">
            <a:off x="4862518" y="2882905"/>
            <a:ext cx="1195387" cy="1039813"/>
          </a:xfrm>
          <a:prstGeom prst="straightConnector1">
            <a:avLst/>
          </a:prstGeom>
          <a:noFill/>
          <a:ln w="1908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1291" name="AutoShape 27">
            <a:extLst>
              <a:ext uri="{FF2B5EF4-FFF2-40B4-BE49-F238E27FC236}">
                <a16:creationId xmlns:a16="http://schemas.microsoft.com/office/drawing/2014/main" id="{3215E9AB-08DE-4BCC-880A-530F60E9D8F9}"/>
              </a:ext>
            </a:extLst>
          </p:cNvPr>
          <p:cNvCxnSpPr>
            <a:cxnSpLocks noChangeShapeType="1"/>
            <a:stCxn id="11273" idx="3"/>
            <a:endCxn id="11268" idx="7"/>
          </p:cNvCxnSpPr>
          <p:nvPr/>
        </p:nvCxnSpPr>
        <p:spPr bwMode="auto">
          <a:xfrm flipH="1">
            <a:off x="3795713" y="1587501"/>
            <a:ext cx="889000" cy="1119188"/>
          </a:xfrm>
          <a:prstGeom prst="straightConnector1">
            <a:avLst/>
          </a:prstGeom>
          <a:noFill/>
          <a:ln w="1908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11292" name="Text Box 28">
            <a:extLst>
              <a:ext uri="{FF2B5EF4-FFF2-40B4-BE49-F238E27FC236}">
                <a16:creationId xmlns:a16="http://schemas.microsoft.com/office/drawing/2014/main" id="{2186CDA0-AFF7-4326-87DF-3A75B01DBB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5" y="2667006"/>
            <a:ext cx="339725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00339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0</a:t>
            </a:r>
          </a:p>
        </p:txBody>
      </p:sp>
      <p:sp>
        <p:nvSpPr>
          <p:cNvPr id="11293" name="Text Box 29">
            <a:extLst>
              <a:ext uri="{FF2B5EF4-FFF2-40B4-BE49-F238E27FC236}">
                <a16:creationId xmlns:a16="http://schemas.microsoft.com/office/drawing/2014/main" id="{03DD6B48-F967-4CF6-9F3A-505439B964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7800" y="5105400"/>
            <a:ext cx="1905000" cy="381000"/>
          </a:xfrm>
          <a:prstGeom prst="rect">
            <a:avLst/>
          </a:prstGeom>
          <a:solidFill>
            <a:srgbClr val="808080"/>
          </a:solidFill>
          <a:ln w="1584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27360" rIns="0" bIns="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ts val="1125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Undiscovered</a:t>
            </a:r>
          </a:p>
        </p:txBody>
      </p:sp>
      <p:sp>
        <p:nvSpPr>
          <p:cNvPr id="11294" name="Text Box 30">
            <a:extLst>
              <a:ext uri="{FF2B5EF4-FFF2-40B4-BE49-F238E27FC236}">
                <a16:creationId xmlns:a16="http://schemas.microsoft.com/office/drawing/2014/main" id="{8BA8C2AC-F397-4230-B988-248BA83C0D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7800" y="5486400"/>
            <a:ext cx="1905000" cy="381000"/>
          </a:xfrm>
          <a:prstGeom prst="rect">
            <a:avLst/>
          </a:prstGeom>
          <a:solidFill>
            <a:srgbClr val="003399"/>
          </a:solidFill>
          <a:ln w="1584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27360" rIns="0" bIns="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ts val="1125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Discovered</a:t>
            </a:r>
          </a:p>
        </p:txBody>
      </p:sp>
      <p:sp>
        <p:nvSpPr>
          <p:cNvPr id="11295" name="Text Box 31">
            <a:extLst>
              <a:ext uri="{FF2B5EF4-FFF2-40B4-BE49-F238E27FC236}">
                <a16:creationId xmlns:a16="http://schemas.microsoft.com/office/drawing/2014/main" id="{B1B48804-6C3A-4178-8E0C-C44179597E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7800" y="6248400"/>
            <a:ext cx="1905000" cy="381000"/>
          </a:xfrm>
          <a:prstGeom prst="rect">
            <a:avLst/>
          </a:prstGeom>
          <a:solidFill>
            <a:srgbClr val="006600"/>
          </a:solidFill>
          <a:ln w="1584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27360" rIns="0" bIns="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ts val="1125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Finished</a:t>
            </a:r>
          </a:p>
        </p:txBody>
      </p:sp>
      <p:sp>
        <p:nvSpPr>
          <p:cNvPr id="11296" name="Text Box 32">
            <a:extLst>
              <a:ext uri="{FF2B5EF4-FFF2-40B4-BE49-F238E27FC236}">
                <a16:creationId xmlns:a16="http://schemas.microsoft.com/office/drawing/2014/main" id="{4D043489-62A7-48C7-B828-DBF17FC34C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8600" y="5410200"/>
            <a:ext cx="4191000" cy="381000"/>
          </a:xfrm>
          <a:prstGeom prst="rect">
            <a:avLst/>
          </a:prstGeom>
          <a:solidFill>
            <a:srgbClr val="FFFFCC"/>
          </a:solidFill>
          <a:ln w="1584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27360" rIns="0" bIns="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l" defTabSz="457189" rtl="0" eaLnBrk="0" fontAlgn="base" latinLnBrk="0" hangingPunct="0">
              <a:lnSpc>
                <a:spcPct val="100000"/>
              </a:lnSpc>
              <a:spcBef>
                <a:spcPts val="1125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 Queue:  2 3 5 4  </a:t>
            </a:r>
          </a:p>
        </p:txBody>
      </p:sp>
      <p:sp>
        <p:nvSpPr>
          <p:cNvPr id="11297" name="Text Box 33">
            <a:extLst>
              <a:ext uri="{FF2B5EF4-FFF2-40B4-BE49-F238E27FC236}">
                <a16:creationId xmlns:a16="http://schemas.microsoft.com/office/drawing/2014/main" id="{FD0C892C-FB91-47E7-8657-6FCB3A895F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7800" y="5867400"/>
            <a:ext cx="1905000" cy="381000"/>
          </a:xfrm>
          <a:prstGeom prst="rect">
            <a:avLst/>
          </a:prstGeom>
          <a:solidFill>
            <a:srgbClr val="A50021"/>
          </a:solidFill>
          <a:ln w="1584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27360" rIns="0" bIns="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ts val="1125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Top of queue</a:t>
            </a:r>
          </a:p>
        </p:txBody>
      </p:sp>
      <p:sp>
        <p:nvSpPr>
          <p:cNvPr id="11298" name="Text Box 34">
            <a:extLst>
              <a:ext uri="{FF2B5EF4-FFF2-40B4-BE49-F238E27FC236}">
                <a16:creationId xmlns:a16="http://schemas.microsoft.com/office/drawing/2014/main" id="{19645A7E-AA1E-41A5-9BAE-D1D5E4EF17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51080" y="1066806"/>
            <a:ext cx="339725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00339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1</a:t>
            </a:r>
          </a:p>
        </p:txBody>
      </p:sp>
      <p:sp>
        <p:nvSpPr>
          <p:cNvPr id="11299" name="Text Box 35">
            <a:extLst>
              <a:ext uri="{FF2B5EF4-FFF2-40B4-BE49-F238E27FC236}">
                <a16:creationId xmlns:a16="http://schemas.microsoft.com/office/drawing/2014/main" id="{739418EA-00FA-4729-8432-4F60EEA855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5" y="4267206"/>
            <a:ext cx="339725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00339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1</a:t>
            </a:r>
          </a:p>
        </p:txBody>
      </p:sp>
      <p:sp>
        <p:nvSpPr>
          <p:cNvPr id="11300" name="Text Box 36">
            <a:extLst>
              <a:ext uri="{FF2B5EF4-FFF2-40B4-BE49-F238E27FC236}">
                <a16:creationId xmlns:a16="http://schemas.microsoft.com/office/drawing/2014/main" id="{25F3E016-7EB5-41F1-B78B-78057CD8A3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46480" y="2971806"/>
            <a:ext cx="339725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00339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1</a:t>
            </a:r>
          </a:p>
        </p:txBody>
      </p:sp>
      <p:sp>
        <p:nvSpPr>
          <p:cNvPr id="11301" name="Text Box 37">
            <a:extLst>
              <a:ext uri="{FF2B5EF4-FFF2-40B4-BE49-F238E27FC236}">
                <a16:creationId xmlns:a16="http://schemas.microsoft.com/office/drawing/2014/main" id="{5DDB2F58-E090-41B7-B030-BF70650C61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13280" y="1066806"/>
            <a:ext cx="339725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00339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2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Rectangle 1">
            <a:extLst>
              <a:ext uri="{FF2B5EF4-FFF2-40B4-BE49-F238E27FC236}">
                <a16:creationId xmlns:a16="http://schemas.microsoft.com/office/drawing/2014/main" id="{25A45053-1B92-4845-BCD2-54E274ACFA3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762000"/>
          </a:xfrm>
          <a:ln/>
        </p:spPr>
        <p:txBody>
          <a:bodyPr/>
          <a:lstStyle/>
          <a:p>
            <a:pPr>
              <a:buClrTx/>
              <a:tabLst>
                <a:tab pos="0" algn="l"/>
                <a:tab pos="914377" algn="l"/>
                <a:tab pos="1828754" algn="l"/>
                <a:tab pos="2743131" algn="l"/>
                <a:tab pos="3657509" algn="l"/>
                <a:tab pos="4571886" algn="l"/>
                <a:tab pos="5486263" algn="l"/>
                <a:tab pos="6400640" algn="l"/>
                <a:tab pos="7315017" algn="l"/>
                <a:tab pos="8229394" algn="l"/>
                <a:tab pos="9143771" algn="l"/>
                <a:tab pos="10058149" algn="l"/>
              </a:tabLst>
            </a:pPr>
            <a:r>
              <a:rPr lang="en-US" altLang="en-US"/>
              <a:t>Breadth First Search</a:t>
            </a:r>
          </a:p>
        </p:txBody>
      </p:sp>
      <p:sp>
        <p:nvSpPr>
          <p:cNvPr id="40" name="Slide Number Placeholder 2">
            <a:extLst>
              <a:ext uri="{FF2B5EF4-FFF2-40B4-BE49-F238E27FC236}">
                <a16:creationId xmlns:a16="http://schemas.microsoft.com/office/drawing/2014/main" id="{28F719A8-2642-4FBC-9907-0BF974A599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28002" y="6513513"/>
            <a:ext cx="2537884" cy="457200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45718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fld id="{2827C883-993F-433E-957B-4F17ECF23631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457189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/>
                <a:defRPr/>
              </a:pPr>
              <a:t>143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2290" name="Oval 2">
            <a:extLst>
              <a:ext uri="{FF2B5EF4-FFF2-40B4-BE49-F238E27FC236}">
                <a16:creationId xmlns:a16="http://schemas.microsoft.com/office/drawing/2014/main" id="{1157BFC9-0C97-4271-928D-18BC626495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9206" y="2668594"/>
            <a:ext cx="250825" cy="250825"/>
          </a:xfrm>
          <a:prstGeom prst="ellipse">
            <a:avLst/>
          </a:prstGeom>
          <a:solidFill>
            <a:srgbClr val="006600"/>
          </a:solidFill>
          <a:ln w="1584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160" tIns="46080" rIns="92160" bIns="460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s</a:t>
            </a:r>
          </a:p>
        </p:txBody>
      </p:sp>
      <p:sp>
        <p:nvSpPr>
          <p:cNvPr id="12291" name="Oval 3">
            <a:extLst>
              <a:ext uri="{FF2B5EF4-FFF2-40B4-BE49-F238E27FC236}">
                <a16:creationId xmlns:a16="http://schemas.microsoft.com/office/drawing/2014/main" id="{E9D3D275-69B9-4ECC-9253-0904EEF83C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9181" y="1371605"/>
            <a:ext cx="250825" cy="252413"/>
          </a:xfrm>
          <a:prstGeom prst="ellipse">
            <a:avLst/>
          </a:prstGeom>
          <a:solidFill>
            <a:srgbClr val="006600"/>
          </a:solidFill>
          <a:ln w="1584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160" tIns="46080" rIns="92160" bIns="460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2</a:t>
            </a:r>
          </a:p>
        </p:txBody>
      </p:sp>
      <p:sp>
        <p:nvSpPr>
          <p:cNvPr id="12292" name="Oval 4">
            <a:extLst>
              <a:ext uri="{FF2B5EF4-FFF2-40B4-BE49-F238E27FC236}">
                <a16:creationId xmlns:a16="http://schemas.microsoft.com/office/drawing/2014/main" id="{376910D7-7372-462A-9FE8-B122BBB448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1406" y="2668594"/>
            <a:ext cx="250825" cy="250825"/>
          </a:xfrm>
          <a:prstGeom prst="ellipse">
            <a:avLst/>
          </a:prstGeom>
          <a:solidFill>
            <a:srgbClr val="003399"/>
          </a:solidFill>
          <a:ln w="1584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160" tIns="46080" rIns="92160" bIns="460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5</a:t>
            </a:r>
          </a:p>
        </p:txBody>
      </p:sp>
      <p:cxnSp>
        <p:nvCxnSpPr>
          <p:cNvPr id="12293" name="AutoShape 5">
            <a:extLst>
              <a:ext uri="{FF2B5EF4-FFF2-40B4-BE49-F238E27FC236}">
                <a16:creationId xmlns:a16="http://schemas.microsoft.com/office/drawing/2014/main" id="{DB38E552-4196-4D3B-B401-B5C11C02BFC9}"/>
              </a:ext>
            </a:extLst>
          </p:cNvPr>
          <p:cNvCxnSpPr>
            <a:cxnSpLocks noChangeShapeType="1"/>
            <a:stCxn id="12290" idx="7"/>
            <a:endCxn id="12291" idx="3"/>
          </p:cNvCxnSpPr>
          <p:nvPr/>
        </p:nvCxnSpPr>
        <p:spPr bwMode="auto">
          <a:xfrm flipV="1">
            <a:off x="1433514" y="1587500"/>
            <a:ext cx="893763" cy="1117600"/>
          </a:xfrm>
          <a:prstGeom prst="straightConnector1">
            <a:avLst/>
          </a:prstGeom>
          <a:noFill/>
          <a:ln w="19080">
            <a:solidFill>
              <a:srgbClr val="0066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2294" name="AutoShape 6">
            <a:extLst>
              <a:ext uri="{FF2B5EF4-FFF2-40B4-BE49-F238E27FC236}">
                <a16:creationId xmlns:a16="http://schemas.microsoft.com/office/drawing/2014/main" id="{AAAB448C-7094-458D-A050-8AB0E0224904}"/>
              </a:ext>
            </a:extLst>
          </p:cNvPr>
          <p:cNvCxnSpPr>
            <a:cxnSpLocks noChangeShapeType="1"/>
            <a:stCxn id="12290" idx="6"/>
            <a:endCxn id="12292" idx="2"/>
          </p:cNvCxnSpPr>
          <p:nvPr/>
        </p:nvCxnSpPr>
        <p:spPr bwMode="auto">
          <a:xfrm>
            <a:off x="1470031" y="2794001"/>
            <a:ext cx="2111375" cy="1588"/>
          </a:xfrm>
          <a:prstGeom prst="straightConnector1">
            <a:avLst/>
          </a:prstGeom>
          <a:noFill/>
          <a:ln w="19080">
            <a:solidFill>
              <a:srgbClr val="0066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2295" name="AutoShape 7">
            <a:extLst>
              <a:ext uri="{FF2B5EF4-FFF2-40B4-BE49-F238E27FC236}">
                <a16:creationId xmlns:a16="http://schemas.microsoft.com/office/drawing/2014/main" id="{77406243-DF90-4085-9DA1-35899D03597F}"/>
              </a:ext>
            </a:extLst>
          </p:cNvPr>
          <p:cNvCxnSpPr>
            <a:cxnSpLocks noChangeShapeType="1"/>
            <a:stCxn id="12291" idx="6"/>
            <a:endCxn id="12297" idx="2"/>
          </p:cNvCxnSpPr>
          <p:nvPr/>
        </p:nvCxnSpPr>
        <p:spPr bwMode="auto">
          <a:xfrm>
            <a:off x="2540000" y="1498601"/>
            <a:ext cx="2108200" cy="1588"/>
          </a:xfrm>
          <a:prstGeom prst="straightConnector1">
            <a:avLst/>
          </a:prstGeom>
          <a:noFill/>
          <a:ln w="19080">
            <a:solidFill>
              <a:srgbClr val="0066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2296" name="AutoShape 8">
            <a:extLst>
              <a:ext uri="{FF2B5EF4-FFF2-40B4-BE49-F238E27FC236}">
                <a16:creationId xmlns:a16="http://schemas.microsoft.com/office/drawing/2014/main" id="{1A0ED869-D77C-4308-BA8C-0E178A30EA16}"/>
              </a:ext>
            </a:extLst>
          </p:cNvPr>
          <p:cNvCxnSpPr>
            <a:cxnSpLocks noChangeShapeType="1"/>
            <a:stCxn id="12291" idx="5"/>
            <a:endCxn id="12292" idx="1"/>
          </p:cNvCxnSpPr>
          <p:nvPr/>
        </p:nvCxnSpPr>
        <p:spPr bwMode="auto">
          <a:xfrm>
            <a:off x="2503494" y="1587501"/>
            <a:ext cx="1114425" cy="1119188"/>
          </a:xfrm>
          <a:prstGeom prst="straightConnector1">
            <a:avLst/>
          </a:prstGeom>
          <a:noFill/>
          <a:ln w="19080">
            <a:solidFill>
              <a:srgbClr val="808080"/>
            </a:solidFill>
            <a:prstDash val="sysDot"/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12297" name="Oval 9">
            <a:extLst>
              <a:ext uri="{FF2B5EF4-FFF2-40B4-BE49-F238E27FC236}">
                <a16:creationId xmlns:a16="http://schemas.microsoft.com/office/drawing/2014/main" id="{3272B561-8207-44F2-8C72-E1C85828F2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8206" y="1371605"/>
            <a:ext cx="250825" cy="252413"/>
          </a:xfrm>
          <a:prstGeom prst="ellipse">
            <a:avLst/>
          </a:prstGeom>
          <a:solidFill>
            <a:srgbClr val="003399"/>
          </a:solidFill>
          <a:ln w="1584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160" tIns="46080" rIns="92160" bIns="460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4</a:t>
            </a:r>
          </a:p>
        </p:txBody>
      </p:sp>
      <p:sp>
        <p:nvSpPr>
          <p:cNvPr id="12298" name="Oval 10">
            <a:extLst>
              <a:ext uri="{FF2B5EF4-FFF2-40B4-BE49-F238E27FC236}">
                <a16:creationId xmlns:a16="http://schemas.microsoft.com/office/drawing/2014/main" id="{94501630-3F26-412D-96D3-51F3AB6C19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9806" y="2668594"/>
            <a:ext cx="250825" cy="250825"/>
          </a:xfrm>
          <a:prstGeom prst="ellipse">
            <a:avLst/>
          </a:prstGeom>
          <a:solidFill>
            <a:srgbClr val="808080"/>
          </a:solidFill>
          <a:ln w="1584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160" tIns="46080" rIns="92160" bIns="460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7</a:t>
            </a:r>
          </a:p>
        </p:txBody>
      </p:sp>
      <p:cxnSp>
        <p:nvCxnSpPr>
          <p:cNvPr id="12299" name="AutoShape 11">
            <a:extLst>
              <a:ext uri="{FF2B5EF4-FFF2-40B4-BE49-F238E27FC236}">
                <a16:creationId xmlns:a16="http://schemas.microsoft.com/office/drawing/2014/main" id="{7BFDA2BB-7541-4A9D-AF21-C7E40BC0AFDD}"/>
              </a:ext>
            </a:extLst>
          </p:cNvPr>
          <p:cNvCxnSpPr>
            <a:cxnSpLocks noChangeShapeType="1"/>
            <a:stCxn id="12302" idx="3"/>
            <a:endCxn id="12298" idx="7"/>
          </p:cNvCxnSpPr>
          <p:nvPr/>
        </p:nvCxnSpPr>
        <p:spPr bwMode="auto">
          <a:xfrm flipH="1">
            <a:off x="6234119" y="1587501"/>
            <a:ext cx="1171575" cy="1119188"/>
          </a:xfrm>
          <a:prstGeom prst="straightConnector1">
            <a:avLst/>
          </a:prstGeom>
          <a:noFill/>
          <a:ln w="19080">
            <a:solidFill>
              <a:srgbClr val="000000"/>
            </a:solidFill>
            <a:miter lim="800000"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2300" name="AutoShape 12">
            <a:extLst>
              <a:ext uri="{FF2B5EF4-FFF2-40B4-BE49-F238E27FC236}">
                <a16:creationId xmlns:a16="http://schemas.microsoft.com/office/drawing/2014/main" id="{B3D74917-2F16-40DD-8227-0C3E0BEFB8C5}"/>
              </a:ext>
            </a:extLst>
          </p:cNvPr>
          <p:cNvCxnSpPr>
            <a:cxnSpLocks noChangeShapeType="1"/>
            <a:stCxn id="12298" idx="2"/>
            <a:endCxn id="12292" idx="6"/>
          </p:cNvCxnSpPr>
          <p:nvPr/>
        </p:nvCxnSpPr>
        <p:spPr bwMode="auto">
          <a:xfrm flipH="1">
            <a:off x="3832231" y="2794001"/>
            <a:ext cx="2187575" cy="1588"/>
          </a:xfrm>
          <a:prstGeom prst="straightConnector1">
            <a:avLst/>
          </a:prstGeom>
          <a:noFill/>
          <a:ln w="1908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2301" name="AutoShape 13">
            <a:extLst>
              <a:ext uri="{FF2B5EF4-FFF2-40B4-BE49-F238E27FC236}">
                <a16:creationId xmlns:a16="http://schemas.microsoft.com/office/drawing/2014/main" id="{2D4F6B36-0AD4-4E02-88D6-63D433FC3D25}"/>
              </a:ext>
            </a:extLst>
          </p:cNvPr>
          <p:cNvCxnSpPr>
            <a:cxnSpLocks noChangeShapeType="1"/>
            <a:stCxn id="12308" idx="0"/>
            <a:endCxn id="12302" idx="4"/>
          </p:cNvCxnSpPr>
          <p:nvPr/>
        </p:nvCxnSpPr>
        <p:spPr bwMode="auto">
          <a:xfrm flipV="1">
            <a:off x="7494593" y="1624018"/>
            <a:ext cx="1587" cy="2262187"/>
          </a:xfrm>
          <a:prstGeom prst="straightConnector1">
            <a:avLst/>
          </a:prstGeom>
          <a:noFill/>
          <a:ln w="1908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12302" name="Oval 14">
            <a:extLst>
              <a:ext uri="{FF2B5EF4-FFF2-40B4-BE49-F238E27FC236}">
                <a16:creationId xmlns:a16="http://schemas.microsoft.com/office/drawing/2014/main" id="{1C8A9B4D-72A0-4B39-A445-50F01C73F4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69181" y="1371605"/>
            <a:ext cx="250825" cy="252413"/>
          </a:xfrm>
          <a:prstGeom prst="ellipse">
            <a:avLst/>
          </a:prstGeom>
          <a:solidFill>
            <a:srgbClr val="808080"/>
          </a:solidFill>
          <a:ln w="1584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160" tIns="46080" rIns="92160" bIns="460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8</a:t>
            </a:r>
          </a:p>
        </p:txBody>
      </p:sp>
      <p:cxnSp>
        <p:nvCxnSpPr>
          <p:cNvPr id="12303" name="AutoShape 15">
            <a:extLst>
              <a:ext uri="{FF2B5EF4-FFF2-40B4-BE49-F238E27FC236}">
                <a16:creationId xmlns:a16="http://schemas.microsoft.com/office/drawing/2014/main" id="{2C5B419F-7865-4109-9724-474BD3442F0D}"/>
              </a:ext>
            </a:extLst>
          </p:cNvPr>
          <p:cNvCxnSpPr>
            <a:cxnSpLocks noChangeShapeType="1"/>
            <a:stCxn id="12297" idx="6"/>
            <a:endCxn id="12302" idx="2"/>
          </p:cNvCxnSpPr>
          <p:nvPr/>
        </p:nvCxnSpPr>
        <p:spPr bwMode="auto">
          <a:xfrm>
            <a:off x="4899027" y="1498601"/>
            <a:ext cx="2470151" cy="1588"/>
          </a:xfrm>
          <a:prstGeom prst="straightConnector1">
            <a:avLst/>
          </a:prstGeom>
          <a:noFill/>
          <a:ln w="1908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2304" name="AutoShape 16">
            <a:extLst>
              <a:ext uri="{FF2B5EF4-FFF2-40B4-BE49-F238E27FC236}">
                <a16:creationId xmlns:a16="http://schemas.microsoft.com/office/drawing/2014/main" id="{B440BD9F-9E28-4DCC-B7D8-EC8B5FEE40CD}"/>
              </a:ext>
            </a:extLst>
          </p:cNvPr>
          <p:cNvCxnSpPr>
            <a:cxnSpLocks noChangeShapeType="1"/>
            <a:stCxn id="12297" idx="5"/>
            <a:endCxn id="12298" idx="1"/>
          </p:cNvCxnSpPr>
          <p:nvPr/>
        </p:nvCxnSpPr>
        <p:spPr bwMode="auto">
          <a:xfrm>
            <a:off x="4862518" y="1587501"/>
            <a:ext cx="1195387" cy="1119188"/>
          </a:xfrm>
          <a:prstGeom prst="straightConnector1">
            <a:avLst/>
          </a:prstGeom>
          <a:noFill/>
          <a:ln w="19080">
            <a:solidFill>
              <a:srgbClr val="000000"/>
            </a:solidFill>
            <a:miter lim="800000"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12305" name="Oval 17">
            <a:extLst>
              <a:ext uri="{FF2B5EF4-FFF2-40B4-BE49-F238E27FC236}">
                <a16:creationId xmlns:a16="http://schemas.microsoft.com/office/drawing/2014/main" id="{81C576ED-118E-4187-918C-3E4E4AA350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9181" y="3886205"/>
            <a:ext cx="250825" cy="252413"/>
          </a:xfrm>
          <a:prstGeom prst="ellipse">
            <a:avLst/>
          </a:prstGeom>
          <a:solidFill>
            <a:srgbClr val="A50021"/>
          </a:solidFill>
          <a:ln w="1584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160" tIns="46080" rIns="92160" bIns="460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3</a:t>
            </a:r>
          </a:p>
        </p:txBody>
      </p:sp>
      <p:cxnSp>
        <p:nvCxnSpPr>
          <p:cNvPr id="12306" name="AutoShape 18">
            <a:extLst>
              <a:ext uri="{FF2B5EF4-FFF2-40B4-BE49-F238E27FC236}">
                <a16:creationId xmlns:a16="http://schemas.microsoft.com/office/drawing/2014/main" id="{FFD78F7C-66EA-4717-89CC-0216D0B02A35}"/>
              </a:ext>
            </a:extLst>
          </p:cNvPr>
          <p:cNvCxnSpPr>
            <a:cxnSpLocks noChangeShapeType="1"/>
            <a:stCxn id="12305" idx="6"/>
            <a:endCxn id="12307" idx="2"/>
          </p:cNvCxnSpPr>
          <p:nvPr/>
        </p:nvCxnSpPr>
        <p:spPr bwMode="auto">
          <a:xfrm>
            <a:off x="2540000" y="4013201"/>
            <a:ext cx="2108200" cy="1588"/>
          </a:xfrm>
          <a:prstGeom prst="straightConnector1">
            <a:avLst/>
          </a:prstGeom>
          <a:noFill/>
          <a:ln w="1908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12307" name="Oval 19">
            <a:extLst>
              <a:ext uri="{FF2B5EF4-FFF2-40B4-BE49-F238E27FC236}">
                <a16:creationId xmlns:a16="http://schemas.microsoft.com/office/drawing/2014/main" id="{455371FC-EAFC-4059-9E69-05E74FDDE9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8206" y="3886205"/>
            <a:ext cx="250825" cy="252413"/>
          </a:xfrm>
          <a:prstGeom prst="ellipse">
            <a:avLst/>
          </a:prstGeom>
          <a:solidFill>
            <a:srgbClr val="808080"/>
          </a:solidFill>
          <a:ln w="1584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160" tIns="46080" rIns="92160" bIns="460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6</a:t>
            </a:r>
          </a:p>
        </p:txBody>
      </p:sp>
      <p:sp>
        <p:nvSpPr>
          <p:cNvPr id="12308" name="Oval 20">
            <a:extLst>
              <a:ext uri="{FF2B5EF4-FFF2-40B4-BE49-F238E27FC236}">
                <a16:creationId xmlns:a16="http://schemas.microsoft.com/office/drawing/2014/main" id="{F07B0B6C-4F45-415E-8883-87F8E6B586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69181" y="3886205"/>
            <a:ext cx="250825" cy="252413"/>
          </a:xfrm>
          <a:prstGeom prst="ellipse">
            <a:avLst/>
          </a:prstGeom>
          <a:solidFill>
            <a:srgbClr val="808080"/>
          </a:solidFill>
          <a:ln w="1584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160" tIns="46080" rIns="92160" bIns="460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9</a:t>
            </a:r>
          </a:p>
        </p:txBody>
      </p:sp>
      <p:cxnSp>
        <p:nvCxnSpPr>
          <p:cNvPr id="12309" name="AutoShape 21">
            <a:extLst>
              <a:ext uri="{FF2B5EF4-FFF2-40B4-BE49-F238E27FC236}">
                <a16:creationId xmlns:a16="http://schemas.microsoft.com/office/drawing/2014/main" id="{5D6CC422-35A2-4360-9228-3F4678653762}"/>
              </a:ext>
            </a:extLst>
          </p:cNvPr>
          <p:cNvCxnSpPr>
            <a:cxnSpLocks noChangeShapeType="1"/>
            <a:stCxn id="12307" idx="6"/>
            <a:endCxn id="12308" idx="2"/>
          </p:cNvCxnSpPr>
          <p:nvPr/>
        </p:nvCxnSpPr>
        <p:spPr bwMode="auto">
          <a:xfrm>
            <a:off x="4899027" y="4013201"/>
            <a:ext cx="2470151" cy="1588"/>
          </a:xfrm>
          <a:prstGeom prst="straightConnector1">
            <a:avLst/>
          </a:prstGeom>
          <a:noFill/>
          <a:ln w="1908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2310" name="AutoShape 22">
            <a:extLst>
              <a:ext uri="{FF2B5EF4-FFF2-40B4-BE49-F238E27FC236}">
                <a16:creationId xmlns:a16="http://schemas.microsoft.com/office/drawing/2014/main" id="{33A2DC1E-5AE5-4D5E-9145-58E2FD59E724}"/>
              </a:ext>
            </a:extLst>
          </p:cNvPr>
          <p:cNvCxnSpPr>
            <a:cxnSpLocks noChangeShapeType="1"/>
            <a:stCxn id="12290" idx="5"/>
            <a:endCxn id="12305" idx="1"/>
          </p:cNvCxnSpPr>
          <p:nvPr/>
        </p:nvCxnSpPr>
        <p:spPr bwMode="auto">
          <a:xfrm>
            <a:off x="1433514" y="2882900"/>
            <a:ext cx="893763" cy="1041400"/>
          </a:xfrm>
          <a:prstGeom prst="straightConnector1">
            <a:avLst/>
          </a:prstGeom>
          <a:noFill/>
          <a:ln w="19080">
            <a:solidFill>
              <a:srgbClr val="0066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2311" name="AutoShape 23">
            <a:extLst>
              <a:ext uri="{FF2B5EF4-FFF2-40B4-BE49-F238E27FC236}">
                <a16:creationId xmlns:a16="http://schemas.microsoft.com/office/drawing/2014/main" id="{4F68B1F1-24F8-4D35-9291-01C9AD85EEB2}"/>
              </a:ext>
            </a:extLst>
          </p:cNvPr>
          <p:cNvCxnSpPr>
            <a:cxnSpLocks noChangeShapeType="1"/>
            <a:stCxn id="12305" idx="7"/>
            <a:endCxn id="12292" idx="3"/>
          </p:cNvCxnSpPr>
          <p:nvPr/>
        </p:nvCxnSpPr>
        <p:spPr bwMode="auto">
          <a:xfrm flipV="1">
            <a:off x="2503494" y="2882905"/>
            <a:ext cx="1114425" cy="1039813"/>
          </a:xfrm>
          <a:prstGeom prst="straightConnector1">
            <a:avLst/>
          </a:prstGeom>
          <a:noFill/>
          <a:ln w="1908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2312" name="AutoShape 24">
            <a:extLst>
              <a:ext uri="{FF2B5EF4-FFF2-40B4-BE49-F238E27FC236}">
                <a16:creationId xmlns:a16="http://schemas.microsoft.com/office/drawing/2014/main" id="{CA5C8C12-7E11-4508-BBCF-935FC8EA66BA}"/>
              </a:ext>
            </a:extLst>
          </p:cNvPr>
          <p:cNvCxnSpPr>
            <a:cxnSpLocks noChangeShapeType="1"/>
            <a:stCxn id="12292" idx="5"/>
            <a:endCxn id="12307" idx="1"/>
          </p:cNvCxnSpPr>
          <p:nvPr/>
        </p:nvCxnSpPr>
        <p:spPr bwMode="auto">
          <a:xfrm>
            <a:off x="3795718" y="2882900"/>
            <a:ext cx="890587" cy="1041400"/>
          </a:xfrm>
          <a:prstGeom prst="straightConnector1">
            <a:avLst/>
          </a:prstGeom>
          <a:noFill/>
          <a:ln w="1908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2313" name="AutoShape 25">
            <a:extLst>
              <a:ext uri="{FF2B5EF4-FFF2-40B4-BE49-F238E27FC236}">
                <a16:creationId xmlns:a16="http://schemas.microsoft.com/office/drawing/2014/main" id="{80BD18F2-9A54-4434-8756-4689396A0A03}"/>
              </a:ext>
            </a:extLst>
          </p:cNvPr>
          <p:cNvCxnSpPr>
            <a:cxnSpLocks noChangeShapeType="1"/>
            <a:stCxn id="12308" idx="1"/>
            <a:endCxn id="12298" idx="5"/>
          </p:cNvCxnSpPr>
          <p:nvPr/>
        </p:nvCxnSpPr>
        <p:spPr bwMode="auto">
          <a:xfrm flipH="1" flipV="1">
            <a:off x="6234119" y="2882905"/>
            <a:ext cx="1171575" cy="1039813"/>
          </a:xfrm>
          <a:prstGeom prst="straightConnector1">
            <a:avLst/>
          </a:prstGeom>
          <a:noFill/>
          <a:ln w="1908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2314" name="AutoShape 26">
            <a:extLst>
              <a:ext uri="{FF2B5EF4-FFF2-40B4-BE49-F238E27FC236}">
                <a16:creationId xmlns:a16="http://schemas.microsoft.com/office/drawing/2014/main" id="{FE64BD3F-F3D1-4625-BBA4-FC289FEB495F}"/>
              </a:ext>
            </a:extLst>
          </p:cNvPr>
          <p:cNvCxnSpPr>
            <a:cxnSpLocks noChangeShapeType="1"/>
            <a:stCxn id="12307" idx="7"/>
            <a:endCxn id="12298" idx="3"/>
          </p:cNvCxnSpPr>
          <p:nvPr/>
        </p:nvCxnSpPr>
        <p:spPr bwMode="auto">
          <a:xfrm flipV="1">
            <a:off x="4862518" y="2882905"/>
            <a:ext cx="1195387" cy="1039813"/>
          </a:xfrm>
          <a:prstGeom prst="straightConnector1">
            <a:avLst/>
          </a:prstGeom>
          <a:noFill/>
          <a:ln w="1908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2315" name="AutoShape 27">
            <a:extLst>
              <a:ext uri="{FF2B5EF4-FFF2-40B4-BE49-F238E27FC236}">
                <a16:creationId xmlns:a16="http://schemas.microsoft.com/office/drawing/2014/main" id="{B8CCA1A4-9B54-4EED-AE67-3B2521B3644D}"/>
              </a:ext>
            </a:extLst>
          </p:cNvPr>
          <p:cNvCxnSpPr>
            <a:cxnSpLocks noChangeShapeType="1"/>
            <a:stCxn id="12297" idx="3"/>
            <a:endCxn id="12292" idx="7"/>
          </p:cNvCxnSpPr>
          <p:nvPr/>
        </p:nvCxnSpPr>
        <p:spPr bwMode="auto">
          <a:xfrm flipH="1">
            <a:off x="3795713" y="1587501"/>
            <a:ext cx="889000" cy="1119188"/>
          </a:xfrm>
          <a:prstGeom prst="straightConnector1">
            <a:avLst/>
          </a:prstGeom>
          <a:noFill/>
          <a:ln w="1908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12316" name="Text Box 28">
            <a:extLst>
              <a:ext uri="{FF2B5EF4-FFF2-40B4-BE49-F238E27FC236}">
                <a16:creationId xmlns:a16="http://schemas.microsoft.com/office/drawing/2014/main" id="{E7E3130E-9771-4EE3-BFC6-0F4E7F0DEA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5" y="2667006"/>
            <a:ext cx="339725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00339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0</a:t>
            </a:r>
          </a:p>
        </p:txBody>
      </p:sp>
      <p:sp>
        <p:nvSpPr>
          <p:cNvPr id="12317" name="Text Box 29">
            <a:extLst>
              <a:ext uri="{FF2B5EF4-FFF2-40B4-BE49-F238E27FC236}">
                <a16:creationId xmlns:a16="http://schemas.microsoft.com/office/drawing/2014/main" id="{DDCD5884-ED9B-4610-94F3-3911F828E2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7800" y="5105400"/>
            <a:ext cx="1905000" cy="381000"/>
          </a:xfrm>
          <a:prstGeom prst="rect">
            <a:avLst/>
          </a:prstGeom>
          <a:solidFill>
            <a:srgbClr val="808080"/>
          </a:solidFill>
          <a:ln w="1584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27360" rIns="0" bIns="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ts val="1125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Undiscovered</a:t>
            </a:r>
          </a:p>
        </p:txBody>
      </p:sp>
      <p:sp>
        <p:nvSpPr>
          <p:cNvPr id="12318" name="Text Box 30">
            <a:extLst>
              <a:ext uri="{FF2B5EF4-FFF2-40B4-BE49-F238E27FC236}">
                <a16:creationId xmlns:a16="http://schemas.microsoft.com/office/drawing/2014/main" id="{D4A5EED4-D4E6-41FF-BA7D-C27491C2C7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7800" y="5486400"/>
            <a:ext cx="1905000" cy="381000"/>
          </a:xfrm>
          <a:prstGeom prst="rect">
            <a:avLst/>
          </a:prstGeom>
          <a:solidFill>
            <a:srgbClr val="003399"/>
          </a:solidFill>
          <a:ln w="1584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27360" rIns="0" bIns="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ts val="1125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Discovered</a:t>
            </a:r>
          </a:p>
        </p:txBody>
      </p:sp>
      <p:sp>
        <p:nvSpPr>
          <p:cNvPr id="12319" name="Text Box 31">
            <a:extLst>
              <a:ext uri="{FF2B5EF4-FFF2-40B4-BE49-F238E27FC236}">
                <a16:creationId xmlns:a16="http://schemas.microsoft.com/office/drawing/2014/main" id="{ED13F37E-1399-40FB-B16E-7BF9833579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7800" y="6248400"/>
            <a:ext cx="1905000" cy="381000"/>
          </a:xfrm>
          <a:prstGeom prst="rect">
            <a:avLst/>
          </a:prstGeom>
          <a:solidFill>
            <a:srgbClr val="006600"/>
          </a:solidFill>
          <a:ln w="1584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27360" rIns="0" bIns="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ts val="1125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Finished</a:t>
            </a:r>
          </a:p>
        </p:txBody>
      </p:sp>
      <p:sp>
        <p:nvSpPr>
          <p:cNvPr id="12320" name="Text Box 32">
            <a:extLst>
              <a:ext uri="{FF2B5EF4-FFF2-40B4-BE49-F238E27FC236}">
                <a16:creationId xmlns:a16="http://schemas.microsoft.com/office/drawing/2014/main" id="{652947A0-87A0-42B3-8A8F-F3F2A910EF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8600" y="5410200"/>
            <a:ext cx="4191000" cy="381000"/>
          </a:xfrm>
          <a:prstGeom prst="rect">
            <a:avLst/>
          </a:prstGeom>
          <a:solidFill>
            <a:srgbClr val="FFFFCC"/>
          </a:solidFill>
          <a:ln w="1584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27360" rIns="0" bIns="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l" defTabSz="457189" rtl="0" eaLnBrk="0" fontAlgn="base" latinLnBrk="0" hangingPunct="0">
              <a:lnSpc>
                <a:spcPct val="100000"/>
              </a:lnSpc>
              <a:spcBef>
                <a:spcPts val="1125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 Queue: 3 5 4  </a:t>
            </a:r>
          </a:p>
        </p:txBody>
      </p:sp>
      <p:sp>
        <p:nvSpPr>
          <p:cNvPr id="12321" name="Text Box 33">
            <a:extLst>
              <a:ext uri="{FF2B5EF4-FFF2-40B4-BE49-F238E27FC236}">
                <a16:creationId xmlns:a16="http://schemas.microsoft.com/office/drawing/2014/main" id="{446BD765-239D-48AE-A7F9-C0E4CF1A36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7800" y="5867400"/>
            <a:ext cx="1905000" cy="381000"/>
          </a:xfrm>
          <a:prstGeom prst="rect">
            <a:avLst/>
          </a:prstGeom>
          <a:solidFill>
            <a:srgbClr val="A50021"/>
          </a:solidFill>
          <a:ln w="1584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27360" rIns="0" bIns="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ts val="1125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Top of queue</a:t>
            </a:r>
          </a:p>
        </p:txBody>
      </p:sp>
      <p:sp>
        <p:nvSpPr>
          <p:cNvPr id="12322" name="Text Box 34">
            <a:extLst>
              <a:ext uri="{FF2B5EF4-FFF2-40B4-BE49-F238E27FC236}">
                <a16:creationId xmlns:a16="http://schemas.microsoft.com/office/drawing/2014/main" id="{578D5C51-5ACE-4C98-B05E-7B3B0CE141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51080" y="1066806"/>
            <a:ext cx="339725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00339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1</a:t>
            </a:r>
          </a:p>
        </p:txBody>
      </p:sp>
      <p:sp>
        <p:nvSpPr>
          <p:cNvPr id="12323" name="Text Box 35">
            <a:extLst>
              <a:ext uri="{FF2B5EF4-FFF2-40B4-BE49-F238E27FC236}">
                <a16:creationId xmlns:a16="http://schemas.microsoft.com/office/drawing/2014/main" id="{15A8907D-D6F3-4483-AACA-F9296B9AF8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5" y="4267206"/>
            <a:ext cx="339725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00339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1</a:t>
            </a:r>
          </a:p>
        </p:txBody>
      </p:sp>
      <p:sp>
        <p:nvSpPr>
          <p:cNvPr id="12324" name="Text Box 36">
            <a:extLst>
              <a:ext uri="{FF2B5EF4-FFF2-40B4-BE49-F238E27FC236}">
                <a16:creationId xmlns:a16="http://schemas.microsoft.com/office/drawing/2014/main" id="{FDD46EE3-DE6A-4DDF-A803-4E4AEB2426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46480" y="2971806"/>
            <a:ext cx="339725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00339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1</a:t>
            </a:r>
          </a:p>
        </p:txBody>
      </p:sp>
      <p:sp>
        <p:nvSpPr>
          <p:cNvPr id="12325" name="Text Box 37">
            <a:extLst>
              <a:ext uri="{FF2B5EF4-FFF2-40B4-BE49-F238E27FC236}">
                <a16:creationId xmlns:a16="http://schemas.microsoft.com/office/drawing/2014/main" id="{576659C5-7659-411A-AD62-A342F612A7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13280" y="1066806"/>
            <a:ext cx="339725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00339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2</a:t>
            </a:r>
          </a:p>
        </p:txBody>
      </p:sp>
      <p:cxnSp>
        <p:nvCxnSpPr>
          <p:cNvPr id="12326" name="AutoShape 38">
            <a:extLst>
              <a:ext uri="{FF2B5EF4-FFF2-40B4-BE49-F238E27FC236}">
                <a16:creationId xmlns:a16="http://schemas.microsoft.com/office/drawing/2014/main" id="{3A26D1FC-A5BF-4A78-AE49-EDB0FC32643D}"/>
              </a:ext>
            </a:extLst>
          </p:cNvPr>
          <p:cNvCxnSpPr>
            <a:cxnSpLocks noChangeShapeType="1"/>
            <a:stCxn id="12305" idx="7"/>
            <a:endCxn id="12292" idx="3"/>
          </p:cNvCxnSpPr>
          <p:nvPr/>
        </p:nvCxnSpPr>
        <p:spPr bwMode="auto">
          <a:xfrm flipV="1">
            <a:off x="2503494" y="2882905"/>
            <a:ext cx="1114425" cy="1039813"/>
          </a:xfrm>
          <a:prstGeom prst="straightConnector1">
            <a:avLst/>
          </a:prstGeom>
          <a:noFill/>
          <a:ln w="50760">
            <a:solidFill>
              <a:srgbClr val="A5002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 additive="repl">
                                        <p:cTn id="7" dur="500"/>
                                        <p:tgtEl>
                                          <p:spTgt spid="12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Rectangle 1">
            <a:extLst>
              <a:ext uri="{FF2B5EF4-FFF2-40B4-BE49-F238E27FC236}">
                <a16:creationId xmlns:a16="http://schemas.microsoft.com/office/drawing/2014/main" id="{772498FF-7FC3-45FD-AD23-20639609069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762000"/>
          </a:xfrm>
          <a:ln/>
        </p:spPr>
        <p:txBody>
          <a:bodyPr/>
          <a:lstStyle/>
          <a:p>
            <a:pPr>
              <a:buClrTx/>
              <a:tabLst>
                <a:tab pos="0" algn="l"/>
                <a:tab pos="914377" algn="l"/>
                <a:tab pos="1828754" algn="l"/>
                <a:tab pos="2743131" algn="l"/>
                <a:tab pos="3657509" algn="l"/>
                <a:tab pos="4571886" algn="l"/>
                <a:tab pos="5486263" algn="l"/>
                <a:tab pos="6400640" algn="l"/>
                <a:tab pos="7315017" algn="l"/>
                <a:tab pos="8229394" algn="l"/>
                <a:tab pos="9143771" algn="l"/>
                <a:tab pos="10058149" algn="l"/>
              </a:tabLst>
            </a:pPr>
            <a:r>
              <a:rPr lang="en-US" altLang="en-US"/>
              <a:t>Breadth First Search</a:t>
            </a:r>
          </a:p>
        </p:txBody>
      </p:sp>
      <p:sp>
        <p:nvSpPr>
          <p:cNvPr id="42" name="Slide Number Placeholder 2">
            <a:extLst>
              <a:ext uri="{FF2B5EF4-FFF2-40B4-BE49-F238E27FC236}">
                <a16:creationId xmlns:a16="http://schemas.microsoft.com/office/drawing/2014/main" id="{652F1395-3497-467B-82BD-A44B63ECB2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28002" y="6513513"/>
            <a:ext cx="2537884" cy="457200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45718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fld id="{AF9B4488-7172-419E-A08B-2198A965798C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457189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/>
                <a:defRPr/>
              </a:pPr>
              <a:t>144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3314" name="Oval 2">
            <a:extLst>
              <a:ext uri="{FF2B5EF4-FFF2-40B4-BE49-F238E27FC236}">
                <a16:creationId xmlns:a16="http://schemas.microsoft.com/office/drawing/2014/main" id="{B28C729C-2193-455D-84D0-94B5C1A08D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9206" y="2668594"/>
            <a:ext cx="250825" cy="250825"/>
          </a:xfrm>
          <a:prstGeom prst="ellipse">
            <a:avLst/>
          </a:prstGeom>
          <a:solidFill>
            <a:srgbClr val="006600"/>
          </a:solidFill>
          <a:ln w="1584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160" tIns="46080" rIns="92160" bIns="460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s</a:t>
            </a:r>
          </a:p>
        </p:txBody>
      </p:sp>
      <p:sp>
        <p:nvSpPr>
          <p:cNvPr id="13315" name="Oval 3">
            <a:extLst>
              <a:ext uri="{FF2B5EF4-FFF2-40B4-BE49-F238E27FC236}">
                <a16:creationId xmlns:a16="http://schemas.microsoft.com/office/drawing/2014/main" id="{9ED5F15D-E251-49EF-B76B-E30A93D11B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9181" y="1371605"/>
            <a:ext cx="250825" cy="252413"/>
          </a:xfrm>
          <a:prstGeom prst="ellipse">
            <a:avLst/>
          </a:prstGeom>
          <a:solidFill>
            <a:srgbClr val="006600"/>
          </a:solidFill>
          <a:ln w="1584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160" tIns="46080" rIns="92160" bIns="460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2</a:t>
            </a:r>
          </a:p>
        </p:txBody>
      </p:sp>
      <p:sp>
        <p:nvSpPr>
          <p:cNvPr id="13316" name="Oval 4">
            <a:extLst>
              <a:ext uri="{FF2B5EF4-FFF2-40B4-BE49-F238E27FC236}">
                <a16:creationId xmlns:a16="http://schemas.microsoft.com/office/drawing/2014/main" id="{0C9E7B92-8085-41B1-90CD-400DBE536E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1406" y="2668594"/>
            <a:ext cx="250825" cy="250825"/>
          </a:xfrm>
          <a:prstGeom prst="ellipse">
            <a:avLst/>
          </a:prstGeom>
          <a:solidFill>
            <a:srgbClr val="003399"/>
          </a:solidFill>
          <a:ln w="1584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160" tIns="46080" rIns="92160" bIns="460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5</a:t>
            </a:r>
          </a:p>
        </p:txBody>
      </p:sp>
      <p:cxnSp>
        <p:nvCxnSpPr>
          <p:cNvPr id="13317" name="AutoShape 5">
            <a:extLst>
              <a:ext uri="{FF2B5EF4-FFF2-40B4-BE49-F238E27FC236}">
                <a16:creationId xmlns:a16="http://schemas.microsoft.com/office/drawing/2014/main" id="{240C1BD8-174B-49D3-8708-47447AF96758}"/>
              </a:ext>
            </a:extLst>
          </p:cNvPr>
          <p:cNvCxnSpPr>
            <a:cxnSpLocks noChangeShapeType="1"/>
            <a:stCxn id="13314" idx="7"/>
            <a:endCxn id="13315" idx="3"/>
          </p:cNvCxnSpPr>
          <p:nvPr/>
        </p:nvCxnSpPr>
        <p:spPr bwMode="auto">
          <a:xfrm flipV="1">
            <a:off x="1433514" y="1587500"/>
            <a:ext cx="893763" cy="1117600"/>
          </a:xfrm>
          <a:prstGeom prst="straightConnector1">
            <a:avLst/>
          </a:prstGeom>
          <a:noFill/>
          <a:ln w="19080">
            <a:solidFill>
              <a:srgbClr val="0066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3318" name="AutoShape 6">
            <a:extLst>
              <a:ext uri="{FF2B5EF4-FFF2-40B4-BE49-F238E27FC236}">
                <a16:creationId xmlns:a16="http://schemas.microsoft.com/office/drawing/2014/main" id="{82430848-F1F9-45CB-B6D4-34379E1AEA39}"/>
              </a:ext>
            </a:extLst>
          </p:cNvPr>
          <p:cNvCxnSpPr>
            <a:cxnSpLocks noChangeShapeType="1"/>
            <a:stCxn id="13314" idx="6"/>
            <a:endCxn id="13316" idx="2"/>
          </p:cNvCxnSpPr>
          <p:nvPr/>
        </p:nvCxnSpPr>
        <p:spPr bwMode="auto">
          <a:xfrm>
            <a:off x="1470031" y="2794001"/>
            <a:ext cx="2111375" cy="1588"/>
          </a:xfrm>
          <a:prstGeom prst="straightConnector1">
            <a:avLst/>
          </a:prstGeom>
          <a:noFill/>
          <a:ln w="19080">
            <a:solidFill>
              <a:srgbClr val="0066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3319" name="AutoShape 7">
            <a:extLst>
              <a:ext uri="{FF2B5EF4-FFF2-40B4-BE49-F238E27FC236}">
                <a16:creationId xmlns:a16="http://schemas.microsoft.com/office/drawing/2014/main" id="{5BCCDE3F-C310-41B3-A3FB-BEE23AD99DF7}"/>
              </a:ext>
            </a:extLst>
          </p:cNvPr>
          <p:cNvCxnSpPr>
            <a:cxnSpLocks noChangeShapeType="1"/>
            <a:stCxn id="13315" idx="6"/>
            <a:endCxn id="13321" idx="2"/>
          </p:cNvCxnSpPr>
          <p:nvPr/>
        </p:nvCxnSpPr>
        <p:spPr bwMode="auto">
          <a:xfrm>
            <a:off x="2540000" y="1498601"/>
            <a:ext cx="2108200" cy="1588"/>
          </a:xfrm>
          <a:prstGeom prst="straightConnector1">
            <a:avLst/>
          </a:prstGeom>
          <a:noFill/>
          <a:ln w="19080">
            <a:solidFill>
              <a:srgbClr val="0066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3320" name="AutoShape 8">
            <a:extLst>
              <a:ext uri="{FF2B5EF4-FFF2-40B4-BE49-F238E27FC236}">
                <a16:creationId xmlns:a16="http://schemas.microsoft.com/office/drawing/2014/main" id="{83111EAC-8906-4F63-9682-C699E4D21BD3}"/>
              </a:ext>
            </a:extLst>
          </p:cNvPr>
          <p:cNvCxnSpPr>
            <a:cxnSpLocks noChangeShapeType="1"/>
            <a:stCxn id="13315" idx="5"/>
            <a:endCxn id="13316" idx="1"/>
          </p:cNvCxnSpPr>
          <p:nvPr/>
        </p:nvCxnSpPr>
        <p:spPr bwMode="auto">
          <a:xfrm>
            <a:off x="2503494" y="1587501"/>
            <a:ext cx="1114425" cy="1119188"/>
          </a:xfrm>
          <a:prstGeom prst="straightConnector1">
            <a:avLst/>
          </a:prstGeom>
          <a:noFill/>
          <a:ln w="19080">
            <a:solidFill>
              <a:srgbClr val="808080"/>
            </a:solidFill>
            <a:prstDash val="sysDot"/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13321" name="Oval 9">
            <a:extLst>
              <a:ext uri="{FF2B5EF4-FFF2-40B4-BE49-F238E27FC236}">
                <a16:creationId xmlns:a16="http://schemas.microsoft.com/office/drawing/2014/main" id="{BE416380-530E-4838-84B2-E21FA83D87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8206" y="1371605"/>
            <a:ext cx="250825" cy="252413"/>
          </a:xfrm>
          <a:prstGeom prst="ellipse">
            <a:avLst/>
          </a:prstGeom>
          <a:solidFill>
            <a:srgbClr val="003399"/>
          </a:solidFill>
          <a:ln w="1584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160" tIns="46080" rIns="92160" bIns="460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4</a:t>
            </a:r>
          </a:p>
        </p:txBody>
      </p:sp>
      <p:sp>
        <p:nvSpPr>
          <p:cNvPr id="13322" name="Oval 10">
            <a:extLst>
              <a:ext uri="{FF2B5EF4-FFF2-40B4-BE49-F238E27FC236}">
                <a16:creationId xmlns:a16="http://schemas.microsoft.com/office/drawing/2014/main" id="{B8E98A4C-6C50-47BE-B9F7-8AFB8ED954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9806" y="2668594"/>
            <a:ext cx="250825" cy="250825"/>
          </a:xfrm>
          <a:prstGeom prst="ellipse">
            <a:avLst/>
          </a:prstGeom>
          <a:solidFill>
            <a:srgbClr val="808080"/>
          </a:solidFill>
          <a:ln w="1584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160" tIns="46080" rIns="92160" bIns="460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7</a:t>
            </a:r>
          </a:p>
        </p:txBody>
      </p:sp>
      <p:cxnSp>
        <p:nvCxnSpPr>
          <p:cNvPr id="13323" name="AutoShape 11">
            <a:extLst>
              <a:ext uri="{FF2B5EF4-FFF2-40B4-BE49-F238E27FC236}">
                <a16:creationId xmlns:a16="http://schemas.microsoft.com/office/drawing/2014/main" id="{3250E02C-516F-47D5-8407-88E26FD05A81}"/>
              </a:ext>
            </a:extLst>
          </p:cNvPr>
          <p:cNvCxnSpPr>
            <a:cxnSpLocks noChangeShapeType="1"/>
            <a:stCxn id="13326" idx="3"/>
            <a:endCxn id="13322" idx="7"/>
          </p:cNvCxnSpPr>
          <p:nvPr/>
        </p:nvCxnSpPr>
        <p:spPr bwMode="auto">
          <a:xfrm flipH="1">
            <a:off x="6234119" y="1587501"/>
            <a:ext cx="1171575" cy="1119188"/>
          </a:xfrm>
          <a:prstGeom prst="straightConnector1">
            <a:avLst/>
          </a:prstGeom>
          <a:noFill/>
          <a:ln w="19080">
            <a:solidFill>
              <a:srgbClr val="000000"/>
            </a:solidFill>
            <a:miter lim="800000"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3324" name="AutoShape 12">
            <a:extLst>
              <a:ext uri="{FF2B5EF4-FFF2-40B4-BE49-F238E27FC236}">
                <a16:creationId xmlns:a16="http://schemas.microsoft.com/office/drawing/2014/main" id="{35C41DE9-5526-415C-8B3B-822DF038C702}"/>
              </a:ext>
            </a:extLst>
          </p:cNvPr>
          <p:cNvCxnSpPr>
            <a:cxnSpLocks noChangeShapeType="1"/>
            <a:stCxn id="13322" idx="2"/>
            <a:endCxn id="13316" idx="6"/>
          </p:cNvCxnSpPr>
          <p:nvPr/>
        </p:nvCxnSpPr>
        <p:spPr bwMode="auto">
          <a:xfrm flipH="1">
            <a:off x="3832231" y="2794001"/>
            <a:ext cx="2187575" cy="1588"/>
          </a:xfrm>
          <a:prstGeom prst="straightConnector1">
            <a:avLst/>
          </a:prstGeom>
          <a:noFill/>
          <a:ln w="1908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3325" name="AutoShape 13">
            <a:extLst>
              <a:ext uri="{FF2B5EF4-FFF2-40B4-BE49-F238E27FC236}">
                <a16:creationId xmlns:a16="http://schemas.microsoft.com/office/drawing/2014/main" id="{8D8972B2-497C-49F6-8782-E96DBE644737}"/>
              </a:ext>
            </a:extLst>
          </p:cNvPr>
          <p:cNvCxnSpPr>
            <a:cxnSpLocks noChangeShapeType="1"/>
            <a:stCxn id="13332" idx="0"/>
            <a:endCxn id="13326" idx="4"/>
          </p:cNvCxnSpPr>
          <p:nvPr/>
        </p:nvCxnSpPr>
        <p:spPr bwMode="auto">
          <a:xfrm flipV="1">
            <a:off x="7494593" y="1624018"/>
            <a:ext cx="1587" cy="2262187"/>
          </a:xfrm>
          <a:prstGeom prst="straightConnector1">
            <a:avLst/>
          </a:prstGeom>
          <a:noFill/>
          <a:ln w="1908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13326" name="Oval 14">
            <a:extLst>
              <a:ext uri="{FF2B5EF4-FFF2-40B4-BE49-F238E27FC236}">
                <a16:creationId xmlns:a16="http://schemas.microsoft.com/office/drawing/2014/main" id="{4F5ADEBE-CEC2-4963-A2D7-7F0AAA1EAF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69181" y="1371605"/>
            <a:ext cx="250825" cy="252413"/>
          </a:xfrm>
          <a:prstGeom prst="ellipse">
            <a:avLst/>
          </a:prstGeom>
          <a:solidFill>
            <a:srgbClr val="808080"/>
          </a:solidFill>
          <a:ln w="1584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160" tIns="46080" rIns="92160" bIns="460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8</a:t>
            </a:r>
          </a:p>
        </p:txBody>
      </p:sp>
      <p:cxnSp>
        <p:nvCxnSpPr>
          <p:cNvPr id="13327" name="AutoShape 15">
            <a:extLst>
              <a:ext uri="{FF2B5EF4-FFF2-40B4-BE49-F238E27FC236}">
                <a16:creationId xmlns:a16="http://schemas.microsoft.com/office/drawing/2014/main" id="{E0856F4C-6A46-48A4-9E7D-DFD1CE3AF7D0}"/>
              </a:ext>
            </a:extLst>
          </p:cNvPr>
          <p:cNvCxnSpPr>
            <a:cxnSpLocks noChangeShapeType="1"/>
            <a:stCxn id="13321" idx="6"/>
            <a:endCxn id="13326" idx="2"/>
          </p:cNvCxnSpPr>
          <p:nvPr/>
        </p:nvCxnSpPr>
        <p:spPr bwMode="auto">
          <a:xfrm>
            <a:off x="4899027" y="1498601"/>
            <a:ext cx="2470151" cy="1588"/>
          </a:xfrm>
          <a:prstGeom prst="straightConnector1">
            <a:avLst/>
          </a:prstGeom>
          <a:noFill/>
          <a:ln w="1908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3328" name="AutoShape 16">
            <a:extLst>
              <a:ext uri="{FF2B5EF4-FFF2-40B4-BE49-F238E27FC236}">
                <a16:creationId xmlns:a16="http://schemas.microsoft.com/office/drawing/2014/main" id="{0456409F-4431-4892-932F-5C1B71D13014}"/>
              </a:ext>
            </a:extLst>
          </p:cNvPr>
          <p:cNvCxnSpPr>
            <a:cxnSpLocks noChangeShapeType="1"/>
            <a:stCxn id="13321" idx="5"/>
            <a:endCxn id="13322" idx="1"/>
          </p:cNvCxnSpPr>
          <p:nvPr/>
        </p:nvCxnSpPr>
        <p:spPr bwMode="auto">
          <a:xfrm>
            <a:off x="4862518" y="1587501"/>
            <a:ext cx="1195387" cy="1119188"/>
          </a:xfrm>
          <a:prstGeom prst="straightConnector1">
            <a:avLst/>
          </a:prstGeom>
          <a:noFill/>
          <a:ln w="19080">
            <a:solidFill>
              <a:srgbClr val="000000"/>
            </a:solidFill>
            <a:miter lim="800000"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13329" name="Oval 17">
            <a:extLst>
              <a:ext uri="{FF2B5EF4-FFF2-40B4-BE49-F238E27FC236}">
                <a16:creationId xmlns:a16="http://schemas.microsoft.com/office/drawing/2014/main" id="{32C44CD1-955D-4C9F-B722-EE19659828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9181" y="3886205"/>
            <a:ext cx="250825" cy="252413"/>
          </a:xfrm>
          <a:prstGeom prst="ellipse">
            <a:avLst/>
          </a:prstGeom>
          <a:solidFill>
            <a:srgbClr val="A50021"/>
          </a:solidFill>
          <a:ln w="1584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160" tIns="46080" rIns="92160" bIns="460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3</a:t>
            </a:r>
          </a:p>
        </p:txBody>
      </p:sp>
      <p:cxnSp>
        <p:nvCxnSpPr>
          <p:cNvPr id="13330" name="AutoShape 18">
            <a:extLst>
              <a:ext uri="{FF2B5EF4-FFF2-40B4-BE49-F238E27FC236}">
                <a16:creationId xmlns:a16="http://schemas.microsoft.com/office/drawing/2014/main" id="{5B7DAEC9-A102-491A-83AE-C4B2F66AFD34}"/>
              </a:ext>
            </a:extLst>
          </p:cNvPr>
          <p:cNvCxnSpPr>
            <a:cxnSpLocks noChangeShapeType="1"/>
            <a:stCxn id="13329" idx="6"/>
            <a:endCxn id="13331" idx="2"/>
          </p:cNvCxnSpPr>
          <p:nvPr/>
        </p:nvCxnSpPr>
        <p:spPr bwMode="auto">
          <a:xfrm>
            <a:off x="2540000" y="4013201"/>
            <a:ext cx="2108200" cy="1588"/>
          </a:xfrm>
          <a:prstGeom prst="straightConnector1">
            <a:avLst/>
          </a:prstGeom>
          <a:noFill/>
          <a:ln w="1908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13331" name="Oval 19">
            <a:extLst>
              <a:ext uri="{FF2B5EF4-FFF2-40B4-BE49-F238E27FC236}">
                <a16:creationId xmlns:a16="http://schemas.microsoft.com/office/drawing/2014/main" id="{04CE8E8B-8C08-4DF4-883B-A7D84ED700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8206" y="3886205"/>
            <a:ext cx="250825" cy="252413"/>
          </a:xfrm>
          <a:prstGeom prst="ellipse">
            <a:avLst/>
          </a:prstGeom>
          <a:solidFill>
            <a:srgbClr val="808080"/>
          </a:solidFill>
          <a:ln w="1584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160" tIns="46080" rIns="92160" bIns="460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6</a:t>
            </a:r>
          </a:p>
        </p:txBody>
      </p:sp>
      <p:sp>
        <p:nvSpPr>
          <p:cNvPr id="13332" name="Oval 20">
            <a:extLst>
              <a:ext uri="{FF2B5EF4-FFF2-40B4-BE49-F238E27FC236}">
                <a16:creationId xmlns:a16="http://schemas.microsoft.com/office/drawing/2014/main" id="{A5F20B44-0470-4DC1-BFA7-A08AD9CA92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69181" y="3886205"/>
            <a:ext cx="250825" cy="252413"/>
          </a:xfrm>
          <a:prstGeom prst="ellipse">
            <a:avLst/>
          </a:prstGeom>
          <a:solidFill>
            <a:srgbClr val="808080"/>
          </a:solidFill>
          <a:ln w="1584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160" tIns="46080" rIns="92160" bIns="460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9</a:t>
            </a:r>
          </a:p>
        </p:txBody>
      </p:sp>
      <p:cxnSp>
        <p:nvCxnSpPr>
          <p:cNvPr id="13333" name="AutoShape 21">
            <a:extLst>
              <a:ext uri="{FF2B5EF4-FFF2-40B4-BE49-F238E27FC236}">
                <a16:creationId xmlns:a16="http://schemas.microsoft.com/office/drawing/2014/main" id="{EE112BE1-8805-4D90-A9D2-3EA70ED2E3D3}"/>
              </a:ext>
            </a:extLst>
          </p:cNvPr>
          <p:cNvCxnSpPr>
            <a:cxnSpLocks noChangeShapeType="1"/>
            <a:stCxn id="13331" idx="6"/>
            <a:endCxn id="13332" idx="2"/>
          </p:cNvCxnSpPr>
          <p:nvPr/>
        </p:nvCxnSpPr>
        <p:spPr bwMode="auto">
          <a:xfrm>
            <a:off x="4899027" y="4013201"/>
            <a:ext cx="2470151" cy="1588"/>
          </a:xfrm>
          <a:prstGeom prst="straightConnector1">
            <a:avLst/>
          </a:prstGeom>
          <a:noFill/>
          <a:ln w="1908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3334" name="AutoShape 22">
            <a:extLst>
              <a:ext uri="{FF2B5EF4-FFF2-40B4-BE49-F238E27FC236}">
                <a16:creationId xmlns:a16="http://schemas.microsoft.com/office/drawing/2014/main" id="{E2161AAA-AC3D-468C-AE5B-E04F803CFDC4}"/>
              </a:ext>
            </a:extLst>
          </p:cNvPr>
          <p:cNvCxnSpPr>
            <a:cxnSpLocks noChangeShapeType="1"/>
            <a:stCxn id="13314" idx="5"/>
            <a:endCxn id="13329" idx="1"/>
          </p:cNvCxnSpPr>
          <p:nvPr/>
        </p:nvCxnSpPr>
        <p:spPr bwMode="auto">
          <a:xfrm>
            <a:off x="1433514" y="2882900"/>
            <a:ext cx="893763" cy="1041400"/>
          </a:xfrm>
          <a:prstGeom prst="straightConnector1">
            <a:avLst/>
          </a:prstGeom>
          <a:noFill/>
          <a:ln w="19080">
            <a:solidFill>
              <a:srgbClr val="0066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3335" name="AutoShape 23">
            <a:extLst>
              <a:ext uri="{FF2B5EF4-FFF2-40B4-BE49-F238E27FC236}">
                <a16:creationId xmlns:a16="http://schemas.microsoft.com/office/drawing/2014/main" id="{294820DE-B6A7-475E-9B62-2593362F4323}"/>
              </a:ext>
            </a:extLst>
          </p:cNvPr>
          <p:cNvCxnSpPr>
            <a:cxnSpLocks noChangeShapeType="1"/>
            <a:stCxn id="13329" idx="7"/>
            <a:endCxn id="13316" idx="3"/>
          </p:cNvCxnSpPr>
          <p:nvPr/>
        </p:nvCxnSpPr>
        <p:spPr bwMode="auto">
          <a:xfrm flipV="1">
            <a:off x="2503494" y="2882905"/>
            <a:ext cx="1114425" cy="1039813"/>
          </a:xfrm>
          <a:prstGeom prst="straightConnector1">
            <a:avLst/>
          </a:prstGeom>
          <a:noFill/>
          <a:ln w="19080">
            <a:solidFill>
              <a:srgbClr val="808080"/>
            </a:solidFill>
            <a:prstDash val="sysDot"/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3336" name="AutoShape 24">
            <a:extLst>
              <a:ext uri="{FF2B5EF4-FFF2-40B4-BE49-F238E27FC236}">
                <a16:creationId xmlns:a16="http://schemas.microsoft.com/office/drawing/2014/main" id="{A04D323B-6ACA-46DB-8007-A1AAC46E6819}"/>
              </a:ext>
            </a:extLst>
          </p:cNvPr>
          <p:cNvCxnSpPr>
            <a:cxnSpLocks noChangeShapeType="1"/>
            <a:stCxn id="13316" idx="5"/>
            <a:endCxn id="13331" idx="1"/>
          </p:cNvCxnSpPr>
          <p:nvPr/>
        </p:nvCxnSpPr>
        <p:spPr bwMode="auto">
          <a:xfrm>
            <a:off x="3795718" y="2882900"/>
            <a:ext cx="890587" cy="1041400"/>
          </a:xfrm>
          <a:prstGeom prst="straightConnector1">
            <a:avLst/>
          </a:prstGeom>
          <a:noFill/>
          <a:ln w="1908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3337" name="AutoShape 25">
            <a:extLst>
              <a:ext uri="{FF2B5EF4-FFF2-40B4-BE49-F238E27FC236}">
                <a16:creationId xmlns:a16="http://schemas.microsoft.com/office/drawing/2014/main" id="{7D508992-A95F-4E9B-A4BE-D314F54398FB}"/>
              </a:ext>
            </a:extLst>
          </p:cNvPr>
          <p:cNvCxnSpPr>
            <a:cxnSpLocks noChangeShapeType="1"/>
            <a:stCxn id="13332" idx="1"/>
            <a:endCxn id="13322" idx="5"/>
          </p:cNvCxnSpPr>
          <p:nvPr/>
        </p:nvCxnSpPr>
        <p:spPr bwMode="auto">
          <a:xfrm flipH="1" flipV="1">
            <a:off x="6234119" y="2882905"/>
            <a:ext cx="1171575" cy="1039813"/>
          </a:xfrm>
          <a:prstGeom prst="straightConnector1">
            <a:avLst/>
          </a:prstGeom>
          <a:noFill/>
          <a:ln w="1908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3338" name="AutoShape 26">
            <a:extLst>
              <a:ext uri="{FF2B5EF4-FFF2-40B4-BE49-F238E27FC236}">
                <a16:creationId xmlns:a16="http://schemas.microsoft.com/office/drawing/2014/main" id="{7970AA69-F1E6-45E9-A138-9184B0612C26}"/>
              </a:ext>
            </a:extLst>
          </p:cNvPr>
          <p:cNvCxnSpPr>
            <a:cxnSpLocks noChangeShapeType="1"/>
            <a:stCxn id="13331" idx="7"/>
            <a:endCxn id="13322" idx="3"/>
          </p:cNvCxnSpPr>
          <p:nvPr/>
        </p:nvCxnSpPr>
        <p:spPr bwMode="auto">
          <a:xfrm flipV="1">
            <a:off x="4862518" y="2882905"/>
            <a:ext cx="1195387" cy="1039813"/>
          </a:xfrm>
          <a:prstGeom prst="straightConnector1">
            <a:avLst/>
          </a:prstGeom>
          <a:noFill/>
          <a:ln w="1908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3339" name="AutoShape 27">
            <a:extLst>
              <a:ext uri="{FF2B5EF4-FFF2-40B4-BE49-F238E27FC236}">
                <a16:creationId xmlns:a16="http://schemas.microsoft.com/office/drawing/2014/main" id="{1BCF0704-0AF5-4C79-A9F9-A59E8035016A}"/>
              </a:ext>
            </a:extLst>
          </p:cNvPr>
          <p:cNvCxnSpPr>
            <a:cxnSpLocks noChangeShapeType="1"/>
            <a:stCxn id="13321" idx="3"/>
            <a:endCxn id="13316" idx="7"/>
          </p:cNvCxnSpPr>
          <p:nvPr/>
        </p:nvCxnSpPr>
        <p:spPr bwMode="auto">
          <a:xfrm flipH="1">
            <a:off x="3795713" y="1587501"/>
            <a:ext cx="889000" cy="1119188"/>
          </a:xfrm>
          <a:prstGeom prst="straightConnector1">
            <a:avLst/>
          </a:prstGeom>
          <a:noFill/>
          <a:ln w="1908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13340" name="Text Box 28">
            <a:extLst>
              <a:ext uri="{FF2B5EF4-FFF2-40B4-BE49-F238E27FC236}">
                <a16:creationId xmlns:a16="http://schemas.microsoft.com/office/drawing/2014/main" id="{CDF65CA5-87C5-4F46-9862-9089B6B48F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5" y="2667006"/>
            <a:ext cx="339725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00339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0</a:t>
            </a:r>
          </a:p>
        </p:txBody>
      </p:sp>
      <p:sp>
        <p:nvSpPr>
          <p:cNvPr id="13341" name="Text Box 29">
            <a:extLst>
              <a:ext uri="{FF2B5EF4-FFF2-40B4-BE49-F238E27FC236}">
                <a16:creationId xmlns:a16="http://schemas.microsoft.com/office/drawing/2014/main" id="{870199E2-50D7-4812-A15B-38EFF65178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7800" y="5105400"/>
            <a:ext cx="1905000" cy="381000"/>
          </a:xfrm>
          <a:prstGeom prst="rect">
            <a:avLst/>
          </a:prstGeom>
          <a:solidFill>
            <a:srgbClr val="808080"/>
          </a:solidFill>
          <a:ln w="1584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27360" rIns="0" bIns="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ts val="1125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Undiscovered</a:t>
            </a:r>
          </a:p>
        </p:txBody>
      </p:sp>
      <p:sp>
        <p:nvSpPr>
          <p:cNvPr id="13342" name="Text Box 30">
            <a:extLst>
              <a:ext uri="{FF2B5EF4-FFF2-40B4-BE49-F238E27FC236}">
                <a16:creationId xmlns:a16="http://schemas.microsoft.com/office/drawing/2014/main" id="{25F71B78-CDCD-4DBC-80FD-3887B28EF4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7800" y="5486400"/>
            <a:ext cx="1905000" cy="381000"/>
          </a:xfrm>
          <a:prstGeom prst="rect">
            <a:avLst/>
          </a:prstGeom>
          <a:solidFill>
            <a:srgbClr val="003399"/>
          </a:solidFill>
          <a:ln w="1584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27360" rIns="0" bIns="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ts val="1125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Discovered</a:t>
            </a:r>
          </a:p>
        </p:txBody>
      </p:sp>
      <p:sp>
        <p:nvSpPr>
          <p:cNvPr id="13343" name="Text Box 31">
            <a:extLst>
              <a:ext uri="{FF2B5EF4-FFF2-40B4-BE49-F238E27FC236}">
                <a16:creationId xmlns:a16="http://schemas.microsoft.com/office/drawing/2014/main" id="{B4594A9F-1A81-4C97-A629-1FECD76F17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7800" y="6248400"/>
            <a:ext cx="1905000" cy="381000"/>
          </a:xfrm>
          <a:prstGeom prst="rect">
            <a:avLst/>
          </a:prstGeom>
          <a:solidFill>
            <a:srgbClr val="006600"/>
          </a:solidFill>
          <a:ln w="1584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27360" rIns="0" bIns="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ts val="1125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Finished</a:t>
            </a:r>
          </a:p>
        </p:txBody>
      </p:sp>
      <p:sp>
        <p:nvSpPr>
          <p:cNvPr id="13344" name="Text Box 32">
            <a:extLst>
              <a:ext uri="{FF2B5EF4-FFF2-40B4-BE49-F238E27FC236}">
                <a16:creationId xmlns:a16="http://schemas.microsoft.com/office/drawing/2014/main" id="{89F2D049-27F0-4743-92AF-476CD0CB3D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8600" y="5410200"/>
            <a:ext cx="4191000" cy="381000"/>
          </a:xfrm>
          <a:prstGeom prst="rect">
            <a:avLst/>
          </a:prstGeom>
          <a:solidFill>
            <a:srgbClr val="FFFFCC"/>
          </a:solidFill>
          <a:ln w="1584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27360" rIns="0" bIns="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l" defTabSz="457189" rtl="0" eaLnBrk="0" fontAlgn="base" latinLnBrk="0" hangingPunct="0">
              <a:lnSpc>
                <a:spcPct val="100000"/>
              </a:lnSpc>
              <a:spcBef>
                <a:spcPts val="1125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 Queue: 3 5 4  </a:t>
            </a:r>
          </a:p>
        </p:txBody>
      </p:sp>
      <p:sp>
        <p:nvSpPr>
          <p:cNvPr id="13345" name="Text Box 33">
            <a:extLst>
              <a:ext uri="{FF2B5EF4-FFF2-40B4-BE49-F238E27FC236}">
                <a16:creationId xmlns:a16="http://schemas.microsoft.com/office/drawing/2014/main" id="{3B761AAF-6B8F-40D0-AED0-6BB0B23909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7800" y="5867400"/>
            <a:ext cx="1905000" cy="381000"/>
          </a:xfrm>
          <a:prstGeom prst="rect">
            <a:avLst/>
          </a:prstGeom>
          <a:solidFill>
            <a:srgbClr val="A50021"/>
          </a:solidFill>
          <a:ln w="1584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27360" rIns="0" bIns="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ts val="1125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Top of queue</a:t>
            </a:r>
          </a:p>
        </p:txBody>
      </p:sp>
      <p:sp>
        <p:nvSpPr>
          <p:cNvPr id="13346" name="Text Box 34">
            <a:extLst>
              <a:ext uri="{FF2B5EF4-FFF2-40B4-BE49-F238E27FC236}">
                <a16:creationId xmlns:a16="http://schemas.microsoft.com/office/drawing/2014/main" id="{BBE6040B-41E3-4087-A50A-FE22A17005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51080" y="1066806"/>
            <a:ext cx="339725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00339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1</a:t>
            </a:r>
          </a:p>
        </p:txBody>
      </p:sp>
      <p:sp>
        <p:nvSpPr>
          <p:cNvPr id="13347" name="Text Box 35">
            <a:extLst>
              <a:ext uri="{FF2B5EF4-FFF2-40B4-BE49-F238E27FC236}">
                <a16:creationId xmlns:a16="http://schemas.microsoft.com/office/drawing/2014/main" id="{C8C14B5E-A000-42BE-ACB7-BF74FF603C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5" y="4267206"/>
            <a:ext cx="339725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00339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1</a:t>
            </a:r>
          </a:p>
        </p:txBody>
      </p:sp>
      <p:sp>
        <p:nvSpPr>
          <p:cNvPr id="13348" name="Text Box 36">
            <a:extLst>
              <a:ext uri="{FF2B5EF4-FFF2-40B4-BE49-F238E27FC236}">
                <a16:creationId xmlns:a16="http://schemas.microsoft.com/office/drawing/2014/main" id="{EADAD4E6-C38C-4DF2-901D-6B8FFF2569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46480" y="2971806"/>
            <a:ext cx="339725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00339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1</a:t>
            </a:r>
          </a:p>
        </p:txBody>
      </p:sp>
      <p:sp>
        <p:nvSpPr>
          <p:cNvPr id="13349" name="Text Box 37">
            <a:extLst>
              <a:ext uri="{FF2B5EF4-FFF2-40B4-BE49-F238E27FC236}">
                <a16:creationId xmlns:a16="http://schemas.microsoft.com/office/drawing/2014/main" id="{5D1B7951-323E-4014-8A89-2457E190A7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13280" y="1066806"/>
            <a:ext cx="339725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00339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2</a:t>
            </a:r>
          </a:p>
        </p:txBody>
      </p:sp>
      <p:cxnSp>
        <p:nvCxnSpPr>
          <p:cNvPr id="13350" name="AutoShape 38">
            <a:extLst>
              <a:ext uri="{FF2B5EF4-FFF2-40B4-BE49-F238E27FC236}">
                <a16:creationId xmlns:a16="http://schemas.microsoft.com/office/drawing/2014/main" id="{F49D55E6-CB8D-432B-9173-73EB088D1B63}"/>
              </a:ext>
            </a:extLst>
          </p:cNvPr>
          <p:cNvCxnSpPr>
            <a:cxnSpLocks noChangeShapeType="1"/>
            <a:stCxn id="13329" idx="6"/>
            <a:endCxn id="13331" idx="2"/>
          </p:cNvCxnSpPr>
          <p:nvPr/>
        </p:nvCxnSpPr>
        <p:spPr bwMode="auto">
          <a:xfrm>
            <a:off x="2540000" y="4013201"/>
            <a:ext cx="2108200" cy="1588"/>
          </a:xfrm>
          <a:prstGeom prst="straightConnector1">
            <a:avLst/>
          </a:prstGeom>
          <a:noFill/>
          <a:ln w="50760">
            <a:solidFill>
              <a:srgbClr val="A5002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13351" name="Oval 39">
            <a:extLst>
              <a:ext uri="{FF2B5EF4-FFF2-40B4-BE49-F238E27FC236}">
                <a16:creationId xmlns:a16="http://schemas.microsoft.com/office/drawing/2014/main" id="{6893C7C9-9F01-4FAF-90FC-E0A13B43C0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8206" y="3886206"/>
            <a:ext cx="250825" cy="250825"/>
          </a:xfrm>
          <a:prstGeom prst="ellipse">
            <a:avLst/>
          </a:prstGeom>
          <a:solidFill>
            <a:srgbClr val="003399"/>
          </a:solidFill>
          <a:ln w="1584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160" tIns="46080" rIns="92160" bIns="460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6</a:t>
            </a:r>
          </a:p>
        </p:txBody>
      </p:sp>
      <p:sp>
        <p:nvSpPr>
          <p:cNvPr id="13352" name="Text Box 40">
            <a:extLst>
              <a:ext uri="{FF2B5EF4-FFF2-40B4-BE49-F238E27FC236}">
                <a16:creationId xmlns:a16="http://schemas.microsoft.com/office/drawing/2014/main" id="{5050C7DD-9FDA-48CB-AA2F-1D7FF6F25F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13280" y="4267206"/>
            <a:ext cx="339725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00339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2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 additive="repl">
                                        <p:cTn id="7" dur="500"/>
                                        <p:tgtEl>
                                          <p:spTgt spid="13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1"/>
                            </p:stCondLst>
                            <p:childTnLst>
                              <p:par>
                                <p:cTn id="12" presetID="1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1">
            <a:extLst>
              <a:ext uri="{FF2B5EF4-FFF2-40B4-BE49-F238E27FC236}">
                <a16:creationId xmlns:a16="http://schemas.microsoft.com/office/drawing/2014/main" id="{A44DBB2C-F674-431E-B22C-4F34CA82F69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762000"/>
          </a:xfrm>
          <a:ln/>
        </p:spPr>
        <p:txBody>
          <a:bodyPr/>
          <a:lstStyle/>
          <a:p>
            <a:pPr>
              <a:buClrTx/>
              <a:tabLst>
                <a:tab pos="0" algn="l"/>
                <a:tab pos="914377" algn="l"/>
                <a:tab pos="1828754" algn="l"/>
                <a:tab pos="2743131" algn="l"/>
                <a:tab pos="3657509" algn="l"/>
                <a:tab pos="4571886" algn="l"/>
                <a:tab pos="5486263" algn="l"/>
                <a:tab pos="6400640" algn="l"/>
                <a:tab pos="7315017" algn="l"/>
                <a:tab pos="8229394" algn="l"/>
                <a:tab pos="9143771" algn="l"/>
                <a:tab pos="10058149" algn="l"/>
              </a:tabLst>
            </a:pPr>
            <a:r>
              <a:rPr lang="en-US" altLang="en-US"/>
              <a:t>Breadth First Search</a:t>
            </a:r>
          </a:p>
        </p:txBody>
      </p:sp>
      <p:sp>
        <p:nvSpPr>
          <p:cNvPr id="40" name="Slide Number Placeholder 2">
            <a:extLst>
              <a:ext uri="{FF2B5EF4-FFF2-40B4-BE49-F238E27FC236}">
                <a16:creationId xmlns:a16="http://schemas.microsoft.com/office/drawing/2014/main" id="{A9B7041D-FBEC-4EB6-AC81-1599383430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28002" y="6513513"/>
            <a:ext cx="2537884" cy="457200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45718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fld id="{CA6A81DC-EB03-4025-901B-9EECE7FDC5ED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457189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/>
                <a:defRPr/>
              </a:pPr>
              <a:t>145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4338" name="Oval 2">
            <a:extLst>
              <a:ext uri="{FF2B5EF4-FFF2-40B4-BE49-F238E27FC236}">
                <a16:creationId xmlns:a16="http://schemas.microsoft.com/office/drawing/2014/main" id="{25AAB5A2-5B20-4614-A207-8A80798EDA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9206" y="2668594"/>
            <a:ext cx="250825" cy="250825"/>
          </a:xfrm>
          <a:prstGeom prst="ellipse">
            <a:avLst/>
          </a:prstGeom>
          <a:solidFill>
            <a:srgbClr val="006600"/>
          </a:solidFill>
          <a:ln w="1584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160" tIns="46080" rIns="92160" bIns="460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s</a:t>
            </a:r>
          </a:p>
        </p:txBody>
      </p:sp>
      <p:sp>
        <p:nvSpPr>
          <p:cNvPr id="14339" name="Oval 3">
            <a:extLst>
              <a:ext uri="{FF2B5EF4-FFF2-40B4-BE49-F238E27FC236}">
                <a16:creationId xmlns:a16="http://schemas.microsoft.com/office/drawing/2014/main" id="{DBF335D5-3F59-4878-B8EA-676FDCAFEF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9181" y="1371605"/>
            <a:ext cx="250825" cy="252413"/>
          </a:xfrm>
          <a:prstGeom prst="ellipse">
            <a:avLst/>
          </a:prstGeom>
          <a:solidFill>
            <a:srgbClr val="006600"/>
          </a:solidFill>
          <a:ln w="1584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160" tIns="46080" rIns="92160" bIns="460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2</a:t>
            </a:r>
          </a:p>
        </p:txBody>
      </p:sp>
      <p:sp>
        <p:nvSpPr>
          <p:cNvPr id="14340" name="Oval 4">
            <a:extLst>
              <a:ext uri="{FF2B5EF4-FFF2-40B4-BE49-F238E27FC236}">
                <a16:creationId xmlns:a16="http://schemas.microsoft.com/office/drawing/2014/main" id="{D67DC504-B099-463C-B1B5-B6A8579498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1406" y="2668594"/>
            <a:ext cx="250825" cy="250825"/>
          </a:xfrm>
          <a:prstGeom prst="ellipse">
            <a:avLst/>
          </a:prstGeom>
          <a:solidFill>
            <a:srgbClr val="003399"/>
          </a:solidFill>
          <a:ln w="1584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160" tIns="46080" rIns="92160" bIns="460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5</a:t>
            </a:r>
          </a:p>
        </p:txBody>
      </p:sp>
      <p:cxnSp>
        <p:nvCxnSpPr>
          <p:cNvPr id="14341" name="AutoShape 5">
            <a:extLst>
              <a:ext uri="{FF2B5EF4-FFF2-40B4-BE49-F238E27FC236}">
                <a16:creationId xmlns:a16="http://schemas.microsoft.com/office/drawing/2014/main" id="{FE2AAAD8-5B21-4195-9882-07A3298433B1}"/>
              </a:ext>
            </a:extLst>
          </p:cNvPr>
          <p:cNvCxnSpPr>
            <a:cxnSpLocks noChangeShapeType="1"/>
            <a:stCxn id="14338" idx="7"/>
            <a:endCxn id="14339" idx="3"/>
          </p:cNvCxnSpPr>
          <p:nvPr/>
        </p:nvCxnSpPr>
        <p:spPr bwMode="auto">
          <a:xfrm flipV="1">
            <a:off x="1433514" y="1587500"/>
            <a:ext cx="893763" cy="1117600"/>
          </a:xfrm>
          <a:prstGeom prst="straightConnector1">
            <a:avLst/>
          </a:prstGeom>
          <a:noFill/>
          <a:ln w="19080">
            <a:solidFill>
              <a:srgbClr val="0066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4342" name="AutoShape 6">
            <a:extLst>
              <a:ext uri="{FF2B5EF4-FFF2-40B4-BE49-F238E27FC236}">
                <a16:creationId xmlns:a16="http://schemas.microsoft.com/office/drawing/2014/main" id="{D0F2E44E-7D2C-4012-8CD5-0B9C9DCD3F76}"/>
              </a:ext>
            </a:extLst>
          </p:cNvPr>
          <p:cNvCxnSpPr>
            <a:cxnSpLocks noChangeShapeType="1"/>
            <a:stCxn id="14338" idx="6"/>
            <a:endCxn id="14340" idx="2"/>
          </p:cNvCxnSpPr>
          <p:nvPr/>
        </p:nvCxnSpPr>
        <p:spPr bwMode="auto">
          <a:xfrm>
            <a:off x="1470031" y="2794001"/>
            <a:ext cx="2111375" cy="1588"/>
          </a:xfrm>
          <a:prstGeom prst="straightConnector1">
            <a:avLst/>
          </a:prstGeom>
          <a:noFill/>
          <a:ln w="19080">
            <a:solidFill>
              <a:srgbClr val="0066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4343" name="AutoShape 7">
            <a:extLst>
              <a:ext uri="{FF2B5EF4-FFF2-40B4-BE49-F238E27FC236}">
                <a16:creationId xmlns:a16="http://schemas.microsoft.com/office/drawing/2014/main" id="{0FC4C22C-347F-4425-BBE7-E63A7BE71742}"/>
              </a:ext>
            </a:extLst>
          </p:cNvPr>
          <p:cNvCxnSpPr>
            <a:cxnSpLocks noChangeShapeType="1"/>
            <a:stCxn id="14339" idx="6"/>
            <a:endCxn id="14345" idx="2"/>
          </p:cNvCxnSpPr>
          <p:nvPr/>
        </p:nvCxnSpPr>
        <p:spPr bwMode="auto">
          <a:xfrm>
            <a:off x="2540000" y="1498601"/>
            <a:ext cx="2108200" cy="1588"/>
          </a:xfrm>
          <a:prstGeom prst="straightConnector1">
            <a:avLst/>
          </a:prstGeom>
          <a:noFill/>
          <a:ln w="19080">
            <a:solidFill>
              <a:srgbClr val="0066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4344" name="AutoShape 8">
            <a:extLst>
              <a:ext uri="{FF2B5EF4-FFF2-40B4-BE49-F238E27FC236}">
                <a16:creationId xmlns:a16="http://schemas.microsoft.com/office/drawing/2014/main" id="{D9B5F6B1-035B-4DAB-B989-CA18A6F2048D}"/>
              </a:ext>
            </a:extLst>
          </p:cNvPr>
          <p:cNvCxnSpPr>
            <a:cxnSpLocks noChangeShapeType="1"/>
            <a:stCxn id="14339" idx="5"/>
            <a:endCxn id="14340" idx="1"/>
          </p:cNvCxnSpPr>
          <p:nvPr/>
        </p:nvCxnSpPr>
        <p:spPr bwMode="auto">
          <a:xfrm>
            <a:off x="2503494" y="1587501"/>
            <a:ext cx="1114425" cy="1119188"/>
          </a:xfrm>
          <a:prstGeom prst="straightConnector1">
            <a:avLst/>
          </a:prstGeom>
          <a:noFill/>
          <a:ln w="19080">
            <a:solidFill>
              <a:srgbClr val="808080"/>
            </a:solidFill>
            <a:prstDash val="sysDot"/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14345" name="Oval 9">
            <a:extLst>
              <a:ext uri="{FF2B5EF4-FFF2-40B4-BE49-F238E27FC236}">
                <a16:creationId xmlns:a16="http://schemas.microsoft.com/office/drawing/2014/main" id="{7F7F9A3E-A045-4401-A76B-825EC94A81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8206" y="1371605"/>
            <a:ext cx="250825" cy="252413"/>
          </a:xfrm>
          <a:prstGeom prst="ellipse">
            <a:avLst/>
          </a:prstGeom>
          <a:solidFill>
            <a:srgbClr val="003399"/>
          </a:solidFill>
          <a:ln w="1584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160" tIns="46080" rIns="92160" bIns="460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4</a:t>
            </a:r>
          </a:p>
        </p:txBody>
      </p:sp>
      <p:sp>
        <p:nvSpPr>
          <p:cNvPr id="14346" name="Oval 10">
            <a:extLst>
              <a:ext uri="{FF2B5EF4-FFF2-40B4-BE49-F238E27FC236}">
                <a16:creationId xmlns:a16="http://schemas.microsoft.com/office/drawing/2014/main" id="{8A3AE71C-1E74-40F9-B769-135B9BF874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9806" y="2668594"/>
            <a:ext cx="250825" cy="250825"/>
          </a:xfrm>
          <a:prstGeom prst="ellipse">
            <a:avLst/>
          </a:prstGeom>
          <a:solidFill>
            <a:srgbClr val="808080"/>
          </a:solidFill>
          <a:ln w="1584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160" tIns="46080" rIns="92160" bIns="460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7</a:t>
            </a:r>
          </a:p>
        </p:txBody>
      </p:sp>
      <p:cxnSp>
        <p:nvCxnSpPr>
          <p:cNvPr id="14347" name="AutoShape 11">
            <a:extLst>
              <a:ext uri="{FF2B5EF4-FFF2-40B4-BE49-F238E27FC236}">
                <a16:creationId xmlns:a16="http://schemas.microsoft.com/office/drawing/2014/main" id="{DD592BA6-D28A-4E54-A9F9-C231B001DF8A}"/>
              </a:ext>
            </a:extLst>
          </p:cNvPr>
          <p:cNvCxnSpPr>
            <a:cxnSpLocks noChangeShapeType="1"/>
            <a:stCxn id="14350" idx="3"/>
            <a:endCxn id="14346" idx="7"/>
          </p:cNvCxnSpPr>
          <p:nvPr/>
        </p:nvCxnSpPr>
        <p:spPr bwMode="auto">
          <a:xfrm flipH="1">
            <a:off x="6234119" y="1587501"/>
            <a:ext cx="1171575" cy="1119188"/>
          </a:xfrm>
          <a:prstGeom prst="straightConnector1">
            <a:avLst/>
          </a:prstGeom>
          <a:noFill/>
          <a:ln w="19080">
            <a:solidFill>
              <a:srgbClr val="000000"/>
            </a:solidFill>
            <a:miter lim="800000"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4348" name="AutoShape 12">
            <a:extLst>
              <a:ext uri="{FF2B5EF4-FFF2-40B4-BE49-F238E27FC236}">
                <a16:creationId xmlns:a16="http://schemas.microsoft.com/office/drawing/2014/main" id="{0A95C68B-87BA-4644-9069-8AC15190EEB7}"/>
              </a:ext>
            </a:extLst>
          </p:cNvPr>
          <p:cNvCxnSpPr>
            <a:cxnSpLocks noChangeShapeType="1"/>
            <a:stCxn id="14346" idx="2"/>
            <a:endCxn id="14340" idx="6"/>
          </p:cNvCxnSpPr>
          <p:nvPr/>
        </p:nvCxnSpPr>
        <p:spPr bwMode="auto">
          <a:xfrm flipH="1">
            <a:off x="3832231" y="2794001"/>
            <a:ext cx="2187575" cy="1588"/>
          </a:xfrm>
          <a:prstGeom prst="straightConnector1">
            <a:avLst/>
          </a:prstGeom>
          <a:noFill/>
          <a:ln w="1908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4349" name="AutoShape 13">
            <a:extLst>
              <a:ext uri="{FF2B5EF4-FFF2-40B4-BE49-F238E27FC236}">
                <a16:creationId xmlns:a16="http://schemas.microsoft.com/office/drawing/2014/main" id="{3E84C5F2-7AE8-4577-9810-1226F862C275}"/>
              </a:ext>
            </a:extLst>
          </p:cNvPr>
          <p:cNvCxnSpPr>
            <a:cxnSpLocks noChangeShapeType="1"/>
            <a:stCxn id="14356" idx="0"/>
            <a:endCxn id="14350" idx="4"/>
          </p:cNvCxnSpPr>
          <p:nvPr/>
        </p:nvCxnSpPr>
        <p:spPr bwMode="auto">
          <a:xfrm flipV="1">
            <a:off x="7494593" y="1624018"/>
            <a:ext cx="1587" cy="2262187"/>
          </a:xfrm>
          <a:prstGeom prst="straightConnector1">
            <a:avLst/>
          </a:prstGeom>
          <a:noFill/>
          <a:ln w="1908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14350" name="Oval 14">
            <a:extLst>
              <a:ext uri="{FF2B5EF4-FFF2-40B4-BE49-F238E27FC236}">
                <a16:creationId xmlns:a16="http://schemas.microsoft.com/office/drawing/2014/main" id="{67D012CE-C84E-4F8B-87A2-52AFF738A2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69181" y="1371605"/>
            <a:ext cx="250825" cy="252413"/>
          </a:xfrm>
          <a:prstGeom prst="ellipse">
            <a:avLst/>
          </a:prstGeom>
          <a:solidFill>
            <a:srgbClr val="808080"/>
          </a:solidFill>
          <a:ln w="1584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160" tIns="46080" rIns="92160" bIns="460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8</a:t>
            </a:r>
          </a:p>
        </p:txBody>
      </p:sp>
      <p:cxnSp>
        <p:nvCxnSpPr>
          <p:cNvPr id="14351" name="AutoShape 15">
            <a:extLst>
              <a:ext uri="{FF2B5EF4-FFF2-40B4-BE49-F238E27FC236}">
                <a16:creationId xmlns:a16="http://schemas.microsoft.com/office/drawing/2014/main" id="{8FAF38BC-2213-430F-8AA8-0AD6864D8BB4}"/>
              </a:ext>
            </a:extLst>
          </p:cNvPr>
          <p:cNvCxnSpPr>
            <a:cxnSpLocks noChangeShapeType="1"/>
            <a:stCxn id="14345" idx="6"/>
            <a:endCxn id="14350" idx="2"/>
          </p:cNvCxnSpPr>
          <p:nvPr/>
        </p:nvCxnSpPr>
        <p:spPr bwMode="auto">
          <a:xfrm>
            <a:off x="4899027" y="1498601"/>
            <a:ext cx="2470151" cy="1588"/>
          </a:xfrm>
          <a:prstGeom prst="straightConnector1">
            <a:avLst/>
          </a:prstGeom>
          <a:noFill/>
          <a:ln w="1908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4352" name="AutoShape 16">
            <a:extLst>
              <a:ext uri="{FF2B5EF4-FFF2-40B4-BE49-F238E27FC236}">
                <a16:creationId xmlns:a16="http://schemas.microsoft.com/office/drawing/2014/main" id="{0DC7BB03-3A4E-49B6-A7A6-B92CD9F1BAA1}"/>
              </a:ext>
            </a:extLst>
          </p:cNvPr>
          <p:cNvCxnSpPr>
            <a:cxnSpLocks noChangeShapeType="1"/>
            <a:stCxn id="14345" idx="5"/>
            <a:endCxn id="14346" idx="1"/>
          </p:cNvCxnSpPr>
          <p:nvPr/>
        </p:nvCxnSpPr>
        <p:spPr bwMode="auto">
          <a:xfrm>
            <a:off x="4862518" y="1587501"/>
            <a:ext cx="1195387" cy="1119188"/>
          </a:xfrm>
          <a:prstGeom prst="straightConnector1">
            <a:avLst/>
          </a:prstGeom>
          <a:noFill/>
          <a:ln w="19080">
            <a:solidFill>
              <a:srgbClr val="000000"/>
            </a:solidFill>
            <a:miter lim="800000"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14353" name="Oval 17">
            <a:extLst>
              <a:ext uri="{FF2B5EF4-FFF2-40B4-BE49-F238E27FC236}">
                <a16:creationId xmlns:a16="http://schemas.microsoft.com/office/drawing/2014/main" id="{63733717-BC51-4F26-8E15-E9F855F477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9181" y="3886205"/>
            <a:ext cx="250825" cy="252413"/>
          </a:xfrm>
          <a:prstGeom prst="ellipse">
            <a:avLst/>
          </a:prstGeom>
          <a:solidFill>
            <a:srgbClr val="A50021"/>
          </a:solidFill>
          <a:ln w="1584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160" tIns="46080" rIns="92160" bIns="460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3</a:t>
            </a:r>
          </a:p>
        </p:txBody>
      </p:sp>
      <p:cxnSp>
        <p:nvCxnSpPr>
          <p:cNvPr id="14354" name="AutoShape 18">
            <a:extLst>
              <a:ext uri="{FF2B5EF4-FFF2-40B4-BE49-F238E27FC236}">
                <a16:creationId xmlns:a16="http://schemas.microsoft.com/office/drawing/2014/main" id="{F10833D8-3264-4A84-9AF9-E4303C1CC432}"/>
              </a:ext>
            </a:extLst>
          </p:cNvPr>
          <p:cNvCxnSpPr>
            <a:cxnSpLocks noChangeShapeType="1"/>
            <a:stCxn id="14353" idx="6"/>
            <a:endCxn id="14355" idx="2"/>
          </p:cNvCxnSpPr>
          <p:nvPr/>
        </p:nvCxnSpPr>
        <p:spPr bwMode="auto">
          <a:xfrm>
            <a:off x="2540000" y="4013201"/>
            <a:ext cx="2108200" cy="1588"/>
          </a:xfrm>
          <a:prstGeom prst="straightConnector1">
            <a:avLst/>
          </a:prstGeom>
          <a:noFill/>
          <a:ln w="19080">
            <a:solidFill>
              <a:srgbClr val="0066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14355" name="Oval 19">
            <a:extLst>
              <a:ext uri="{FF2B5EF4-FFF2-40B4-BE49-F238E27FC236}">
                <a16:creationId xmlns:a16="http://schemas.microsoft.com/office/drawing/2014/main" id="{5D28465F-AF21-474D-BF73-951DFAFA7E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8206" y="3886205"/>
            <a:ext cx="250825" cy="252413"/>
          </a:xfrm>
          <a:prstGeom prst="ellipse">
            <a:avLst/>
          </a:prstGeom>
          <a:solidFill>
            <a:srgbClr val="003399"/>
          </a:solidFill>
          <a:ln w="1584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160" tIns="46080" rIns="92160" bIns="460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6</a:t>
            </a:r>
          </a:p>
        </p:txBody>
      </p:sp>
      <p:sp>
        <p:nvSpPr>
          <p:cNvPr id="14356" name="Oval 20">
            <a:extLst>
              <a:ext uri="{FF2B5EF4-FFF2-40B4-BE49-F238E27FC236}">
                <a16:creationId xmlns:a16="http://schemas.microsoft.com/office/drawing/2014/main" id="{AA12542E-93E4-4D2B-8461-55DEAE8F06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69181" y="3886205"/>
            <a:ext cx="250825" cy="252413"/>
          </a:xfrm>
          <a:prstGeom prst="ellipse">
            <a:avLst/>
          </a:prstGeom>
          <a:solidFill>
            <a:srgbClr val="808080"/>
          </a:solidFill>
          <a:ln w="1584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160" tIns="46080" rIns="92160" bIns="460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9</a:t>
            </a:r>
          </a:p>
        </p:txBody>
      </p:sp>
      <p:cxnSp>
        <p:nvCxnSpPr>
          <p:cNvPr id="14357" name="AutoShape 21">
            <a:extLst>
              <a:ext uri="{FF2B5EF4-FFF2-40B4-BE49-F238E27FC236}">
                <a16:creationId xmlns:a16="http://schemas.microsoft.com/office/drawing/2014/main" id="{86C6C47C-2062-440D-8E3B-D0A72E1ABC95}"/>
              </a:ext>
            </a:extLst>
          </p:cNvPr>
          <p:cNvCxnSpPr>
            <a:cxnSpLocks noChangeShapeType="1"/>
            <a:stCxn id="14355" idx="6"/>
            <a:endCxn id="14356" idx="2"/>
          </p:cNvCxnSpPr>
          <p:nvPr/>
        </p:nvCxnSpPr>
        <p:spPr bwMode="auto">
          <a:xfrm>
            <a:off x="4899027" y="4013201"/>
            <a:ext cx="2470151" cy="1588"/>
          </a:xfrm>
          <a:prstGeom prst="straightConnector1">
            <a:avLst/>
          </a:prstGeom>
          <a:noFill/>
          <a:ln w="1908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4358" name="AutoShape 22">
            <a:extLst>
              <a:ext uri="{FF2B5EF4-FFF2-40B4-BE49-F238E27FC236}">
                <a16:creationId xmlns:a16="http://schemas.microsoft.com/office/drawing/2014/main" id="{D240C195-9AE9-41CC-A241-576E93BC9152}"/>
              </a:ext>
            </a:extLst>
          </p:cNvPr>
          <p:cNvCxnSpPr>
            <a:cxnSpLocks noChangeShapeType="1"/>
            <a:stCxn id="14338" idx="5"/>
            <a:endCxn id="14353" idx="1"/>
          </p:cNvCxnSpPr>
          <p:nvPr/>
        </p:nvCxnSpPr>
        <p:spPr bwMode="auto">
          <a:xfrm>
            <a:off x="1433514" y="2882900"/>
            <a:ext cx="893763" cy="1041400"/>
          </a:xfrm>
          <a:prstGeom prst="straightConnector1">
            <a:avLst/>
          </a:prstGeom>
          <a:noFill/>
          <a:ln w="19080">
            <a:solidFill>
              <a:srgbClr val="0066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4359" name="AutoShape 23">
            <a:extLst>
              <a:ext uri="{FF2B5EF4-FFF2-40B4-BE49-F238E27FC236}">
                <a16:creationId xmlns:a16="http://schemas.microsoft.com/office/drawing/2014/main" id="{65DD6600-69FF-4161-A569-7783E039A663}"/>
              </a:ext>
            </a:extLst>
          </p:cNvPr>
          <p:cNvCxnSpPr>
            <a:cxnSpLocks noChangeShapeType="1"/>
            <a:stCxn id="14353" idx="7"/>
            <a:endCxn id="14340" idx="3"/>
          </p:cNvCxnSpPr>
          <p:nvPr/>
        </p:nvCxnSpPr>
        <p:spPr bwMode="auto">
          <a:xfrm flipV="1">
            <a:off x="2503494" y="2882905"/>
            <a:ext cx="1114425" cy="1039813"/>
          </a:xfrm>
          <a:prstGeom prst="straightConnector1">
            <a:avLst/>
          </a:prstGeom>
          <a:noFill/>
          <a:ln w="19080">
            <a:solidFill>
              <a:srgbClr val="808080"/>
            </a:solidFill>
            <a:prstDash val="sysDot"/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4360" name="AutoShape 24">
            <a:extLst>
              <a:ext uri="{FF2B5EF4-FFF2-40B4-BE49-F238E27FC236}">
                <a16:creationId xmlns:a16="http://schemas.microsoft.com/office/drawing/2014/main" id="{F582C33F-A021-4559-A532-7F26C1557032}"/>
              </a:ext>
            </a:extLst>
          </p:cNvPr>
          <p:cNvCxnSpPr>
            <a:cxnSpLocks noChangeShapeType="1"/>
            <a:stCxn id="14340" idx="5"/>
            <a:endCxn id="14355" idx="1"/>
          </p:cNvCxnSpPr>
          <p:nvPr/>
        </p:nvCxnSpPr>
        <p:spPr bwMode="auto">
          <a:xfrm>
            <a:off x="3795718" y="2882900"/>
            <a:ext cx="890587" cy="1041400"/>
          </a:xfrm>
          <a:prstGeom prst="straightConnector1">
            <a:avLst/>
          </a:prstGeom>
          <a:noFill/>
          <a:ln w="1908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4361" name="AutoShape 25">
            <a:extLst>
              <a:ext uri="{FF2B5EF4-FFF2-40B4-BE49-F238E27FC236}">
                <a16:creationId xmlns:a16="http://schemas.microsoft.com/office/drawing/2014/main" id="{FA540DF2-79D1-4C34-9317-85232DD43E83}"/>
              </a:ext>
            </a:extLst>
          </p:cNvPr>
          <p:cNvCxnSpPr>
            <a:cxnSpLocks noChangeShapeType="1"/>
            <a:stCxn id="14356" idx="1"/>
            <a:endCxn id="14346" idx="5"/>
          </p:cNvCxnSpPr>
          <p:nvPr/>
        </p:nvCxnSpPr>
        <p:spPr bwMode="auto">
          <a:xfrm flipH="1" flipV="1">
            <a:off x="6234119" y="2882905"/>
            <a:ext cx="1171575" cy="1039813"/>
          </a:xfrm>
          <a:prstGeom prst="straightConnector1">
            <a:avLst/>
          </a:prstGeom>
          <a:noFill/>
          <a:ln w="1908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4362" name="AutoShape 26">
            <a:extLst>
              <a:ext uri="{FF2B5EF4-FFF2-40B4-BE49-F238E27FC236}">
                <a16:creationId xmlns:a16="http://schemas.microsoft.com/office/drawing/2014/main" id="{02CBD0F1-9326-4401-A671-34D669692F28}"/>
              </a:ext>
            </a:extLst>
          </p:cNvPr>
          <p:cNvCxnSpPr>
            <a:cxnSpLocks noChangeShapeType="1"/>
            <a:stCxn id="14355" idx="7"/>
            <a:endCxn id="14346" idx="3"/>
          </p:cNvCxnSpPr>
          <p:nvPr/>
        </p:nvCxnSpPr>
        <p:spPr bwMode="auto">
          <a:xfrm flipV="1">
            <a:off x="4862518" y="2882905"/>
            <a:ext cx="1195387" cy="1039813"/>
          </a:xfrm>
          <a:prstGeom prst="straightConnector1">
            <a:avLst/>
          </a:prstGeom>
          <a:noFill/>
          <a:ln w="1908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4363" name="AutoShape 27">
            <a:extLst>
              <a:ext uri="{FF2B5EF4-FFF2-40B4-BE49-F238E27FC236}">
                <a16:creationId xmlns:a16="http://schemas.microsoft.com/office/drawing/2014/main" id="{C9368D1C-3DA0-4C23-BE46-9DC193B29A7D}"/>
              </a:ext>
            </a:extLst>
          </p:cNvPr>
          <p:cNvCxnSpPr>
            <a:cxnSpLocks noChangeShapeType="1"/>
            <a:stCxn id="14345" idx="3"/>
            <a:endCxn id="14340" idx="7"/>
          </p:cNvCxnSpPr>
          <p:nvPr/>
        </p:nvCxnSpPr>
        <p:spPr bwMode="auto">
          <a:xfrm flipH="1">
            <a:off x="3795713" y="1587501"/>
            <a:ext cx="889000" cy="1119188"/>
          </a:xfrm>
          <a:prstGeom prst="straightConnector1">
            <a:avLst/>
          </a:prstGeom>
          <a:noFill/>
          <a:ln w="1908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14364" name="Text Box 28">
            <a:extLst>
              <a:ext uri="{FF2B5EF4-FFF2-40B4-BE49-F238E27FC236}">
                <a16:creationId xmlns:a16="http://schemas.microsoft.com/office/drawing/2014/main" id="{2353AF30-90B8-4046-8595-00D0BBF57F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5" y="2667006"/>
            <a:ext cx="339725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00339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0</a:t>
            </a:r>
          </a:p>
        </p:txBody>
      </p:sp>
      <p:sp>
        <p:nvSpPr>
          <p:cNvPr id="14365" name="Text Box 29">
            <a:extLst>
              <a:ext uri="{FF2B5EF4-FFF2-40B4-BE49-F238E27FC236}">
                <a16:creationId xmlns:a16="http://schemas.microsoft.com/office/drawing/2014/main" id="{FD309DCE-E619-4DBD-A348-9513EC146A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7800" y="5105400"/>
            <a:ext cx="1905000" cy="381000"/>
          </a:xfrm>
          <a:prstGeom prst="rect">
            <a:avLst/>
          </a:prstGeom>
          <a:solidFill>
            <a:srgbClr val="808080"/>
          </a:solidFill>
          <a:ln w="1584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27360" rIns="0" bIns="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ts val="1125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Undiscovered</a:t>
            </a:r>
          </a:p>
        </p:txBody>
      </p:sp>
      <p:sp>
        <p:nvSpPr>
          <p:cNvPr id="14366" name="Text Box 30">
            <a:extLst>
              <a:ext uri="{FF2B5EF4-FFF2-40B4-BE49-F238E27FC236}">
                <a16:creationId xmlns:a16="http://schemas.microsoft.com/office/drawing/2014/main" id="{857955EC-880D-4BD5-A418-2C4F9330ED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7800" y="5486400"/>
            <a:ext cx="1905000" cy="381000"/>
          </a:xfrm>
          <a:prstGeom prst="rect">
            <a:avLst/>
          </a:prstGeom>
          <a:solidFill>
            <a:srgbClr val="003399"/>
          </a:solidFill>
          <a:ln w="1584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27360" rIns="0" bIns="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ts val="1125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Discovered</a:t>
            </a:r>
          </a:p>
        </p:txBody>
      </p:sp>
      <p:sp>
        <p:nvSpPr>
          <p:cNvPr id="14367" name="Text Box 31">
            <a:extLst>
              <a:ext uri="{FF2B5EF4-FFF2-40B4-BE49-F238E27FC236}">
                <a16:creationId xmlns:a16="http://schemas.microsoft.com/office/drawing/2014/main" id="{1F9267AB-95B9-4A24-B399-90678320E5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7800" y="6248400"/>
            <a:ext cx="1905000" cy="381000"/>
          </a:xfrm>
          <a:prstGeom prst="rect">
            <a:avLst/>
          </a:prstGeom>
          <a:solidFill>
            <a:srgbClr val="006600"/>
          </a:solidFill>
          <a:ln w="1584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27360" rIns="0" bIns="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ts val="1125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Finished</a:t>
            </a:r>
          </a:p>
        </p:txBody>
      </p:sp>
      <p:sp>
        <p:nvSpPr>
          <p:cNvPr id="14368" name="Text Box 32">
            <a:extLst>
              <a:ext uri="{FF2B5EF4-FFF2-40B4-BE49-F238E27FC236}">
                <a16:creationId xmlns:a16="http://schemas.microsoft.com/office/drawing/2014/main" id="{BE8CC670-E304-4EB5-B06D-CB76C7A840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8600" y="5410200"/>
            <a:ext cx="4191000" cy="381000"/>
          </a:xfrm>
          <a:prstGeom prst="rect">
            <a:avLst/>
          </a:prstGeom>
          <a:solidFill>
            <a:srgbClr val="FFFFCC"/>
          </a:solidFill>
          <a:ln w="1584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27360" rIns="0" bIns="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l" defTabSz="457189" rtl="0" eaLnBrk="0" fontAlgn="base" latinLnBrk="0" hangingPunct="0">
              <a:lnSpc>
                <a:spcPct val="100000"/>
              </a:lnSpc>
              <a:spcBef>
                <a:spcPts val="1125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 Queue: 3 5 4 6  </a:t>
            </a:r>
          </a:p>
        </p:txBody>
      </p:sp>
      <p:sp>
        <p:nvSpPr>
          <p:cNvPr id="14369" name="Text Box 33">
            <a:extLst>
              <a:ext uri="{FF2B5EF4-FFF2-40B4-BE49-F238E27FC236}">
                <a16:creationId xmlns:a16="http://schemas.microsoft.com/office/drawing/2014/main" id="{2919CDB7-8CBD-4D29-AD33-0797BD98B9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7800" y="5867400"/>
            <a:ext cx="1905000" cy="381000"/>
          </a:xfrm>
          <a:prstGeom prst="rect">
            <a:avLst/>
          </a:prstGeom>
          <a:solidFill>
            <a:srgbClr val="A50021"/>
          </a:solidFill>
          <a:ln w="1584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27360" rIns="0" bIns="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ts val="1125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Top of queue</a:t>
            </a:r>
          </a:p>
        </p:txBody>
      </p:sp>
      <p:sp>
        <p:nvSpPr>
          <p:cNvPr id="14370" name="Text Box 34">
            <a:extLst>
              <a:ext uri="{FF2B5EF4-FFF2-40B4-BE49-F238E27FC236}">
                <a16:creationId xmlns:a16="http://schemas.microsoft.com/office/drawing/2014/main" id="{D8359D14-FCD2-400E-B361-3A2CE8E9F1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51080" y="1066806"/>
            <a:ext cx="339725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00339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1</a:t>
            </a:r>
          </a:p>
        </p:txBody>
      </p:sp>
      <p:sp>
        <p:nvSpPr>
          <p:cNvPr id="14371" name="Text Box 35">
            <a:extLst>
              <a:ext uri="{FF2B5EF4-FFF2-40B4-BE49-F238E27FC236}">
                <a16:creationId xmlns:a16="http://schemas.microsoft.com/office/drawing/2014/main" id="{7BBE44EC-0B4D-4381-B32B-6BEDDC471E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5" y="4267206"/>
            <a:ext cx="339725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00339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1</a:t>
            </a:r>
          </a:p>
        </p:txBody>
      </p:sp>
      <p:sp>
        <p:nvSpPr>
          <p:cNvPr id="14372" name="Text Box 36">
            <a:extLst>
              <a:ext uri="{FF2B5EF4-FFF2-40B4-BE49-F238E27FC236}">
                <a16:creationId xmlns:a16="http://schemas.microsoft.com/office/drawing/2014/main" id="{2B5982FC-57C2-4997-9D8A-B644EAB7DD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46480" y="2971806"/>
            <a:ext cx="339725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00339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1</a:t>
            </a:r>
          </a:p>
        </p:txBody>
      </p:sp>
      <p:sp>
        <p:nvSpPr>
          <p:cNvPr id="14373" name="Text Box 37">
            <a:extLst>
              <a:ext uri="{FF2B5EF4-FFF2-40B4-BE49-F238E27FC236}">
                <a16:creationId xmlns:a16="http://schemas.microsoft.com/office/drawing/2014/main" id="{FCAED0EF-7FDE-4003-9092-9F3D15E2D3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13280" y="1066806"/>
            <a:ext cx="339725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00339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2</a:t>
            </a:r>
          </a:p>
        </p:txBody>
      </p:sp>
      <p:sp>
        <p:nvSpPr>
          <p:cNvPr id="14374" name="Text Box 38">
            <a:extLst>
              <a:ext uri="{FF2B5EF4-FFF2-40B4-BE49-F238E27FC236}">
                <a16:creationId xmlns:a16="http://schemas.microsoft.com/office/drawing/2014/main" id="{F4FF575B-71E4-42C8-9DE3-458ECFF6F8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13280" y="4267206"/>
            <a:ext cx="339725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00339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2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1">
            <a:extLst>
              <a:ext uri="{FF2B5EF4-FFF2-40B4-BE49-F238E27FC236}">
                <a16:creationId xmlns:a16="http://schemas.microsoft.com/office/drawing/2014/main" id="{FAF79E0C-0C55-478F-A9C4-BFC5F02F65D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762000"/>
          </a:xfrm>
          <a:ln/>
        </p:spPr>
        <p:txBody>
          <a:bodyPr/>
          <a:lstStyle/>
          <a:p>
            <a:pPr>
              <a:buClrTx/>
              <a:tabLst>
                <a:tab pos="0" algn="l"/>
                <a:tab pos="914377" algn="l"/>
                <a:tab pos="1828754" algn="l"/>
                <a:tab pos="2743131" algn="l"/>
                <a:tab pos="3657509" algn="l"/>
                <a:tab pos="4571886" algn="l"/>
                <a:tab pos="5486263" algn="l"/>
                <a:tab pos="6400640" algn="l"/>
                <a:tab pos="7315017" algn="l"/>
                <a:tab pos="8229394" algn="l"/>
                <a:tab pos="9143771" algn="l"/>
                <a:tab pos="10058149" algn="l"/>
              </a:tabLst>
            </a:pPr>
            <a:r>
              <a:rPr lang="en-US" altLang="en-US"/>
              <a:t>Breadth First Search</a:t>
            </a:r>
          </a:p>
        </p:txBody>
      </p:sp>
      <p:sp>
        <p:nvSpPr>
          <p:cNvPr id="41" name="Slide Number Placeholder 2">
            <a:extLst>
              <a:ext uri="{FF2B5EF4-FFF2-40B4-BE49-F238E27FC236}">
                <a16:creationId xmlns:a16="http://schemas.microsoft.com/office/drawing/2014/main" id="{DA33B32F-86C1-41B0-A717-77279EDA0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28002" y="6513513"/>
            <a:ext cx="2537884" cy="457200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45718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fld id="{3ABE09D8-C574-4894-BDCB-21D339A3003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457189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/>
                <a:defRPr/>
              </a:pPr>
              <a:t>146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5362" name="Oval 2">
            <a:extLst>
              <a:ext uri="{FF2B5EF4-FFF2-40B4-BE49-F238E27FC236}">
                <a16:creationId xmlns:a16="http://schemas.microsoft.com/office/drawing/2014/main" id="{1A95C142-5FCE-496E-88FD-7988850E9D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9206" y="2668594"/>
            <a:ext cx="250825" cy="250825"/>
          </a:xfrm>
          <a:prstGeom prst="ellipse">
            <a:avLst/>
          </a:prstGeom>
          <a:solidFill>
            <a:srgbClr val="006600"/>
          </a:solidFill>
          <a:ln w="1584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160" tIns="46080" rIns="92160" bIns="460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s</a:t>
            </a:r>
          </a:p>
        </p:txBody>
      </p:sp>
      <p:sp>
        <p:nvSpPr>
          <p:cNvPr id="15363" name="Oval 3">
            <a:extLst>
              <a:ext uri="{FF2B5EF4-FFF2-40B4-BE49-F238E27FC236}">
                <a16:creationId xmlns:a16="http://schemas.microsoft.com/office/drawing/2014/main" id="{06AAE4F6-E29F-4328-8949-9FE676B012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9181" y="1371605"/>
            <a:ext cx="250825" cy="252413"/>
          </a:xfrm>
          <a:prstGeom prst="ellipse">
            <a:avLst/>
          </a:prstGeom>
          <a:solidFill>
            <a:srgbClr val="006600"/>
          </a:solidFill>
          <a:ln w="1584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160" tIns="46080" rIns="92160" bIns="460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2</a:t>
            </a:r>
          </a:p>
        </p:txBody>
      </p:sp>
      <p:sp>
        <p:nvSpPr>
          <p:cNvPr id="15364" name="Oval 4">
            <a:extLst>
              <a:ext uri="{FF2B5EF4-FFF2-40B4-BE49-F238E27FC236}">
                <a16:creationId xmlns:a16="http://schemas.microsoft.com/office/drawing/2014/main" id="{BB745B6B-1182-49D5-B698-F431F5BF92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1406" y="2668594"/>
            <a:ext cx="250825" cy="250825"/>
          </a:xfrm>
          <a:prstGeom prst="ellipse">
            <a:avLst/>
          </a:prstGeom>
          <a:solidFill>
            <a:srgbClr val="A50021"/>
          </a:solidFill>
          <a:ln w="1584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160" tIns="46080" rIns="92160" bIns="460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5</a:t>
            </a:r>
          </a:p>
        </p:txBody>
      </p:sp>
      <p:cxnSp>
        <p:nvCxnSpPr>
          <p:cNvPr id="15365" name="AutoShape 5">
            <a:extLst>
              <a:ext uri="{FF2B5EF4-FFF2-40B4-BE49-F238E27FC236}">
                <a16:creationId xmlns:a16="http://schemas.microsoft.com/office/drawing/2014/main" id="{E43451E9-61F1-4451-A44A-A4F18BD191BA}"/>
              </a:ext>
            </a:extLst>
          </p:cNvPr>
          <p:cNvCxnSpPr>
            <a:cxnSpLocks noChangeShapeType="1"/>
            <a:stCxn id="15362" idx="7"/>
            <a:endCxn id="15363" idx="3"/>
          </p:cNvCxnSpPr>
          <p:nvPr/>
        </p:nvCxnSpPr>
        <p:spPr bwMode="auto">
          <a:xfrm flipV="1">
            <a:off x="1433514" y="1587500"/>
            <a:ext cx="893763" cy="1117600"/>
          </a:xfrm>
          <a:prstGeom prst="straightConnector1">
            <a:avLst/>
          </a:prstGeom>
          <a:noFill/>
          <a:ln w="19080">
            <a:solidFill>
              <a:srgbClr val="0066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5366" name="AutoShape 6">
            <a:extLst>
              <a:ext uri="{FF2B5EF4-FFF2-40B4-BE49-F238E27FC236}">
                <a16:creationId xmlns:a16="http://schemas.microsoft.com/office/drawing/2014/main" id="{062588D2-99FA-460B-BB65-BCBAFB17D0DB}"/>
              </a:ext>
            </a:extLst>
          </p:cNvPr>
          <p:cNvCxnSpPr>
            <a:cxnSpLocks noChangeShapeType="1"/>
            <a:stCxn id="15362" idx="6"/>
            <a:endCxn id="15364" idx="2"/>
          </p:cNvCxnSpPr>
          <p:nvPr/>
        </p:nvCxnSpPr>
        <p:spPr bwMode="auto">
          <a:xfrm>
            <a:off x="1470031" y="2794001"/>
            <a:ext cx="2111375" cy="1588"/>
          </a:xfrm>
          <a:prstGeom prst="straightConnector1">
            <a:avLst/>
          </a:prstGeom>
          <a:noFill/>
          <a:ln w="19080">
            <a:solidFill>
              <a:srgbClr val="0066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5367" name="AutoShape 7">
            <a:extLst>
              <a:ext uri="{FF2B5EF4-FFF2-40B4-BE49-F238E27FC236}">
                <a16:creationId xmlns:a16="http://schemas.microsoft.com/office/drawing/2014/main" id="{C7D4D5A0-8072-4333-B569-D129A05F5020}"/>
              </a:ext>
            </a:extLst>
          </p:cNvPr>
          <p:cNvCxnSpPr>
            <a:cxnSpLocks noChangeShapeType="1"/>
            <a:stCxn id="15363" idx="6"/>
            <a:endCxn id="15369" idx="2"/>
          </p:cNvCxnSpPr>
          <p:nvPr/>
        </p:nvCxnSpPr>
        <p:spPr bwMode="auto">
          <a:xfrm>
            <a:off x="2540000" y="1498601"/>
            <a:ext cx="2108200" cy="1588"/>
          </a:xfrm>
          <a:prstGeom prst="straightConnector1">
            <a:avLst/>
          </a:prstGeom>
          <a:noFill/>
          <a:ln w="19080">
            <a:solidFill>
              <a:srgbClr val="0066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5368" name="AutoShape 8">
            <a:extLst>
              <a:ext uri="{FF2B5EF4-FFF2-40B4-BE49-F238E27FC236}">
                <a16:creationId xmlns:a16="http://schemas.microsoft.com/office/drawing/2014/main" id="{EC3C6FF1-47F1-4D29-8A4D-60F588529F24}"/>
              </a:ext>
            </a:extLst>
          </p:cNvPr>
          <p:cNvCxnSpPr>
            <a:cxnSpLocks noChangeShapeType="1"/>
            <a:stCxn id="15363" idx="5"/>
            <a:endCxn id="15364" idx="1"/>
          </p:cNvCxnSpPr>
          <p:nvPr/>
        </p:nvCxnSpPr>
        <p:spPr bwMode="auto">
          <a:xfrm>
            <a:off x="2503494" y="1587501"/>
            <a:ext cx="1114425" cy="1119188"/>
          </a:xfrm>
          <a:prstGeom prst="straightConnector1">
            <a:avLst/>
          </a:prstGeom>
          <a:noFill/>
          <a:ln w="19080">
            <a:solidFill>
              <a:srgbClr val="808080"/>
            </a:solidFill>
            <a:prstDash val="sysDot"/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15369" name="Oval 9">
            <a:extLst>
              <a:ext uri="{FF2B5EF4-FFF2-40B4-BE49-F238E27FC236}">
                <a16:creationId xmlns:a16="http://schemas.microsoft.com/office/drawing/2014/main" id="{A4228A1D-815C-4F27-9288-2B1EFE9C38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8206" y="1371605"/>
            <a:ext cx="250825" cy="252413"/>
          </a:xfrm>
          <a:prstGeom prst="ellipse">
            <a:avLst/>
          </a:prstGeom>
          <a:solidFill>
            <a:srgbClr val="003399"/>
          </a:solidFill>
          <a:ln w="1584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160" tIns="46080" rIns="92160" bIns="460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4</a:t>
            </a:r>
          </a:p>
        </p:txBody>
      </p:sp>
      <p:sp>
        <p:nvSpPr>
          <p:cNvPr id="15370" name="Oval 10">
            <a:extLst>
              <a:ext uri="{FF2B5EF4-FFF2-40B4-BE49-F238E27FC236}">
                <a16:creationId xmlns:a16="http://schemas.microsoft.com/office/drawing/2014/main" id="{1987C8DE-7C3E-44C5-B57C-17FD682206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9806" y="2668594"/>
            <a:ext cx="250825" cy="250825"/>
          </a:xfrm>
          <a:prstGeom prst="ellipse">
            <a:avLst/>
          </a:prstGeom>
          <a:solidFill>
            <a:srgbClr val="808080"/>
          </a:solidFill>
          <a:ln w="1584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160" tIns="46080" rIns="92160" bIns="460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7</a:t>
            </a:r>
          </a:p>
        </p:txBody>
      </p:sp>
      <p:cxnSp>
        <p:nvCxnSpPr>
          <p:cNvPr id="15371" name="AutoShape 11">
            <a:extLst>
              <a:ext uri="{FF2B5EF4-FFF2-40B4-BE49-F238E27FC236}">
                <a16:creationId xmlns:a16="http://schemas.microsoft.com/office/drawing/2014/main" id="{ADF2F897-2918-4081-B046-1678FF97FC95}"/>
              </a:ext>
            </a:extLst>
          </p:cNvPr>
          <p:cNvCxnSpPr>
            <a:cxnSpLocks noChangeShapeType="1"/>
            <a:stCxn id="15374" idx="3"/>
            <a:endCxn id="15370" idx="7"/>
          </p:cNvCxnSpPr>
          <p:nvPr/>
        </p:nvCxnSpPr>
        <p:spPr bwMode="auto">
          <a:xfrm flipH="1">
            <a:off x="6234119" y="1587501"/>
            <a:ext cx="1171575" cy="1119188"/>
          </a:xfrm>
          <a:prstGeom prst="straightConnector1">
            <a:avLst/>
          </a:prstGeom>
          <a:noFill/>
          <a:ln w="19080">
            <a:solidFill>
              <a:srgbClr val="000000"/>
            </a:solidFill>
            <a:miter lim="800000"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5372" name="AutoShape 12">
            <a:extLst>
              <a:ext uri="{FF2B5EF4-FFF2-40B4-BE49-F238E27FC236}">
                <a16:creationId xmlns:a16="http://schemas.microsoft.com/office/drawing/2014/main" id="{4976FC91-229B-4297-A0AB-EDE44EF6A695}"/>
              </a:ext>
            </a:extLst>
          </p:cNvPr>
          <p:cNvCxnSpPr>
            <a:cxnSpLocks noChangeShapeType="1"/>
            <a:stCxn id="15370" idx="2"/>
            <a:endCxn id="15364" idx="6"/>
          </p:cNvCxnSpPr>
          <p:nvPr/>
        </p:nvCxnSpPr>
        <p:spPr bwMode="auto">
          <a:xfrm flipH="1">
            <a:off x="3832231" y="2794001"/>
            <a:ext cx="2187575" cy="1588"/>
          </a:xfrm>
          <a:prstGeom prst="straightConnector1">
            <a:avLst/>
          </a:prstGeom>
          <a:noFill/>
          <a:ln w="1908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5373" name="AutoShape 13">
            <a:extLst>
              <a:ext uri="{FF2B5EF4-FFF2-40B4-BE49-F238E27FC236}">
                <a16:creationId xmlns:a16="http://schemas.microsoft.com/office/drawing/2014/main" id="{91D90B1F-F7F3-431C-8C4C-DAF818CC89A3}"/>
              </a:ext>
            </a:extLst>
          </p:cNvPr>
          <p:cNvCxnSpPr>
            <a:cxnSpLocks noChangeShapeType="1"/>
            <a:stCxn id="15380" idx="0"/>
            <a:endCxn id="15374" idx="4"/>
          </p:cNvCxnSpPr>
          <p:nvPr/>
        </p:nvCxnSpPr>
        <p:spPr bwMode="auto">
          <a:xfrm flipV="1">
            <a:off x="7494593" y="1624018"/>
            <a:ext cx="1587" cy="2262187"/>
          </a:xfrm>
          <a:prstGeom prst="straightConnector1">
            <a:avLst/>
          </a:prstGeom>
          <a:noFill/>
          <a:ln w="1908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15374" name="Oval 14">
            <a:extLst>
              <a:ext uri="{FF2B5EF4-FFF2-40B4-BE49-F238E27FC236}">
                <a16:creationId xmlns:a16="http://schemas.microsoft.com/office/drawing/2014/main" id="{C759B3C6-965E-4384-B268-4A058D418F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69181" y="1371605"/>
            <a:ext cx="250825" cy="252413"/>
          </a:xfrm>
          <a:prstGeom prst="ellipse">
            <a:avLst/>
          </a:prstGeom>
          <a:solidFill>
            <a:srgbClr val="808080"/>
          </a:solidFill>
          <a:ln w="1584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160" tIns="46080" rIns="92160" bIns="460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8</a:t>
            </a:r>
          </a:p>
        </p:txBody>
      </p:sp>
      <p:cxnSp>
        <p:nvCxnSpPr>
          <p:cNvPr id="15375" name="AutoShape 15">
            <a:extLst>
              <a:ext uri="{FF2B5EF4-FFF2-40B4-BE49-F238E27FC236}">
                <a16:creationId xmlns:a16="http://schemas.microsoft.com/office/drawing/2014/main" id="{272A1571-BA1C-4D0B-ADE6-980A063681CC}"/>
              </a:ext>
            </a:extLst>
          </p:cNvPr>
          <p:cNvCxnSpPr>
            <a:cxnSpLocks noChangeShapeType="1"/>
            <a:stCxn id="15369" idx="6"/>
            <a:endCxn id="15374" idx="2"/>
          </p:cNvCxnSpPr>
          <p:nvPr/>
        </p:nvCxnSpPr>
        <p:spPr bwMode="auto">
          <a:xfrm>
            <a:off x="4899027" y="1498601"/>
            <a:ext cx="2470151" cy="1588"/>
          </a:xfrm>
          <a:prstGeom prst="straightConnector1">
            <a:avLst/>
          </a:prstGeom>
          <a:noFill/>
          <a:ln w="1908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5376" name="AutoShape 16">
            <a:extLst>
              <a:ext uri="{FF2B5EF4-FFF2-40B4-BE49-F238E27FC236}">
                <a16:creationId xmlns:a16="http://schemas.microsoft.com/office/drawing/2014/main" id="{E3566945-9238-41A0-854D-A699F3187F60}"/>
              </a:ext>
            </a:extLst>
          </p:cNvPr>
          <p:cNvCxnSpPr>
            <a:cxnSpLocks noChangeShapeType="1"/>
            <a:stCxn id="15369" idx="5"/>
            <a:endCxn id="15370" idx="1"/>
          </p:cNvCxnSpPr>
          <p:nvPr/>
        </p:nvCxnSpPr>
        <p:spPr bwMode="auto">
          <a:xfrm>
            <a:off x="4862518" y="1587501"/>
            <a:ext cx="1195387" cy="1119188"/>
          </a:xfrm>
          <a:prstGeom prst="straightConnector1">
            <a:avLst/>
          </a:prstGeom>
          <a:noFill/>
          <a:ln w="19080">
            <a:solidFill>
              <a:srgbClr val="000000"/>
            </a:solidFill>
            <a:miter lim="800000"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15377" name="Oval 17">
            <a:extLst>
              <a:ext uri="{FF2B5EF4-FFF2-40B4-BE49-F238E27FC236}">
                <a16:creationId xmlns:a16="http://schemas.microsoft.com/office/drawing/2014/main" id="{AC1C58EC-9248-4C95-8828-5EE9934135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9181" y="3886205"/>
            <a:ext cx="250825" cy="252413"/>
          </a:xfrm>
          <a:prstGeom prst="ellipse">
            <a:avLst/>
          </a:prstGeom>
          <a:solidFill>
            <a:srgbClr val="006600"/>
          </a:solidFill>
          <a:ln w="1584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160" tIns="46080" rIns="92160" bIns="460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3</a:t>
            </a:r>
          </a:p>
        </p:txBody>
      </p:sp>
      <p:cxnSp>
        <p:nvCxnSpPr>
          <p:cNvPr id="15378" name="AutoShape 18">
            <a:extLst>
              <a:ext uri="{FF2B5EF4-FFF2-40B4-BE49-F238E27FC236}">
                <a16:creationId xmlns:a16="http://schemas.microsoft.com/office/drawing/2014/main" id="{6AE87F98-78D2-44B1-A31D-6E4B6A1AC5C1}"/>
              </a:ext>
            </a:extLst>
          </p:cNvPr>
          <p:cNvCxnSpPr>
            <a:cxnSpLocks noChangeShapeType="1"/>
            <a:stCxn id="15377" idx="6"/>
            <a:endCxn id="15379" idx="2"/>
          </p:cNvCxnSpPr>
          <p:nvPr/>
        </p:nvCxnSpPr>
        <p:spPr bwMode="auto">
          <a:xfrm>
            <a:off x="2540000" y="4013201"/>
            <a:ext cx="2108200" cy="1588"/>
          </a:xfrm>
          <a:prstGeom prst="straightConnector1">
            <a:avLst/>
          </a:prstGeom>
          <a:noFill/>
          <a:ln w="19080">
            <a:solidFill>
              <a:srgbClr val="0066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15379" name="Oval 19">
            <a:extLst>
              <a:ext uri="{FF2B5EF4-FFF2-40B4-BE49-F238E27FC236}">
                <a16:creationId xmlns:a16="http://schemas.microsoft.com/office/drawing/2014/main" id="{8753B7F8-3307-4A95-A9F3-2473698A6C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8206" y="3886205"/>
            <a:ext cx="250825" cy="252413"/>
          </a:xfrm>
          <a:prstGeom prst="ellipse">
            <a:avLst/>
          </a:prstGeom>
          <a:solidFill>
            <a:srgbClr val="003399"/>
          </a:solidFill>
          <a:ln w="1584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160" tIns="46080" rIns="92160" bIns="460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6</a:t>
            </a:r>
          </a:p>
        </p:txBody>
      </p:sp>
      <p:sp>
        <p:nvSpPr>
          <p:cNvPr id="15380" name="Oval 20">
            <a:extLst>
              <a:ext uri="{FF2B5EF4-FFF2-40B4-BE49-F238E27FC236}">
                <a16:creationId xmlns:a16="http://schemas.microsoft.com/office/drawing/2014/main" id="{D3AB3056-AC57-449D-83A9-249075D7E1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69181" y="3886205"/>
            <a:ext cx="250825" cy="252413"/>
          </a:xfrm>
          <a:prstGeom prst="ellipse">
            <a:avLst/>
          </a:prstGeom>
          <a:solidFill>
            <a:srgbClr val="808080"/>
          </a:solidFill>
          <a:ln w="1584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160" tIns="46080" rIns="92160" bIns="460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9</a:t>
            </a:r>
          </a:p>
        </p:txBody>
      </p:sp>
      <p:cxnSp>
        <p:nvCxnSpPr>
          <p:cNvPr id="15381" name="AutoShape 21">
            <a:extLst>
              <a:ext uri="{FF2B5EF4-FFF2-40B4-BE49-F238E27FC236}">
                <a16:creationId xmlns:a16="http://schemas.microsoft.com/office/drawing/2014/main" id="{50465103-2B75-434E-881D-796D9130D46E}"/>
              </a:ext>
            </a:extLst>
          </p:cNvPr>
          <p:cNvCxnSpPr>
            <a:cxnSpLocks noChangeShapeType="1"/>
            <a:stCxn id="15379" idx="6"/>
            <a:endCxn id="15380" idx="2"/>
          </p:cNvCxnSpPr>
          <p:nvPr/>
        </p:nvCxnSpPr>
        <p:spPr bwMode="auto">
          <a:xfrm>
            <a:off x="4899027" y="4013201"/>
            <a:ext cx="2470151" cy="1588"/>
          </a:xfrm>
          <a:prstGeom prst="straightConnector1">
            <a:avLst/>
          </a:prstGeom>
          <a:noFill/>
          <a:ln w="1908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5382" name="AutoShape 22">
            <a:extLst>
              <a:ext uri="{FF2B5EF4-FFF2-40B4-BE49-F238E27FC236}">
                <a16:creationId xmlns:a16="http://schemas.microsoft.com/office/drawing/2014/main" id="{A092E2A5-DAB7-4A7A-A866-68DE4B42C68A}"/>
              </a:ext>
            </a:extLst>
          </p:cNvPr>
          <p:cNvCxnSpPr>
            <a:cxnSpLocks noChangeShapeType="1"/>
            <a:stCxn id="15362" idx="5"/>
            <a:endCxn id="15377" idx="1"/>
          </p:cNvCxnSpPr>
          <p:nvPr/>
        </p:nvCxnSpPr>
        <p:spPr bwMode="auto">
          <a:xfrm>
            <a:off x="1433514" y="2882900"/>
            <a:ext cx="893763" cy="1041400"/>
          </a:xfrm>
          <a:prstGeom prst="straightConnector1">
            <a:avLst/>
          </a:prstGeom>
          <a:noFill/>
          <a:ln w="19080">
            <a:solidFill>
              <a:srgbClr val="0066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5383" name="AutoShape 23">
            <a:extLst>
              <a:ext uri="{FF2B5EF4-FFF2-40B4-BE49-F238E27FC236}">
                <a16:creationId xmlns:a16="http://schemas.microsoft.com/office/drawing/2014/main" id="{A5176391-F322-4D2C-B1C4-2673C593F034}"/>
              </a:ext>
            </a:extLst>
          </p:cNvPr>
          <p:cNvCxnSpPr>
            <a:cxnSpLocks noChangeShapeType="1"/>
            <a:stCxn id="15377" idx="7"/>
            <a:endCxn id="15364" idx="3"/>
          </p:cNvCxnSpPr>
          <p:nvPr/>
        </p:nvCxnSpPr>
        <p:spPr bwMode="auto">
          <a:xfrm flipV="1">
            <a:off x="2503494" y="2882905"/>
            <a:ext cx="1114425" cy="1039813"/>
          </a:xfrm>
          <a:prstGeom prst="straightConnector1">
            <a:avLst/>
          </a:prstGeom>
          <a:noFill/>
          <a:ln w="19080">
            <a:solidFill>
              <a:srgbClr val="808080"/>
            </a:solidFill>
            <a:prstDash val="sysDot"/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5384" name="AutoShape 24">
            <a:extLst>
              <a:ext uri="{FF2B5EF4-FFF2-40B4-BE49-F238E27FC236}">
                <a16:creationId xmlns:a16="http://schemas.microsoft.com/office/drawing/2014/main" id="{284742F0-BC65-4397-B093-B64EDC576265}"/>
              </a:ext>
            </a:extLst>
          </p:cNvPr>
          <p:cNvCxnSpPr>
            <a:cxnSpLocks noChangeShapeType="1"/>
            <a:stCxn id="15364" idx="5"/>
            <a:endCxn id="15379" idx="1"/>
          </p:cNvCxnSpPr>
          <p:nvPr/>
        </p:nvCxnSpPr>
        <p:spPr bwMode="auto">
          <a:xfrm>
            <a:off x="3795718" y="2882900"/>
            <a:ext cx="890587" cy="1041400"/>
          </a:xfrm>
          <a:prstGeom prst="straightConnector1">
            <a:avLst/>
          </a:prstGeom>
          <a:noFill/>
          <a:ln w="1908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5385" name="AutoShape 25">
            <a:extLst>
              <a:ext uri="{FF2B5EF4-FFF2-40B4-BE49-F238E27FC236}">
                <a16:creationId xmlns:a16="http://schemas.microsoft.com/office/drawing/2014/main" id="{8AB6662C-D741-4296-9F7C-B24CFB4197DC}"/>
              </a:ext>
            </a:extLst>
          </p:cNvPr>
          <p:cNvCxnSpPr>
            <a:cxnSpLocks noChangeShapeType="1"/>
            <a:stCxn id="15380" idx="1"/>
            <a:endCxn id="15370" idx="5"/>
          </p:cNvCxnSpPr>
          <p:nvPr/>
        </p:nvCxnSpPr>
        <p:spPr bwMode="auto">
          <a:xfrm flipH="1" flipV="1">
            <a:off x="6234119" y="2882905"/>
            <a:ext cx="1171575" cy="1039813"/>
          </a:xfrm>
          <a:prstGeom prst="straightConnector1">
            <a:avLst/>
          </a:prstGeom>
          <a:noFill/>
          <a:ln w="1908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5386" name="AutoShape 26">
            <a:extLst>
              <a:ext uri="{FF2B5EF4-FFF2-40B4-BE49-F238E27FC236}">
                <a16:creationId xmlns:a16="http://schemas.microsoft.com/office/drawing/2014/main" id="{B2F3A357-0621-4F76-9C7A-659148BD82BB}"/>
              </a:ext>
            </a:extLst>
          </p:cNvPr>
          <p:cNvCxnSpPr>
            <a:cxnSpLocks noChangeShapeType="1"/>
            <a:stCxn id="15379" idx="7"/>
            <a:endCxn id="15370" idx="3"/>
          </p:cNvCxnSpPr>
          <p:nvPr/>
        </p:nvCxnSpPr>
        <p:spPr bwMode="auto">
          <a:xfrm flipV="1">
            <a:off x="4862518" y="2882905"/>
            <a:ext cx="1195387" cy="1039813"/>
          </a:xfrm>
          <a:prstGeom prst="straightConnector1">
            <a:avLst/>
          </a:prstGeom>
          <a:noFill/>
          <a:ln w="1908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5387" name="AutoShape 27">
            <a:extLst>
              <a:ext uri="{FF2B5EF4-FFF2-40B4-BE49-F238E27FC236}">
                <a16:creationId xmlns:a16="http://schemas.microsoft.com/office/drawing/2014/main" id="{217B773D-C952-4EA6-BFFB-0A1D336D13E1}"/>
              </a:ext>
            </a:extLst>
          </p:cNvPr>
          <p:cNvCxnSpPr>
            <a:cxnSpLocks noChangeShapeType="1"/>
            <a:stCxn id="15369" idx="3"/>
            <a:endCxn id="15364" idx="7"/>
          </p:cNvCxnSpPr>
          <p:nvPr/>
        </p:nvCxnSpPr>
        <p:spPr bwMode="auto">
          <a:xfrm flipH="1">
            <a:off x="3795713" y="1587501"/>
            <a:ext cx="889000" cy="1119188"/>
          </a:xfrm>
          <a:prstGeom prst="straightConnector1">
            <a:avLst/>
          </a:prstGeom>
          <a:noFill/>
          <a:ln w="1908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15388" name="Text Box 28">
            <a:extLst>
              <a:ext uri="{FF2B5EF4-FFF2-40B4-BE49-F238E27FC236}">
                <a16:creationId xmlns:a16="http://schemas.microsoft.com/office/drawing/2014/main" id="{AF9874F3-0D17-4F04-8D78-A13C52CBCC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5" y="2667006"/>
            <a:ext cx="339725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00339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0</a:t>
            </a:r>
          </a:p>
        </p:txBody>
      </p:sp>
      <p:sp>
        <p:nvSpPr>
          <p:cNvPr id="15389" name="Text Box 29">
            <a:extLst>
              <a:ext uri="{FF2B5EF4-FFF2-40B4-BE49-F238E27FC236}">
                <a16:creationId xmlns:a16="http://schemas.microsoft.com/office/drawing/2014/main" id="{735C02BF-F0DA-45AC-BBBE-EFF0057A7E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7800" y="5105400"/>
            <a:ext cx="1905000" cy="381000"/>
          </a:xfrm>
          <a:prstGeom prst="rect">
            <a:avLst/>
          </a:prstGeom>
          <a:solidFill>
            <a:srgbClr val="808080"/>
          </a:solidFill>
          <a:ln w="1584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27360" rIns="0" bIns="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ts val="1125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Undiscovered</a:t>
            </a:r>
          </a:p>
        </p:txBody>
      </p:sp>
      <p:sp>
        <p:nvSpPr>
          <p:cNvPr id="15390" name="Text Box 30">
            <a:extLst>
              <a:ext uri="{FF2B5EF4-FFF2-40B4-BE49-F238E27FC236}">
                <a16:creationId xmlns:a16="http://schemas.microsoft.com/office/drawing/2014/main" id="{7E7B940A-9C0D-43EC-B4A9-E2D4BC8630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7800" y="5486400"/>
            <a:ext cx="1905000" cy="381000"/>
          </a:xfrm>
          <a:prstGeom prst="rect">
            <a:avLst/>
          </a:prstGeom>
          <a:solidFill>
            <a:srgbClr val="003399"/>
          </a:solidFill>
          <a:ln w="1584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27360" rIns="0" bIns="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ts val="1125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Discovered</a:t>
            </a:r>
          </a:p>
        </p:txBody>
      </p:sp>
      <p:sp>
        <p:nvSpPr>
          <p:cNvPr id="15391" name="Text Box 31">
            <a:extLst>
              <a:ext uri="{FF2B5EF4-FFF2-40B4-BE49-F238E27FC236}">
                <a16:creationId xmlns:a16="http://schemas.microsoft.com/office/drawing/2014/main" id="{8F095967-DC58-472F-8BEB-452CFF6A65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7800" y="6248400"/>
            <a:ext cx="1905000" cy="381000"/>
          </a:xfrm>
          <a:prstGeom prst="rect">
            <a:avLst/>
          </a:prstGeom>
          <a:solidFill>
            <a:srgbClr val="006600"/>
          </a:solidFill>
          <a:ln w="1584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27360" rIns="0" bIns="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ts val="1125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Finished</a:t>
            </a:r>
          </a:p>
        </p:txBody>
      </p:sp>
      <p:sp>
        <p:nvSpPr>
          <p:cNvPr id="15392" name="Text Box 32">
            <a:extLst>
              <a:ext uri="{FF2B5EF4-FFF2-40B4-BE49-F238E27FC236}">
                <a16:creationId xmlns:a16="http://schemas.microsoft.com/office/drawing/2014/main" id="{E58C6AE6-D11E-413C-B759-8F75664387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8600" y="5410200"/>
            <a:ext cx="4191000" cy="381000"/>
          </a:xfrm>
          <a:prstGeom prst="rect">
            <a:avLst/>
          </a:prstGeom>
          <a:solidFill>
            <a:srgbClr val="FFFFCC"/>
          </a:solidFill>
          <a:ln w="1584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27360" rIns="0" bIns="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l" defTabSz="457189" rtl="0" eaLnBrk="0" fontAlgn="base" latinLnBrk="0" hangingPunct="0">
              <a:lnSpc>
                <a:spcPct val="100000"/>
              </a:lnSpc>
              <a:spcBef>
                <a:spcPts val="1125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 Queue: 5 4 6  </a:t>
            </a:r>
          </a:p>
        </p:txBody>
      </p:sp>
      <p:sp>
        <p:nvSpPr>
          <p:cNvPr id="15393" name="Text Box 33">
            <a:extLst>
              <a:ext uri="{FF2B5EF4-FFF2-40B4-BE49-F238E27FC236}">
                <a16:creationId xmlns:a16="http://schemas.microsoft.com/office/drawing/2014/main" id="{FE24A94F-2765-44F5-94F3-17422AC355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7800" y="5867400"/>
            <a:ext cx="1905000" cy="381000"/>
          </a:xfrm>
          <a:prstGeom prst="rect">
            <a:avLst/>
          </a:prstGeom>
          <a:solidFill>
            <a:srgbClr val="A50021"/>
          </a:solidFill>
          <a:ln w="1584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27360" rIns="0" bIns="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ts val="1125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Top of queue</a:t>
            </a:r>
          </a:p>
        </p:txBody>
      </p:sp>
      <p:sp>
        <p:nvSpPr>
          <p:cNvPr id="15394" name="Text Box 34">
            <a:extLst>
              <a:ext uri="{FF2B5EF4-FFF2-40B4-BE49-F238E27FC236}">
                <a16:creationId xmlns:a16="http://schemas.microsoft.com/office/drawing/2014/main" id="{FA6B5F42-2971-450E-92E9-6444CCB4E2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51080" y="1066806"/>
            <a:ext cx="339725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00339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1</a:t>
            </a:r>
          </a:p>
        </p:txBody>
      </p:sp>
      <p:sp>
        <p:nvSpPr>
          <p:cNvPr id="15395" name="Text Box 35">
            <a:extLst>
              <a:ext uri="{FF2B5EF4-FFF2-40B4-BE49-F238E27FC236}">
                <a16:creationId xmlns:a16="http://schemas.microsoft.com/office/drawing/2014/main" id="{ACCA5CBB-D215-445F-B00D-0B0A59550C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5" y="4267206"/>
            <a:ext cx="339725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00339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1</a:t>
            </a:r>
          </a:p>
        </p:txBody>
      </p:sp>
      <p:sp>
        <p:nvSpPr>
          <p:cNvPr id="15396" name="Text Box 36">
            <a:extLst>
              <a:ext uri="{FF2B5EF4-FFF2-40B4-BE49-F238E27FC236}">
                <a16:creationId xmlns:a16="http://schemas.microsoft.com/office/drawing/2014/main" id="{D237AC9C-573C-4CBF-88ED-88BF31ACC5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46480" y="2971806"/>
            <a:ext cx="339725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00339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1</a:t>
            </a:r>
          </a:p>
        </p:txBody>
      </p:sp>
      <p:sp>
        <p:nvSpPr>
          <p:cNvPr id="15397" name="Text Box 37">
            <a:extLst>
              <a:ext uri="{FF2B5EF4-FFF2-40B4-BE49-F238E27FC236}">
                <a16:creationId xmlns:a16="http://schemas.microsoft.com/office/drawing/2014/main" id="{D393BC34-3C42-4D73-BBBD-DB7A7A5646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13280" y="1066806"/>
            <a:ext cx="339725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00339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2</a:t>
            </a:r>
          </a:p>
        </p:txBody>
      </p:sp>
      <p:sp>
        <p:nvSpPr>
          <p:cNvPr id="15398" name="Text Box 38">
            <a:extLst>
              <a:ext uri="{FF2B5EF4-FFF2-40B4-BE49-F238E27FC236}">
                <a16:creationId xmlns:a16="http://schemas.microsoft.com/office/drawing/2014/main" id="{ACFC4918-3AD7-49D8-BB6F-0067A65387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13280" y="4267206"/>
            <a:ext cx="339725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00339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2</a:t>
            </a:r>
          </a:p>
        </p:txBody>
      </p:sp>
      <p:cxnSp>
        <p:nvCxnSpPr>
          <p:cNvPr id="15399" name="AutoShape 39">
            <a:extLst>
              <a:ext uri="{FF2B5EF4-FFF2-40B4-BE49-F238E27FC236}">
                <a16:creationId xmlns:a16="http://schemas.microsoft.com/office/drawing/2014/main" id="{6E58B453-ED39-477A-A2FE-6CDF2B0B967C}"/>
              </a:ext>
            </a:extLst>
          </p:cNvPr>
          <p:cNvCxnSpPr>
            <a:cxnSpLocks noChangeShapeType="1"/>
            <a:stCxn id="15364" idx="5"/>
            <a:endCxn id="15379" idx="1"/>
          </p:cNvCxnSpPr>
          <p:nvPr/>
        </p:nvCxnSpPr>
        <p:spPr bwMode="auto">
          <a:xfrm>
            <a:off x="3795718" y="2882900"/>
            <a:ext cx="890587" cy="1041400"/>
          </a:xfrm>
          <a:prstGeom prst="straightConnector1">
            <a:avLst/>
          </a:prstGeom>
          <a:noFill/>
          <a:ln w="50760">
            <a:solidFill>
              <a:srgbClr val="A5002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 additive="repl">
                                        <p:cTn id="7" dur="500"/>
                                        <p:tgtEl>
                                          <p:spTgt spid="15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1">
            <a:extLst>
              <a:ext uri="{FF2B5EF4-FFF2-40B4-BE49-F238E27FC236}">
                <a16:creationId xmlns:a16="http://schemas.microsoft.com/office/drawing/2014/main" id="{926F90F0-2E5F-42D2-B591-FF92E15EE1C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762000"/>
          </a:xfrm>
          <a:ln/>
        </p:spPr>
        <p:txBody>
          <a:bodyPr/>
          <a:lstStyle/>
          <a:p>
            <a:pPr>
              <a:buClrTx/>
              <a:tabLst>
                <a:tab pos="0" algn="l"/>
                <a:tab pos="914377" algn="l"/>
                <a:tab pos="1828754" algn="l"/>
                <a:tab pos="2743131" algn="l"/>
                <a:tab pos="3657509" algn="l"/>
                <a:tab pos="4571886" algn="l"/>
                <a:tab pos="5486263" algn="l"/>
                <a:tab pos="6400640" algn="l"/>
                <a:tab pos="7315017" algn="l"/>
                <a:tab pos="8229394" algn="l"/>
                <a:tab pos="9143771" algn="l"/>
                <a:tab pos="10058149" algn="l"/>
              </a:tabLst>
            </a:pPr>
            <a:r>
              <a:rPr lang="en-US" altLang="en-US"/>
              <a:t>Breadth First Search</a:t>
            </a:r>
          </a:p>
        </p:txBody>
      </p:sp>
      <p:sp>
        <p:nvSpPr>
          <p:cNvPr id="40" name="Slide Number Placeholder 2">
            <a:extLst>
              <a:ext uri="{FF2B5EF4-FFF2-40B4-BE49-F238E27FC236}">
                <a16:creationId xmlns:a16="http://schemas.microsoft.com/office/drawing/2014/main" id="{377B3C3E-F184-4052-B137-F341EAFED9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28002" y="6513513"/>
            <a:ext cx="2537884" cy="457200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45718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fld id="{EA6F2CA6-FD7A-44C4-A3A8-FBAC1DA3979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457189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/>
                <a:defRPr/>
              </a:pPr>
              <a:t>147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6386" name="Oval 2">
            <a:extLst>
              <a:ext uri="{FF2B5EF4-FFF2-40B4-BE49-F238E27FC236}">
                <a16:creationId xmlns:a16="http://schemas.microsoft.com/office/drawing/2014/main" id="{5D7B7F89-3752-481D-A4DA-C7FCAE0D6A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9206" y="2668594"/>
            <a:ext cx="250825" cy="250825"/>
          </a:xfrm>
          <a:prstGeom prst="ellipse">
            <a:avLst/>
          </a:prstGeom>
          <a:solidFill>
            <a:srgbClr val="006600"/>
          </a:solidFill>
          <a:ln w="1584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160" tIns="46080" rIns="92160" bIns="460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s</a:t>
            </a:r>
          </a:p>
        </p:txBody>
      </p:sp>
      <p:sp>
        <p:nvSpPr>
          <p:cNvPr id="16387" name="Oval 3">
            <a:extLst>
              <a:ext uri="{FF2B5EF4-FFF2-40B4-BE49-F238E27FC236}">
                <a16:creationId xmlns:a16="http://schemas.microsoft.com/office/drawing/2014/main" id="{CAC85B48-CF4F-4005-AED2-1BA3B6EAA8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9181" y="1371605"/>
            <a:ext cx="250825" cy="252413"/>
          </a:xfrm>
          <a:prstGeom prst="ellipse">
            <a:avLst/>
          </a:prstGeom>
          <a:solidFill>
            <a:srgbClr val="006600"/>
          </a:solidFill>
          <a:ln w="1584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160" tIns="46080" rIns="92160" bIns="460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2</a:t>
            </a:r>
          </a:p>
        </p:txBody>
      </p:sp>
      <p:sp>
        <p:nvSpPr>
          <p:cNvPr id="16388" name="Oval 4">
            <a:extLst>
              <a:ext uri="{FF2B5EF4-FFF2-40B4-BE49-F238E27FC236}">
                <a16:creationId xmlns:a16="http://schemas.microsoft.com/office/drawing/2014/main" id="{0F838F0B-7D65-433A-95B9-0E6E068EC5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1406" y="2668594"/>
            <a:ext cx="250825" cy="250825"/>
          </a:xfrm>
          <a:prstGeom prst="ellipse">
            <a:avLst/>
          </a:prstGeom>
          <a:solidFill>
            <a:srgbClr val="A50021"/>
          </a:solidFill>
          <a:ln w="1584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160" tIns="46080" rIns="92160" bIns="460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5</a:t>
            </a:r>
          </a:p>
        </p:txBody>
      </p:sp>
      <p:cxnSp>
        <p:nvCxnSpPr>
          <p:cNvPr id="16389" name="AutoShape 5">
            <a:extLst>
              <a:ext uri="{FF2B5EF4-FFF2-40B4-BE49-F238E27FC236}">
                <a16:creationId xmlns:a16="http://schemas.microsoft.com/office/drawing/2014/main" id="{7ADF7700-FE2A-4384-817A-D2C5F7057A7B}"/>
              </a:ext>
            </a:extLst>
          </p:cNvPr>
          <p:cNvCxnSpPr>
            <a:cxnSpLocks noChangeShapeType="1"/>
            <a:stCxn id="16386" idx="7"/>
            <a:endCxn id="16387" idx="3"/>
          </p:cNvCxnSpPr>
          <p:nvPr/>
        </p:nvCxnSpPr>
        <p:spPr bwMode="auto">
          <a:xfrm flipV="1">
            <a:off x="1433514" y="1587500"/>
            <a:ext cx="893763" cy="1117600"/>
          </a:xfrm>
          <a:prstGeom prst="straightConnector1">
            <a:avLst/>
          </a:prstGeom>
          <a:noFill/>
          <a:ln w="19080">
            <a:solidFill>
              <a:srgbClr val="0066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6390" name="AutoShape 6">
            <a:extLst>
              <a:ext uri="{FF2B5EF4-FFF2-40B4-BE49-F238E27FC236}">
                <a16:creationId xmlns:a16="http://schemas.microsoft.com/office/drawing/2014/main" id="{C88F3172-9D78-4811-A3E2-128D0901F276}"/>
              </a:ext>
            </a:extLst>
          </p:cNvPr>
          <p:cNvCxnSpPr>
            <a:cxnSpLocks noChangeShapeType="1"/>
            <a:stCxn id="16386" idx="6"/>
            <a:endCxn id="16388" idx="2"/>
          </p:cNvCxnSpPr>
          <p:nvPr/>
        </p:nvCxnSpPr>
        <p:spPr bwMode="auto">
          <a:xfrm>
            <a:off x="1470031" y="2794001"/>
            <a:ext cx="2111375" cy="1588"/>
          </a:xfrm>
          <a:prstGeom prst="straightConnector1">
            <a:avLst/>
          </a:prstGeom>
          <a:noFill/>
          <a:ln w="19080">
            <a:solidFill>
              <a:srgbClr val="0066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6391" name="AutoShape 7">
            <a:extLst>
              <a:ext uri="{FF2B5EF4-FFF2-40B4-BE49-F238E27FC236}">
                <a16:creationId xmlns:a16="http://schemas.microsoft.com/office/drawing/2014/main" id="{3ECF091F-9DB6-40AB-B78D-5922FD64A1DD}"/>
              </a:ext>
            </a:extLst>
          </p:cNvPr>
          <p:cNvCxnSpPr>
            <a:cxnSpLocks noChangeShapeType="1"/>
            <a:stCxn id="16387" idx="6"/>
            <a:endCxn id="16393" idx="2"/>
          </p:cNvCxnSpPr>
          <p:nvPr/>
        </p:nvCxnSpPr>
        <p:spPr bwMode="auto">
          <a:xfrm>
            <a:off x="2540000" y="1498601"/>
            <a:ext cx="2108200" cy="1588"/>
          </a:xfrm>
          <a:prstGeom prst="straightConnector1">
            <a:avLst/>
          </a:prstGeom>
          <a:noFill/>
          <a:ln w="19080">
            <a:solidFill>
              <a:srgbClr val="0066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6392" name="AutoShape 8">
            <a:extLst>
              <a:ext uri="{FF2B5EF4-FFF2-40B4-BE49-F238E27FC236}">
                <a16:creationId xmlns:a16="http://schemas.microsoft.com/office/drawing/2014/main" id="{932D844A-2A44-40FD-AC29-E91B6B446FB1}"/>
              </a:ext>
            </a:extLst>
          </p:cNvPr>
          <p:cNvCxnSpPr>
            <a:cxnSpLocks noChangeShapeType="1"/>
            <a:stCxn id="16387" idx="5"/>
            <a:endCxn id="16388" idx="1"/>
          </p:cNvCxnSpPr>
          <p:nvPr/>
        </p:nvCxnSpPr>
        <p:spPr bwMode="auto">
          <a:xfrm>
            <a:off x="2503494" y="1587501"/>
            <a:ext cx="1114425" cy="1119188"/>
          </a:xfrm>
          <a:prstGeom prst="straightConnector1">
            <a:avLst/>
          </a:prstGeom>
          <a:noFill/>
          <a:ln w="19080">
            <a:solidFill>
              <a:srgbClr val="808080"/>
            </a:solidFill>
            <a:prstDash val="sysDot"/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16393" name="Oval 9">
            <a:extLst>
              <a:ext uri="{FF2B5EF4-FFF2-40B4-BE49-F238E27FC236}">
                <a16:creationId xmlns:a16="http://schemas.microsoft.com/office/drawing/2014/main" id="{CD408522-965D-465E-BB78-DFFDEBF4F5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8206" y="1371605"/>
            <a:ext cx="250825" cy="252413"/>
          </a:xfrm>
          <a:prstGeom prst="ellipse">
            <a:avLst/>
          </a:prstGeom>
          <a:solidFill>
            <a:srgbClr val="003399"/>
          </a:solidFill>
          <a:ln w="1584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160" tIns="46080" rIns="92160" bIns="460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4</a:t>
            </a:r>
          </a:p>
        </p:txBody>
      </p:sp>
      <p:sp>
        <p:nvSpPr>
          <p:cNvPr id="16394" name="Oval 10">
            <a:extLst>
              <a:ext uri="{FF2B5EF4-FFF2-40B4-BE49-F238E27FC236}">
                <a16:creationId xmlns:a16="http://schemas.microsoft.com/office/drawing/2014/main" id="{DAC136FB-5BA2-4738-AFF6-0C38CAC0EC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9806" y="2668594"/>
            <a:ext cx="250825" cy="250825"/>
          </a:xfrm>
          <a:prstGeom prst="ellipse">
            <a:avLst/>
          </a:prstGeom>
          <a:solidFill>
            <a:srgbClr val="808080"/>
          </a:solidFill>
          <a:ln w="1584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160" tIns="46080" rIns="92160" bIns="460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7</a:t>
            </a:r>
          </a:p>
        </p:txBody>
      </p:sp>
      <p:cxnSp>
        <p:nvCxnSpPr>
          <p:cNvPr id="16395" name="AutoShape 11">
            <a:extLst>
              <a:ext uri="{FF2B5EF4-FFF2-40B4-BE49-F238E27FC236}">
                <a16:creationId xmlns:a16="http://schemas.microsoft.com/office/drawing/2014/main" id="{92D37737-88F4-4693-8E78-94E8472A766C}"/>
              </a:ext>
            </a:extLst>
          </p:cNvPr>
          <p:cNvCxnSpPr>
            <a:cxnSpLocks noChangeShapeType="1"/>
            <a:stCxn id="16398" idx="3"/>
            <a:endCxn id="16394" idx="7"/>
          </p:cNvCxnSpPr>
          <p:nvPr/>
        </p:nvCxnSpPr>
        <p:spPr bwMode="auto">
          <a:xfrm flipH="1">
            <a:off x="6234119" y="1587501"/>
            <a:ext cx="1171575" cy="1119188"/>
          </a:xfrm>
          <a:prstGeom prst="straightConnector1">
            <a:avLst/>
          </a:prstGeom>
          <a:noFill/>
          <a:ln w="19080">
            <a:solidFill>
              <a:srgbClr val="000000"/>
            </a:solidFill>
            <a:miter lim="800000"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6396" name="AutoShape 12">
            <a:extLst>
              <a:ext uri="{FF2B5EF4-FFF2-40B4-BE49-F238E27FC236}">
                <a16:creationId xmlns:a16="http://schemas.microsoft.com/office/drawing/2014/main" id="{1309CB9D-DFB4-4F22-B712-4548C9D9572F}"/>
              </a:ext>
            </a:extLst>
          </p:cNvPr>
          <p:cNvCxnSpPr>
            <a:cxnSpLocks noChangeShapeType="1"/>
            <a:stCxn id="16394" idx="2"/>
            <a:endCxn id="16388" idx="6"/>
          </p:cNvCxnSpPr>
          <p:nvPr/>
        </p:nvCxnSpPr>
        <p:spPr bwMode="auto">
          <a:xfrm flipH="1">
            <a:off x="3832231" y="2794001"/>
            <a:ext cx="2187575" cy="1588"/>
          </a:xfrm>
          <a:prstGeom prst="straightConnector1">
            <a:avLst/>
          </a:prstGeom>
          <a:noFill/>
          <a:ln w="1908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6397" name="AutoShape 13">
            <a:extLst>
              <a:ext uri="{FF2B5EF4-FFF2-40B4-BE49-F238E27FC236}">
                <a16:creationId xmlns:a16="http://schemas.microsoft.com/office/drawing/2014/main" id="{A00E3328-8A5C-4A61-AAB8-3B79F6DA2DA7}"/>
              </a:ext>
            </a:extLst>
          </p:cNvPr>
          <p:cNvCxnSpPr>
            <a:cxnSpLocks noChangeShapeType="1"/>
            <a:stCxn id="16404" idx="0"/>
            <a:endCxn id="16398" idx="4"/>
          </p:cNvCxnSpPr>
          <p:nvPr/>
        </p:nvCxnSpPr>
        <p:spPr bwMode="auto">
          <a:xfrm flipV="1">
            <a:off x="7494593" y="1624018"/>
            <a:ext cx="1587" cy="2262187"/>
          </a:xfrm>
          <a:prstGeom prst="straightConnector1">
            <a:avLst/>
          </a:prstGeom>
          <a:noFill/>
          <a:ln w="1908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16398" name="Oval 14">
            <a:extLst>
              <a:ext uri="{FF2B5EF4-FFF2-40B4-BE49-F238E27FC236}">
                <a16:creationId xmlns:a16="http://schemas.microsoft.com/office/drawing/2014/main" id="{3B587D72-FD68-4BE1-AE46-75F53F3F7D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69181" y="1371605"/>
            <a:ext cx="250825" cy="252413"/>
          </a:xfrm>
          <a:prstGeom prst="ellipse">
            <a:avLst/>
          </a:prstGeom>
          <a:solidFill>
            <a:srgbClr val="808080"/>
          </a:solidFill>
          <a:ln w="1584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160" tIns="46080" rIns="92160" bIns="460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8</a:t>
            </a:r>
          </a:p>
        </p:txBody>
      </p:sp>
      <p:cxnSp>
        <p:nvCxnSpPr>
          <p:cNvPr id="16399" name="AutoShape 15">
            <a:extLst>
              <a:ext uri="{FF2B5EF4-FFF2-40B4-BE49-F238E27FC236}">
                <a16:creationId xmlns:a16="http://schemas.microsoft.com/office/drawing/2014/main" id="{B1A6A9FD-6567-4E32-A67C-A45844BBE2D4}"/>
              </a:ext>
            </a:extLst>
          </p:cNvPr>
          <p:cNvCxnSpPr>
            <a:cxnSpLocks noChangeShapeType="1"/>
            <a:stCxn id="16393" idx="6"/>
            <a:endCxn id="16398" idx="2"/>
          </p:cNvCxnSpPr>
          <p:nvPr/>
        </p:nvCxnSpPr>
        <p:spPr bwMode="auto">
          <a:xfrm>
            <a:off x="4899027" y="1498601"/>
            <a:ext cx="2470151" cy="1588"/>
          </a:xfrm>
          <a:prstGeom prst="straightConnector1">
            <a:avLst/>
          </a:prstGeom>
          <a:noFill/>
          <a:ln w="1908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6400" name="AutoShape 16">
            <a:extLst>
              <a:ext uri="{FF2B5EF4-FFF2-40B4-BE49-F238E27FC236}">
                <a16:creationId xmlns:a16="http://schemas.microsoft.com/office/drawing/2014/main" id="{D0B211E9-3E05-4D49-A3EE-2550349B7A01}"/>
              </a:ext>
            </a:extLst>
          </p:cNvPr>
          <p:cNvCxnSpPr>
            <a:cxnSpLocks noChangeShapeType="1"/>
            <a:stCxn id="16393" idx="5"/>
            <a:endCxn id="16394" idx="1"/>
          </p:cNvCxnSpPr>
          <p:nvPr/>
        </p:nvCxnSpPr>
        <p:spPr bwMode="auto">
          <a:xfrm>
            <a:off x="4862518" y="1587501"/>
            <a:ext cx="1195387" cy="1119188"/>
          </a:xfrm>
          <a:prstGeom prst="straightConnector1">
            <a:avLst/>
          </a:prstGeom>
          <a:noFill/>
          <a:ln w="19080">
            <a:solidFill>
              <a:srgbClr val="000000"/>
            </a:solidFill>
            <a:miter lim="800000"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16401" name="Oval 17">
            <a:extLst>
              <a:ext uri="{FF2B5EF4-FFF2-40B4-BE49-F238E27FC236}">
                <a16:creationId xmlns:a16="http://schemas.microsoft.com/office/drawing/2014/main" id="{862943D0-590E-4BDC-9B0C-571559447C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9181" y="3886205"/>
            <a:ext cx="250825" cy="252413"/>
          </a:xfrm>
          <a:prstGeom prst="ellipse">
            <a:avLst/>
          </a:prstGeom>
          <a:solidFill>
            <a:srgbClr val="006600"/>
          </a:solidFill>
          <a:ln w="1584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160" tIns="46080" rIns="92160" bIns="460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3</a:t>
            </a:r>
          </a:p>
        </p:txBody>
      </p:sp>
      <p:cxnSp>
        <p:nvCxnSpPr>
          <p:cNvPr id="16402" name="AutoShape 18">
            <a:extLst>
              <a:ext uri="{FF2B5EF4-FFF2-40B4-BE49-F238E27FC236}">
                <a16:creationId xmlns:a16="http://schemas.microsoft.com/office/drawing/2014/main" id="{ED716910-1FDB-457E-8CBF-A82C369D1A48}"/>
              </a:ext>
            </a:extLst>
          </p:cNvPr>
          <p:cNvCxnSpPr>
            <a:cxnSpLocks noChangeShapeType="1"/>
            <a:stCxn id="16401" idx="6"/>
            <a:endCxn id="16403" idx="2"/>
          </p:cNvCxnSpPr>
          <p:nvPr/>
        </p:nvCxnSpPr>
        <p:spPr bwMode="auto">
          <a:xfrm>
            <a:off x="2540000" y="4013201"/>
            <a:ext cx="2108200" cy="1588"/>
          </a:xfrm>
          <a:prstGeom prst="straightConnector1">
            <a:avLst/>
          </a:prstGeom>
          <a:noFill/>
          <a:ln w="19080">
            <a:solidFill>
              <a:srgbClr val="0066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16403" name="Oval 19">
            <a:extLst>
              <a:ext uri="{FF2B5EF4-FFF2-40B4-BE49-F238E27FC236}">
                <a16:creationId xmlns:a16="http://schemas.microsoft.com/office/drawing/2014/main" id="{2B712037-1410-4487-B379-3AC7EBE67D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8206" y="3886205"/>
            <a:ext cx="250825" cy="252413"/>
          </a:xfrm>
          <a:prstGeom prst="ellipse">
            <a:avLst/>
          </a:prstGeom>
          <a:solidFill>
            <a:srgbClr val="003399"/>
          </a:solidFill>
          <a:ln w="1584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160" tIns="46080" rIns="92160" bIns="460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6</a:t>
            </a:r>
          </a:p>
        </p:txBody>
      </p:sp>
      <p:sp>
        <p:nvSpPr>
          <p:cNvPr id="16404" name="Oval 20">
            <a:extLst>
              <a:ext uri="{FF2B5EF4-FFF2-40B4-BE49-F238E27FC236}">
                <a16:creationId xmlns:a16="http://schemas.microsoft.com/office/drawing/2014/main" id="{0A96DC00-8E1F-4C76-9561-C87F3827BC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69181" y="3886205"/>
            <a:ext cx="250825" cy="252413"/>
          </a:xfrm>
          <a:prstGeom prst="ellipse">
            <a:avLst/>
          </a:prstGeom>
          <a:solidFill>
            <a:srgbClr val="808080"/>
          </a:solidFill>
          <a:ln w="1584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160" tIns="46080" rIns="92160" bIns="460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9</a:t>
            </a:r>
          </a:p>
        </p:txBody>
      </p:sp>
      <p:cxnSp>
        <p:nvCxnSpPr>
          <p:cNvPr id="16405" name="AutoShape 21">
            <a:extLst>
              <a:ext uri="{FF2B5EF4-FFF2-40B4-BE49-F238E27FC236}">
                <a16:creationId xmlns:a16="http://schemas.microsoft.com/office/drawing/2014/main" id="{45B214C4-A480-461D-AE18-33C76540DC00}"/>
              </a:ext>
            </a:extLst>
          </p:cNvPr>
          <p:cNvCxnSpPr>
            <a:cxnSpLocks noChangeShapeType="1"/>
            <a:stCxn id="16403" idx="6"/>
            <a:endCxn id="16404" idx="2"/>
          </p:cNvCxnSpPr>
          <p:nvPr/>
        </p:nvCxnSpPr>
        <p:spPr bwMode="auto">
          <a:xfrm>
            <a:off x="4899027" y="4013201"/>
            <a:ext cx="2470151" cy="1588"/>
          </a:xfrm>
          <a:prstGeom prst="straightConnector1">
            <a:avLst/>
          </a:prstGeom>
          <a:noFill/>
          <a:ln w="1908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6406" name="AutoShape 22">
            <a:extLst>
              <a:ext uri="{FF2B5EF4-FFF2-40B4-BE49-F238E27FC236}">
                <a16:creationId xmlns:a16="http://schemas.microsoft.com/office/drawing/2014/main" id="{6D6AA6F7-495D-4286-9C19-1340817BE247}"/>
              </a:ext>
            </a:extLst>
          </p:cNvPr>
          <p:cNvCxnSpPr>
            <a:cxnSpLocks noChangeShapeType="1"/>
            <a:stCxn id="16386" idx="5"/>
            <a:endCxn id="16401" idx="1"/>
          </p:cNvCxnSpPr>
          <p:nvPr/>
        </p:nvCxnSpPr>
        <p:spPr bwMode="auto">
          <a:xfrm>
            <a:off x="1433514" y="2882900"/>
            <a:ext cx="893763" cy="1041400"/>
          </a:xfrm>
          <a:prstGeom prst="straightConnector1">
            <a:avLst/>
          </a:prstGeom>
          <a:noFill/>
          <a:ln w="19080">
            <a:solidFill>
              <a:srgbClr val="0066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6407" name="AutoShape 23">
            <a:extLst>
              <a:ext uri="{FF2B5EF4-FFF2-40B4-BE49-F238E27FC236}">
                <a16:creationId xmlns:a16="http://schemas.microsoft.com/office/drawing/2014/main" id="{116039FA-027E-4C08-8CE2-57EF1B2AE276}"/>
              </a:ext>
            </a:extLst>
          </p:cNvPr>
          <p:cNvCxnSpPr>
            <a:cxnSpLocks noChangeShapeType="1"/>
            <a:stCxn id="16401" idx="7"/>
            <a:endCxn id="16388" idx="3"/>
          </p:cNvCxnSpPr>
          <p:nvPr/>
        </p:nvCxnSpPr>
        <p:spPr bwMode="auto">
          <a:xfrm flipV="1">
            <a:off x="2503494" y="2882905"/>
            <a:ext cx="1114425" cy="1039813"/>
          </a:xfrm>
          <a:prstGeom prst="straightConnector1">
            <a:avLst/>
          </a:prstGeom>
          <a:noFill/>
          <a:ln w="19080">
            <a:solidFill>
              <a:srgbClr val="808080"/>
            </a:solidFill>
            <a:prstDash val="sysDot"/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6408" name="AutoShape 24">
            <a:extLst>
              <a:ext uri="{FF2B5EF4-FFF2-40B4-BE49-F238E27FC236}">
                <a16:creationId xmlns:a16="http://schemas.microsoft.com/office/drawing/2014/main" id="{A221E5B0-3F56-435E-B658-A7D0950CCC26}"/>
              </a:ext>
            </a:extLst>
          </p:cNvPr>
          <p:cNvCxnSpPr>
            <a:cxnSpLocks noChangeShapeType="1"/>
            <a:stCxn id="16404" idx="1"/>
            <a:endCxn id="16394" idx="5"/>
          </p:cNvCxnSpPr>
          <p:nvPr/>
        </p:nvCxnSpPr>
        <p:spPr bwMode="auto">
          <a:xfrm flipH="1" flipV="1">
            <a:off x="6234119" y="2882905"/>
            <a:ext cx="1171575" cy="1039813"/>
          </a:xfrm>
          <a:prstGeom prst="straightConnector1">
            <a:avLst/>
          </a:prstGeom>
          <a:noFill/>
          <a:ln w="1908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6409" name="AutoShape 25">
            <a:extLst>
              <a:ext uri="{FF2B5EF4-FFF2-40B4-BE49-F238E27FC236}">
                <a16:creationId xmlns:a16="http://schemas.microsoft.com/office/drawing/2014/main" id="{CFB176B9-C9DD-47F6-8CCF-A1A3273C2AED}"/>
              </a:ext>
            </a:extLst>
          </p:cNvPr>
          <p:cNvCxnSpPr>
            <a:cxnSpLocks noChangeShapeType="1"/>
            <a:stCxn id="16403" idx="7"/>
            <a:endCxn id="16394" idx="3"/>
          </p:cNvCxnSpPr>
          <p:nvPr/>
        </p:nvCxnSpPr>
        <p:spPr bwMode="auto">
          <a:xfrm flipV="1">
            <a:off x="4862518" y="2882905"/>
            <a:ext cx="1195387" cy="1039813"/>
          </a:xfrm>
          <a:prstGeom prst="straightConnector1">
            <a:avLst/>
          </a:prstGeom>
          <a:noFill/>
          <a:ln w="1908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6410" name="AutoShape 26">
            <a:extLst>
              <a:ext uri="{FF2B5EF4-FFF2-40B4-BE49-F238E27FC236}">
                <a16:creationId xmlns:a16="http://schemas.microsoft.com/office/drawing/2014/main" id="{FF939F11-B798-4C40-ADAB-20F70FB2C13B}"/>
              </a:ext>
            </a:extLst>
          </p:cNvPr>
          <p:cNvCxnSpPr>
            <a:cxnSpLocks noChangeShapeType="1"/>
            <a:stCxn id="16393" idx="3"/>
            <a:endCxn id="16388" idx="7"/>
          </p:cNvCxnSpPr>
          <p:nvPr/>
        </p:nvCxnSpPr>
        <p:spPr bwMode="auto">
          <a:xfrm flipH="1">
            <a:off x="3795713" y="1587501"/>
            <a:ext cx="889000" cy="1119188"/>
          </a:xfrm>
          <a:prstGeom prst="straightConnector1">
            <a:avLst/>
          </a:prstGeom>
          <a:noFill/>
          <a:ln w="1908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16411" name="Text Box 27">
            <a:extLst>
              <a:ext uri="{FF2B5EF4-FFF2-40B4-BE49-F238E27FC236}">
                <a16:creationId xmlns:a16="http://schemas.microsoft.com/office/drawing/2014/main" id="{BE5B310A-5B1E-4E5A-93D2-CD3390F870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5" y="2667006"/>
            <a:ext cx="339725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00339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0</a:t>
            </a:r>
          </a:p>
        </p:txBody>
      </p:sp>
      <p:sp>
        <p:nvSpPr>
          <p:cNvPr id="16412" name="Text Box 28">
            <a:extLst>
              <a:ext uri="{FF2B5EF4-FFF2-40B4-BE49-F238E27FC236}">
                <a16:creationId xmlns:a16="http://schemas.microsoft.com/office/drawing/2014/main" id="{A0FE0DC6-4357-44A5-A477-FB3093229C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7800" y="5105400"/>
            <a:ext cx="1905000" cy="381000"/>
          </a:xfrm>
          <a:prstGeom prst="rect">
            <a:avLst/>
          </a:prstGeom>
          <a:solidFill>
            <a:srgbClr val="808080"/>
          </a:solidFill>
          <a:ln w="1584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27360" rIns="0" bIns="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ts val="1125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Undiscovered</a:t>
            </a:r>
          </a:p>
        </p:txBody>
      </p:sp>
      <p:sp>
        <p:nvSpPr>
          <p:cNvPr id="16413" name="Text Box 29">
            <a:extLst>
              <a:ext uri="{FF2B5EF4-FFF2-40B4-BE49-F238E27FC236}">
                <a16:creationId xmlns:a16="http://schemas.microsoft.com/office/drawing/2014/main" id="{7B447C35-EA10-46A0-9A2F-5E8ECD4F98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7800" y="5486400"/>
            <a:ext cx="1905000" cy="381000"/>
          </a:xfrm>
          <a:prstGeom prst="rect">
            <a:avLst/>
          </a:prstGeom>
          <a:solidFill>
            <a:srgbClr val="003399"/>
          </a:solidFill>
          <a:ln w="1584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27360" rIns="0" bIns="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ts val="1125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Discovered</a:t>
            </a:r>
          </a:p>
        </p:txBody>
      </p:sp>
      <p:sp>
        <p:nvSpPr>
          <p:cNvPr id="16414" name="Text Box 30">
            <a:extLst>
              <a:ext uri="{FF2B5EF4-FFF2-40B4-BE49-F238E27FC236}">
                <a16:creationId xmlns:a16="http://schemas.microsoft.com/office/drawing/2014/main" id="{A5A98455-6FDE-4BC5-A844-E7E39BBE90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7800" y="6248400"/>
            <a:ext cx="1905000" cy="381000"/>
          </a:xfrm>
          <a:prstGeom prst="rect">
            <a:avLst/>
          </a:prstGeom>
          <a:solidFill>
            <a:srgbClr val="006600"/>
          </a:solidFill>
          <a:ln w="1584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27360" rIns="0" bIns="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ts val="1125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Finished</a:t>
            </a:r>
          </a:p>
        </p:txBody>
      </p:sp>
      <p:sp>
        <p:nvSpPr>
          <p:cNvPr id="16415" name="Text Box 31">
            <a:extLst>
              <a:ext uri="{FF2B5EF4-FFF2-40B4-BE49-F238E27FC236}">
                <a16:creationId xmlns:a16="http://schemas.microsoft.com/office/drawing/2014/main" id="{7021CCC5-8FD8-41E8-BF36-A49CD222BD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8600" y="5410200"/>
            <a:ext cx="4191000" cy="381000"/>
          </a:xfrm>
          <a:prstGeom prst="rect">
            <a:avLst/>
          </a:prstGeom>
          <a:solidFill>
            <a:srgbClr val="FFFFCC"/>
          </a:solidFill>
          <a:ln w="1584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27360" rIns="0" bIns="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l" defTabSz="457189" rtl="0" eaLnBrk="0" fontAlgn="base" latinLnBrk="0" hangingPunct="0">
              <a:lnSpc>
                <a:spcPct val="100000"/>
              </a:lnSpc>
              <a:spcBef>
                <a:spcPts val="1125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 Queue: 5 4 6  </a:t>
            </a:r>
          </a:p>
        </p:txBody>
      </p:sp>
      <p:sp>
        <p:nvSpPr>
          <p:cNvPr id="16416" name="Text Box 32">
            <a:extLst>
              <a:ext uri="{FF2B5EF4-FFF2-40B4-BE49-F238E27FC236}">
                <a16:creationId xmlns:a16="http://schemas.microsoft.com/office/drawing/2014/main" id="{E13DC1F2-8C58-4F5E-BA6C-6239CE0286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7800" y="5867400"/>
            <a:ext cx="1905000" cy="381000"/>
          </a:xfrm>
          <a:prstGeom prst="rect">
            <a:avLst/>
          </a:prstGeom>
          <a:solidFill>
            <a:srgbClr val="A50021"/>
          </a:solidFill>
          <a:ln w="1584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27360" rIns="0" bIns="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ts val="1125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Top of queue</a:t>
            </a:r>
          </a:p>
        </p:txBody>
      </p:sp>
      <p:sp>
        <p:nvSpPr>
          <p:cNvPr id="16417" name="Text Box 33">
            <a:extLst>
              <a:ext uri="{FF2B5EF4-FFF2-40B4-BE49-F238E27FC236}">
                <a16:creationId xmlns:a16="http://schemas.microsoft.com/office/drawing/2014/main" id="{E5B8DF82-452B-4131-8A32-B67743782B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51080" y="1066806"/>
            <a:ext cx="339725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00339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1</a:t>
            </a:r>
          </a:p>
        </p:txBody>
      </p:sp>
      <p:sp>
        <p:nvSpPr>
          <p:cNvPr id="16418" name="Text Box 34">
            <a:extLst>
              <a:ext uri="{FF2B5EF4-FFF2-40B4-BE49-F238E27FC236}">
                <a16:creationId xmlns:a16="http://schemas.microsoft.com/office/drawing/2014/main" id="{6209449D-0E98-45A6-ADFB-E656121152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5" y="4267206"/>
            <a:ext cx="339725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00339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1</a:t>
            </a:r>
          </a:p>
        </p:txBody>
      </p:sp>
      <p:sp>
        <p:nvSpPr>
          <p:cNvPr id="16419" name="Text Box 35">
            <a:extLst>
              <a:ext uri="{FF2B5EF4-FFF2-40B4-BE49-F238E27FC236}">
                <a16:creationId xmlns:a16="http://schemas.microsoft.com/office/drawing/2014/main" id="{B0CF88FC-230C-45C2-8ACF-E2E0078CA6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46480" y="2971806"/>
            <a:ext cx="339725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00339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1</a:t>
            </a:r>
          </a:p>
        </p:txBody>
      </p:sp>
      <p:sp>
        <p:nvSpPr>
          <p:cNvPr id="16420" name="Text Box 36">
            <a:extLst>
              <a:ext uri="{FF2B5EF4-FFF2-40B4-BE49-F238E27FC236}">
                <a16:creationId xmlns:a16="http://schemas.microsoft.com/office/drawing/2014/main" id="{F8F72FD3-4327-47D2-A0DE-203D958E1B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13280" y="1066806"/>
            <a:ext cx="339725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00339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2</a:t>
            </a:r>
          </a:p>
        </p:txBody>
      </p:sp>
      <p:sp>
        <p:nvSpPr>
          <p:cNvPr id="16421" name="Text Box 37">
            <a:extLst>
              <a:ext uri="{FF2B5EF4-FFF2-40B4-BE49-F238E27FC236}">
                <a16:creationId xmlns:a16="http://schemas.microsoft.com/office/drawing/2014/main" id="{B313268B-C34B-4280-8963-03C64CD03D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13280" y="4267206"/>
            <a:ext cx="339725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00339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2</a:t>
            </a:r>
          </a:p>
        </p:txBody>
      </p:sp>
      <p:cxnSp>
        <p:nvCxnSpPr>
          <p:cNvPr id="16422" name="AutoShape 38">
            <a:extLst>
              <a:ext uri="{FF2B5EF4-FFF2-40B4-BE49-F238E27FC236}">
                <a16:creationId xmlns:a16="http://schemas.microsoft.com/office/drawing/2014/main" id="{17FDFEAC-A4BA-4BF1-98F0-BE047A28BDF1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795713" y="2890843"/>
            <a:ext cx="889000" cy="1023937"/>
          </a:xfrm>
          <a:prstGeom prst="straightConnector1">
            <a:avLst/>
          </a:prstGeom>
          <a:noFill/>
          <a:ln w="19080">
            <a:solidFill>
              <a:srgbClr val="0066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1">
            <a:extLst>
              <a:ext uri="{FF2B5EF4-FFF2-40B4-BE49-F238E27FC236}">
                <a16:creationId xmlns:a16="http://schemas.microsoft.com/office/drawing/2014/main" id="{4D4B7B43-C369-43A4-BBC0-9CB68C2FA21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762000"/>
          </a:xfrm>
          <a:ln/>
        </p:spPr>
        <p:txBody>
          <a:bodyPr/>
          <a:lstStyle/>
          <a:p>
            <a:pPr>
              <a:buClrTx/>
              <a:tabLst>
                <a:tab pos="0" algn="l"/>
                <a:tab pos="914377" algn="l"/>
                <a:tab pos="1828754" algn="l"/>
                <a:tab pos="2743131" algn="l"/>
                <a:tab pos="3657509" algn="l"/>
                <a:tab pos="4571886" algn="l"/>
                <a:tab pos="5486263" algn="l"/>
                <a:tab pos="6400640" algn="l"/>
                <a:tab pos="7315017" algn="l"/>
                <a:tab pos="8229394" algn="l"/>
                <a:tab pos="9143771" algn="l"/>
                <a:tab pos="10058149" algn="l"/>
              </a:tabLst>
            </a:pPr>
            <a:r>
              <a:rPr lang="en-US" altLang="en-US"/>
              <a:t>Breadth First Search</a:t>
            </a:r>
          </a:p>
        </p:txBody>
      </p:sp>
      <p:sp>
        <p:nvSpPr>
          <p:cNvPr id="41" name="Slide Number Placeholder 2">
            <a:extLst>
              <a:ext uri="{FF2B5EF4-FFF2-40B4-BE49-F238E27FC236}">
                <a16:creationId xmlns:a16="http://schemas.microsoft.com/office/drawing/2014/main" id="{B68E9E76-5B04-44AA-B552-F4C2B6166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28002" y="6513513"/>
            <a:ext cx="2537884" cy="457200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45718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fld id="{5FE89EA1-C633-469B-9A25-5CFCB73779C1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457189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/>
                <a:defRPr/>
              </a:pPr>
              <a:t>148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7410" name="Oval 2">
            <a:extLst>
              <a:ext uri="{FF2B5EF4-FFF2-40B4-BE49-F238E27FC236}">
                <a16:creationId xmlns:a16="http://schemas.microsoft.com/office/drawing/2014/main" id="{5F128D86-4E4D-48BE-AA63-AFB57EC5F7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9206" y="2668594"/>
            <a:ext cx="250825" cy="250825"/>
          </a:xfrm>
          <a:prstGeom prst="ellipse">
            <a:avLst/>
          </a:prstGeom>
          <a:solidFill>
            <a:srgbClr val="006600"/>
          </a:solidFill>
          <a:ln w="1584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160" tIns="46080" rIns="92160" bIns="460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s</a:t>
            </a:r>
          </a:p>
        </p:txBody>
      </p:sp>
      <p:sp>
        <p:nvSpPr>
          <p:cNvPr id="17411" name="Oval 3">
            <a:extLst>
              <a:ext uri="{FF2B5EF4-FFF2-40B4-BE49-F238E27FC236}">
                <a16:creationId xmlns:a16="http://schemas.microsoft.com/office/drawing/2014/main" id="{00BD6453-8340-418F-A7EF-907B170348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9181" y="1371605"/>
            <a:ext cx="250825" cy="252413"/>
          </a:xfrm>
          <a:prstGeom prst="ellipse">
            <a:avLst/>
          </a:prstGeom>
          <a:solidFill>
            <a:srgbClr val="006600"/>
          </a:solidFill>
          <a:ln w="1584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160" tIns="46080" rIns="92160" bIns="460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2</a:t>
            </a:r>
          </a:p>
        </p:txBody>
      </p:sp>
      <p:sp>
        <p:nvSpPr>
          <p:cNvPr id="17412" name="Oval 4">
            <a:extLst>
              <a:ext uri="{FF2B5EF4-FFF2-40B4-BE49-F238E27FC236}">
                <a16:creationId xmlns:a16="http://schemas.microsoft.com/office/drawing/2014/main" id="{82C4387A-87B3-42D3-9435-5C5366E347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1406" y="2668594"/>
            <a:ext cx="250825" cy="250825"/>
          </a:xfrm>
          <a:prstGeom prst="ellipse">
            <a:avLst/>
          </a:prstGeom>
          <a:solidFill>
            <a:srgbClr val="006600"/>
          </a:solidFill>
          <a:ln w="1584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160" tIns="46080" rIns="92160" bIns="460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5</a:t>
            </a:r>
          </a:p>
        </p:txBody>
      </p:sp>
      <p:cxnSp>
        <p:nvCxnSpPr>
          <p:cNvPr id="17413" name="AutoShape 5">
            <a:extLst>
              <a:ext uri="{FF2B5EF4-FFF2-40B4-BE49-F238E27FC236}">
                <a16:creationId xmlns:a16="http://schemas.microsoft.com/office/drawing/2014/main" id="{133EE09F-552D-446D-8A8D-D49C779B96A2}"/>
              </a:ext>
            </a:extLst>
          </p:cNvPr>
          <p:cNvCxnSpPr>
            <a:cxnSpLocks noChangeShapeType="1"/>
            <a:stCxn id="17410" idx="7"/>
            <a:endCxn id="17411" idx="3"/>
          </p:cNvCxnSpPr>
          <p:nvPr/>
        </p:nvCxnSpPr>
        <p:spPr bwMode="auto">
          <a:xfrm flipV="1">
            <a:off x="1433514" y="1587500"/>
            <a:ext cx="893763" cy="1117600"/>
          </a:xfrm>
          <a:prstGeom prst="straightConnector1">
            <a:avLst/>
          </a:prstGeom>
          <a:noFill/>
          <a:ln w="19080">
            <a:solidFill>
              <a:srgbClr val="0066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7414" name="AutoShape 6">
            <a:extLst>
              <a:ext uri="{FF2B5EF4-FFF2-40B4-BE49-F238E27FC236}">
                <a16:creationId xmlns:a16="http://schemas.microsoft.com/office/drawing/2014/main" id="{27A1A088-5B4A-47A0-B24C-38ABF67D5519}"/>
              </a:ext>
            </a:extLst>
          </p:cNvPr>
          <p:cNvCxnSpPr>
            <a:cxnSpLocks noChangeShapeType="1"/>
            <a:stCxn id="17410" idx="6"/>
            <a:endCxn id="17412" idx="2"/>
          </p:cNvCxnSpPr>
          <p:nvPr/>
        </p:nvCxnSpPr>
        <p:spPr bwMode="auto">
          <a:xfrm>
            <a:off x="1470031" y="2794001"/>
            <a:ext cx="2111375" cy="1588"/>
          </a:xfrm>
          <a:prstGeom prst="straightConnector1">
            <a:avLst/>
          </a:prstGeom>
          <a:noFill/>
          <a:ln w="19080">
            <a:solidFill>
              <a:srgbClr val="0066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7415" name="AutoShape 7">
            <a:extLst>
              <a:ext uri="{FF2B5EF4-FFF2-40B4-BE49-F238E27FC236}">
                <a16:creationId xmlns:a16="http://schemas.microsoft.com/office/drawing/2014/main" id="{3BB12296-ECDA-449C-940A-E48F988DA578}"/>
              </a:ext>
            </a:extLst>
          </p:cNvPr>
          <p:cNvCxnSpPr>
            <a:cxnSpLocks noChangeShapeType="1"/>
            <a:stCxn id="17411" idx="6"/>
            <a:endCxn id="17417" idx="2"/>
          </p:cNvCxnSpPr>
          <p:nvPr/>
        </p:nvCxnSpPr>
        <p:spPr bwMode="auto">
          <a:xfrm>
            <a:off x="2540000" y="1498601"/>
            <a:ext cx="2108200" cy="1588"/>
          </a:xfrm>
          <a:prstGeom prst="straightConnector1">
            <a:avLst/>
          </a:prstGeom>
          <a:noFill/>
          <a:ln w="19080">
            <a:solidFill>
              <a:srgbClr val="0066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7416" name="AutoShape 8">
            <a:extLst>
              <a:ext uri="{FF2B5EF4-FFF2-40B4-BE49-F238E27FC236}">
                <a16:creationId xmlns:a16="http://schemas.microsoft.com/office/drawing/2014/main" id="{41B880D2-AFC3-4F59-9E58-6D70B3BCB4CD}"/>
              </a:ext>
            </a:extLst>
          </p:cNvPr>
          <p:cNvCxnSpPr>
            <a:cxnSpLocks noChangeShapeType="1"/>
            <a:stCxn id="17411" idx="5"/>
            <a:endCxn id="17412" idx="1"/>
          </p:cNvCxnSpPr>
          <p:nvPr/>
        </p:nvCxnSpPr>
        <p:spPr bwMode="auto">
          <a:xfrm>
            <a:off x="2503494" y="1587501"/>
            <a:ext cx="1114425" cy="1119188"/>
          </a:xfrm>
          <a:prstGeom prst="straightConnector1">
            <a:avLst/>
          </a:prstGeom>
          <a:noFill/>
          <a:ln w="19080">
            <a:solidFill>
              <a:srgbClr val="808080"/>
            </a:solidFill>
            <a:prstDash val="sysDot"/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17417" name="Oval 9">
            <a:extLst>
              <a:ext uri="{FF2B5EF4-FFF2-40B4-BE49-F238E27FC236}">
                <a16:creationId xmlns:a16="http://schemas.microsoft.com/office/drawing/2014/main" id="{53E2230A-8AD4-41D1-9B23-38CD4C783A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8206" y="1371605"/>
            <a:ext cx="250825" cy="252413"/>
          </a:xfrm>
          <a:prstGeom prst="ellipse">
            <a:avLst/>
          </a:prstGeom>
          <a:solidFill>
            <a:srgbClr val="A50021"/>
          </a:solidFill>
          <a:ln w="1584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160" tIns="46080" rIns="92160" bIns="460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4</a:t>
            </a:r>
          </a:p>
        </p:txBody>
      </p:sp>
      <p:sp>
        <p:nvSpPr>
          <p:cNvPr id="17418" name="Oval 10">
            <a:extLst>
              <a:ext uri="{FF2B5EF4-FFF2-40B4-BE49-F238E27FC236}">
                <a16:creationId xmlns:a16="http://schemas.microsoft.com/office/drawing/2014/main" id="{933B2487-C3B2-4280-8CA5-DB8B20624F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9806" y="2668594"/>
            <a:ext cx="250825" cy="250825"/>
          </a:xfrm>
          <a:prstGeom prst="ellipse">
            <a:avLst/>
          </a:prstGeom>
          <a:solidFill>
            <a:srgbClr val="808080"/>
          </a:solidFill>
          <a:ln w="1584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160" tIns="46080" rIns="92160" bIns="460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7</a:t>
            </a:r>
          </a:p>
        </p:txBody>
      </p:sp>
      <p:cxnSp>
        <p:nvCxnSpPr>
          <p:cNvPr id="17419" name="AutoShape 11">
            <a:extLst>
              <a:ext uri="{FF2B5EF4-FFF2-40B4-BE49-F238E27FC236}">
                <a16:creationId xmlns:a16="http://schemas.microsoft.com/office/drawing/2014/main" id="{4583EEF2-42BE-40A7-B78C-7834A01DCB64}"/>
              </a:ext>
            </a:extLst>
          </p:cNvPr>
          <p:cNvCxnSpPr>
            <a:cxnSpLocks noChangeShapeType="1"/>
            <a:stCxn id="17422" idx="3"/>
            <a:endCxn id="17418" idx="7"/>
          </p:cNvCxnSpPr>
          <p:nvPr/>
        </p:nvCxnSpPr>
        <p:spPr bwMode="auto">
          <a:xfrm flipH="1">
            <a:off x="6234119" y="1587501"/>
            <a:ext cx="1171575" cy="1119188"/>
          </a:xfrm>
          <a:prstGeom prst="straightConnector1">
            <a:avLst/>
          </a:prstGeom>
          <a:noFill/>
          <a:ln w="19080">
            <a:solidFill>
              <a:srgbClr val="000000"/>
            </a:solidFill>
            <a:miter lim="800000"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7420" name="AutoShape 12">
            <a:extLst>
              <a:ext uri="{FF2B5EF4-FFF2-40B4-BE49-F238E27FC236}">
                <a16:creationId xmlns:a16="http://schemas.microsoft.com/office/drawing/2014/main" id="{214646EF-4A89-4844-941E-83E887706BC8}"/>
              </a:ext>
            </a:extLst>
          </p:cNvPr>
          <p:cNvCxnSpPr>
            <a:cxnSpLocks noChangeShapeType="1"/>
            <a:stCxn id="17418" idx="2"/>
            <a:endCxn id="17412" idx="6"/>
          </p:cNvCxnSpPr>
          <p:nvPr/>
        </p:nvCxnSpPr>
        <p:spPr bwMode="auto">
          <a:xfrm flipH="1">
            <a:off x="3832231" y="2794001"/>
            <a:ext cx="2187575" cy="1588"/>
          </a:xfrm>
          <a:prstGeom prst="straightConnector1">
            <a:avLst/>
          </a:prstGeom>
          <a:noFill/>
          <a:ln w="1908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7421" name="AutoShape 13">
            <a:extLst>
              <a:ext uri="{FF2B5EF4-FFF2-40B4-BE49-F238E27FC236}">
                <a16:creationId xmlns:a16="http://schemas.microsoft.com/office/drawing/2014/main" id="{20B9D128-25A9-4BF0-B5EA-F2EA88176F29}"/>
              </a:ext>
            </a:extLst>
          </p:cNvPr>
          <p:cNvCxnSpPr>
            <a:cxnSpLocks noChangeShapeType="1"/>
            <a:stCxn id="17428" idx="0"/>
            <a:endCxn id="17422" idx="4"/>
          </p:cNvCxnSpPr>
          <p:nvPr/>
        </p:nvCxnSpPr>
        <p:spPr bwMode="auto">
          <a:xfrm flipV="1">
            <a:off x="7494593" y="1624018"/>
            <a:ext cx="1587" cy="2262187"/>
          </a:xfrm>
          <a:prstGeom prst="straightConnector1">
            <a:avLst/>
          </a:prstGeom>
          <a:noFill/>
          <a:ln w="1908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17422" name="Oval 14">
            <a:extLst>
              <a:ext uri="{FF2B5EF4-FFF2-40B4-BE49-F238E27FC236}">
                <a16:creationId xmlns:a16="http://schemas.microsoft.com/office/drawing/2014/main" id="{BCD87DEA-D8FF-4EF4-9912-DB21E3E8BF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69181" y="1371605"/>
            <a:ext cx="250825" cy="252413"/>
          </a:xfrm>
          <a:prstGeom prst="ellipse">
            <a:avLst/>
          </a:prstGeom>
          <a:solidFill>
            <a:srgbClr val="808080"/>
          </a:solidFill>
          <a:ln w="1584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160" tIns="46080" rIns="92160" bIns="460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8</a:t>
            </a:r>
          </a:p>
        </p:txBody>
      </p:sp>
      <p:cxnSp>
        <p:nvCxnSpPr>
          <p:cNvPr id="17423" name="AutoShape 15">
            <a:extLst>
              <a:ext uri="{FF2B5EF4-FFF2-40B4-BE49-F238E27FC236}">
                <a16:creationId xmlns:a16="http://schemas.microsoft.com/office/drawing/2014/main" id="{93E6491D-2B7C-4BE9-BDDF-0C25060192B9}"/>
              </a:ext>
            </a:extLst>
          </p:cNvPr>
          <p:cNvCxnSpPr>
            <a:cxnSpLocks noChangeShapeType="1"/>
            <a:stCxn id="17417" idx="6"/>
            <a:endCxn id="17422" idx="2"/>
          </p:cNvCxnSpPr>
          <p:nvPr/>
        </p:nvCxnSpPr>
        <p:spPr bwMode="auto">
          <a:xfrm>
            <a:off x="4899027" y="1498601"/>
            <a:ext cx="2470151" cy="1588"/>
          </a:xfrm>
          <a:prstGeom prst="straightConnector1">
            <a:avLst/>
          </a:prstGeom>
          <a:noFill/>
          <a:ln w="1908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7424" name="AutoShape 16">
            <a:extLst>
              <a:ext uri="{FF2B5EF4-FFF2-40B4-BE49-F238E27FC236}">
                <a16:creationId xmlns:a16="http://schemas.microsoft.com/office/drawing/2014/main" id="{3D48F671-7C00-4AFF-BDD8-8AD9E642447B}"/>
              </a:ext>
            </a:extLst>
          </p:cNvPr>
          <p:cNvCxnSpPr>
            <a:cxnSpLocks noChangeShapeType="1"/>
            <a:stCxn id="17417" idx="5"/>
            <a:endCxn id="17418" idx="1"/>
          </p:cNvCxnSpPr>
          <p:nvPr/>
        </p:nvCxnSpPr>
        <p:spPr bwMode="auto">
          <a:xfrm>
            <a:off x="4862518" y="1587501"/>
            <a:ext cx="1195387" cy="1119188"/>
          </a:xfrm>
          <a:prstGeom prst="straightConnector1">
            <a:avLst/>
          </a:prstGeom>
          <a:noFill/>
          <a:ln w="19080">
            <a:solidFill>
              <a:srgbClr val="000000"/>
            </a:solidFill>
            <a:miter lim="800000"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17425" name="Oval 17">
            <a:extLst>
              <a:ext uri="{FF2B5EF4-FFF2-40B4-BE49-F238E27FC236}">
                <a16:creationId xmlns:a16="http://schemas.microsoft.com/office/drawing/2014/main" id="{EBC511CA-A917-4982-92CC-AEEC7E99AA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9181" y="3886205"/>
            <a:ext cx="250825" cy="252413"/>
          </a:xfrm>
          <a:prstGeom prst="ellipse">
            <a:avLst/>
          </a:prstGeom>
          <a:solidFill>
            <a:srgbClr val="006600"/>
          </a:solidFill>
          <a:ln w="1584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160" tIns="46080" rIns="92160" bIns="460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3</a:t>
            </a:r>
          </a:p>
        </p:txBody>
      </p:sp>
      <p:cxnSp>
        <p:nvCxnSpPr>
          <p:cNvPr id="17426" name="AutoShape 18">
            <a:extLst>
              <a:ext uri="{FF2B5EF4-FFF2-40B4-BE49-F238E27FC236}">
                <a16:creationId xmlns:a16="http://schemas.microsoft.com/office/drawing/2014/main" id="{016060E3-02A7-408F-9B9A-0E3C5EEBDD5E}"/>
              </a:ext>
            </a:extLst>
          </p:cNvPr>
          <p:cNvCxnSpPr>
            <a:cxnSpLocks noChangeShapeType="1"/>
            <a:stCxn id="17425" idx="6"/>
            <a:endCxn id="17427" idx="2"/>
          </p:cNvCxnSpPr>
          <p:nvPr/>
        </p:nvCxnSpPr>
        <p:spPr bwMode="auto">
          <a:xfrm>
            <a:off x="2540000" y="4013201"/>
            <a:ext cx="2108200" cy="1588"/>
          </a:xfrm>
          <a:prstGeom prst="straightConnector1">
            <a:avLst/>
          </a:prstGeom>
          <a:noFill/>
          <a:ln w="19080">
            <a:solidFill>
              <a:srgbClr val="0066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17427" name="Oval 19">
            <a:extLst>
              <a:ext uri="{FF2B5EF4-FFF2-40B4-BE49-F238E27FC236}">
                <a16:creationId xmlns:a16="http://schemas.microsoft.com/office/drawing/2014/main" id="{E23A053F-0B14-40E6-92A6-36A5D46791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8206" y="3886205"/>
            <a:ext cx="250825" cy="252413"/>
          </a:xfrm>
          <a:prstGeom prst="ellipse">
            <a:avLst/>
          </a:prstGeom>
          <a:solidFill>
            <a:srgbClr val="003399"/>
          </a:solidFill>
          <a:ln w="1584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160" tIns="46080" rIns="92160" bIns="460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6</a:t>
            </a:r>
          </a:p>
        </p:txBody>
      </p:sp>
      <p:sp>
        <p:nvSpPr>
          <p:cNvPr id="17428" name="Oval 20">
            <a:extLst>
              <a:ext uri="{FF2B5EF4-FFF2-40B4-BE49-F238E27FC236}">
                <a16:creationId xmlns:a16="http://schemas.microsoft.com/office/drawing/2014/main" id="{419CEA49-AD05-4E77-ABBB-5D7F747BEB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69181" y="3886205"/>
            <a:ext cx="250825" cy="252413"/>
          </a:xfrm>
          <a:prstGeom prst="ellipse">
            <a:avLst/>
          </a:prstGeom>
          <a:solidFill>
            <a:srgbClr val="808080"/>
          </a:solidFill>
          <a:ln w="1584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160" tIns="46080" rIns="92160" bIns="460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9</a:t>
            </a:r>
          </a:p>
        </p:txBody>
      </p:sp>
      <p:cxnSp>
        <p:nvCxnSpPr>
          <p:cNvPr id="17429" name="AutoShape 21">
            <a:extLst>
              <a:ext uri="{FF2B5EF4-FFF2-40B4-BE49-F238E27FC236}">
                <a16:creationId xmlns:a16="http://schemas.microsoft.com/office/drawing/2014/main" id="{E535F272-4DD6-4C87-A25A-B2FEC3838D54}"/>
              </a:ext>
            </a:extLst>
          </p:cNvPr>
          <p:cNvCxnSpPr>
            <a:cxnSpLocks noChangeShapeType="1"/>
            <a:stCxn id="17427" idx="6"/>
            <a:endCxn id="17428" idx="2"/>
          </p:cNvCxnSpPr>
          <p:nvPr/>
        </p:nvCxnSpPr>
        <p:spPr bwMode="auto">
          <a:xfrm>
            <a:off x="4899027" y="4013201"/>
            <a:ext cx="2470151" cy="1588"/>
          </a:xfrm>
          <a:prstGeom prst="straightConnector1">
            <a:avLst/>
          </a:prstGeom>
          <a:noFill/>
          <a:ln w="1908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7430" name="AutoShape 22">
            <a:extLst>
              <a:ext uri="{FF2B5EF4-FFF2-40B4-BE49-F238E27FC236}">
                <a16:creationId xmlns:a16="http://schemas.microsoft.com/office/drawing/2014/main" id="{CA106393-B96A-44F1-8438-BE9C568DC763}"/>
              </a:ext>
            </a:extLst>
          </p:cNvPr>
          <p:cNvCxnSpPr>
            <a:cxnSpLocks noChangeShapeType="1"/>
            <a:stCxn id="17410" idx="5"/>
            <a:endCxn id="17425" idx="1"/>
          </p:cNvCxnSpPr>
          <p:nvPr/>
        </p:nvCxnSpPr>
        <p:spPr bwMode="auto">
          <a:xfrm>
            <a:off x="1433514" y="2882900"/>
            <a:ext cx="893763" cy="1041400"/>
          </a:xfrm>
          <a:prstGeom prst="straightConnector1">
            <a:avLst/>
          </a:prstGeom>
          <a:noFill/>
          <a:ln w="19080">
            <a:solidFill>
              <a:srgbClr val="0066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7431" name="AutoShape 23">
            <a:extLst>
              <a:ext uri="{FF2B5EF4-FFF2-40B4-BE49-F238E27FC236}">
                <a16:creationId xmlns:a16="http://schemas.microsoft.com/office/drawing/2014/main" id="{314527C9-44A7-45C7-9E6B-F180EAFA7B7B}"/>
              </a:ext>
            </a:extLst>
          </p:cNvPr>
          <p:cNvCxnSpPr>
            <a:cxnSpLocks noChangeShapeType="1"/>
            <a:stCxn id="17425" idx="7"/>
            <a:endCxn id="17412" idx="3"/>
          </p:cNvCxnSpPr>
          <p:nvPr/>
        </p:nvCxnSpPr>
        <p:spPr bwMode="auto">
          <a:xfrm flipV="1">
            <a:off x="2503494" y="2882905"/>
            <a:ext cx="1114425" cy="1039813"/>
          </a:xfrm>
          <a:prstGeom prst="straightConnector1">
            <a:avLst/>
          </a:prstGeom>
          <a:noFill/>
          <a:ln w="19080">
            <a:solidFill>
              <a:srgbClr val="808080"/>
            </a:solidFill>
            <a:prstDash val="sysDot"/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7432" name="AutoShape 24">
            <a:extLst>
              <a:ext uri="{FF2B5EF4-FFF2-40B4-BE49-F238E27FC236}">
                <a16:creationId xmlns:a16="http://schemas.microsoft.com/office/drawing/2014/main" id="{AB27D2EF-062D-41AF-AE9D-37F46641226A}"/>
              </a:ext>
            </a:extLst>
          </p:cNvPr>
          <p:cNvCxnSpPr>
            <a:cxnSpLocks noChangeShapeType="1"/>
            <a:stCxn id="17412" idx="5"/>
            <a:endCxn id="17427" idx="1"/>
          </p:cNvCxnSpPr>
          <p:nvPr/>
        </p:nvCxnSpPr>
        <p:spPr bwMode="auto">
          <a:xfrm>
            <a:off x="3795718" y="2882900"/>
            <a:ext cx="890587" cy="1041400"/>
          </a:xfrm>
          <a:prstGeom prst="straightConnector1">
            <a:avLst/>
          </a:prstGeom>
          <a:noFill/>
          <a:ln w="19080">
            <a:solidFill>
              <a:srgbClr val="0066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7433" name="AutoShape 25">
            <a:extLst>
              <a:ext uri="{FF2B5EF4-FFF2-40B4-BE49-F238E27FC236}">
                <a16:creationId xmlns:a16="http://schemas.microsoft.com/office/drawing/2014/main" id="{A333D1A9-FC19-4BB2-80BE-5C5C32395FD7}"/>
              </a:ext>
            </a:extLst>
          </p:cNvPr>
          <p:cNvCxnSpPr>
            <a:cxnSpLocks noChangeShapeType="1"/>
            <a:stCxn id="17428" idx="1"/>
            <a:endCxn id="17418" idx="5"/>
          </p:cNvCxnSpPr>
          <p:nvPr/>
        </p:nvCxnSpPr>
        <p:spPr bwMode="auto">
          <a:xfrm flipH="1" flipV="1">
            <a:off x="6234119" y="2882905"/>
            <a:ext cx="1171575" cy="1039813"/>
          </a:xfrm>
          <a:prstGeom prst="straightConnector1">
            <a:avLst/>
          </a:prstGeom>
          <a:noFill/>
          <a:ln w="1908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7434" name="AutoShape 26">
            <a:extLst>
              <a:ext uri="{FF2B5EF4-FFF2-40B4-BE49-F238E27FC236}">
                <a16:creationId xmlns:a16="http://schemas.microsoft.com/office/drawing/2014/main" id="{B9E0D930-D727-4803-9E67-AC44B3C3FAF1}"/>
              </a:ext>
            </a:extLst>
          </p:cNvPr>
          <p:cNvCxnSpPr>
            <a:cxnSpLocks noChangeShapeType="1"/>
            <a:stCxn id="17427" idx="7"/>
            <a:endCxn id="17418" idx="3"/>
          </p:cNvCxnSpPr>
          <p:nvPr/>
        </p:nvCxnSpPr>
        <p:spPr bwMode="auto">
          <a:xfrm flipV="1">
            <a:off x="4862518" y="2882905"/>
            <a:ext cx="1195387" cy="1039813"/>
          </a:xfrm>
          <a:prstGeom prst="straightConnector1">
            <a:avLst/>
          </a:prstGeom>
          <a:noFill/>
          <a:ln w="1908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7435" name="AutoShape 27">
            <a:extLst>
              <a:ext uri="{FF2B5EF4-FFF2-40B4-BE49-F238E27FC236}">
                <a16:creationId xmlns:a16="http://schemas.microsoft.com/office/drawing/2014/main" id="{22CBF28D-02C6-4554-AF68-221E82704DFE}"/>
              </a:ext>
            </a:extLst>
          </p:cNvPr>
          <p:cNvCxnSpPr>
            <a:cxnSpLocks noChangeShapeType="1"/>
            <a:stCxn id="17417" idx="3"/>
            <a:endCxn id="17412" idx="7"/>
          </p:cNvCxnSpPr>
          <p:nvPr/>
        </p:nvCxnSpPr>
        <p:spPr bwMode="auto">
          <a:xfrm flipH="1">
            <a:off x="3795713" y="1587501"/>
            <a:ext cx="889000" cy="1119188"/>
          </a:xfrm>
          <a:prstGeom prst="straightConnector1">
            <a:avLst/>
          </a:prstGeom>
          <a:noFill/>
          <a:ln w="1908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17436" name="Text Box 28">
            <a:extLst>
              <a:ext uri="{FF2B5EF4-FFF2-40B4-BE49-F238E27FC236}">
                <a16:creationId xmlns:a16="http://schemas.microsoft.com/office/drawing/2014/main" id="{153AF233-6577-4A8B-8DE6-6D2D7A85B0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5" y="2667006"/>
            <a:ext cx="339725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00339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0</a:t>
            </a:r>
          </a:p>
        </p:txBody>
      </p:sp>
      <p:sp>
        <p:nvSpPr>
          <p:cNvPr id="17437" name="Text Box 29">
            <a:extLst>
              <a:ext uri="{FF2B5EF4-FFF2-40B4-BE49-F238E27FC236}">
                <a16:creationId xmlns:a16="http://schemas.microsoft.com/office/drawing/2014/main" id="{870C8D8B-A3DB-4B7B-B60A-11046847BF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7800" y="5105400"/>
            <a:ext cx="1905000" cy="381000"/>
          </a:xfrm>
          <a:prstGeom prst="rect">
            <a:avLst/>
          </a:prstGeom>
          <a:solidFill>
            <a:srgbClr val="808080"/>
          </a:solidFill>
          <a:ln w="1584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27360" rIns="0" bIns="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ts val="1125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Undiscovered</a:t>
            </a:r>
          </a:p>
        </p:txBody>
      </p:sp>
      <p:sp>
        <p:nvSpPr>
          <p:cNvPr id="17438" name="Text Box 30">
            <a:extLst>
              <a:ext uri="{FF2B5EF4-FFF2-40B4-BE49-F238E27FC236}">
                <a16:creationId xmlns:a16="http://schemas.microsoft.com/office/drawing/2014/main" id="{B052BAC0-8576-431B-A39B-D5255683B3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7800" y="5486400"/>
            <a:ext cx="1905000" cy="381000"/>
          </a:xfrm>
          <a:prstGeom prst="rect">
            <a:avLst/>
          </a:prstGeom>
          <a:solidFill>
            <a:srgbClr val="003399"/>
          </a:solidFill>
          <a:ln w="1584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27360" rIns="0" bIns="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ts val="1125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Discovered</a:t>
            </a:r>
          </a:p>
        </p:txBody>
      </p:sp>
      <p:sp>
        <p:nvSpPr>
          <p:cNvPr id="17439" name="Text Box 31">
            <a:extLst>
              <a:ext uri="{FF2B5EF4-FFF2-40B4-BE49-F238E27FC236}">
                <a16:creationId xmlns:a16="http://schemas.microsoft.com/office/drawing/2014/main" id="{636E5B28-1475-48C1-ADEF-B5C8FF8CDB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7800" y="6248400"/>
            <a:ext cx="1905000" cy="381000"/>
          </a:xfrm>
          <a:prstGeom prst="rect">
            <a:avLst/>
          </a:prstGeom>
          <a:solidFill>
            <a:srgbClr val="006600"/>
          </a:solidFill>
          <a:ln w="1584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27360" rIns="0" bIns="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ts val="1125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Finished</a:t>
            </a:r>
          </a:p>
        </p:txBody>
      </p:sp>
      <p:sp>
        <p:nvSpPr>
          <p:cNvPr id="17440" name="Text Box 32">
            <a:extLst>
              <a:ext uri="{FF2B5EF4-FFF2-40B4-BE49-F238E27FC236}">
                <a16:creationId xmlns:a16="http://schemas.microsoft.com/office/drawing/2014/main" id="{19DADCA7-3393-467E-A1FD-8800E4B77A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8600" y="5410200"/>
            <a:ext cx="4191000" cy="381000"/>
          </a:xfrm>
          <a:prstGeom prst="rect">
            <a:avLst/>
          </a:prstGeom>
          <a:solidFill>
            <a:srgbClr val="FFFFCC"/>
          </a:solidFill>
          <a:ln w="1584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27360" rIns="0" bIns="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l" defTabSz="457189" rtl="0" eaLnBrk="0" fontAlgn="base" latinLnBrk="0" hangingPunct="0">
              <a:lnSpc>
                <a:spcPct val="100000"/>
              </a:lnSpc>
              <a:spcBef>
                <a:spcPts val="1125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 Queue: 4 6  </a:t>
            </a:r>
          </a:p>
        </p:txBody>
      </p:sp>
      <p:sp>
        <p:nvSpPr>
          <p:cNvPr id="17441" name="Text Box 33">
            <a:extLst>
              <a:ext uri="{FF2B5EF4-FFF2-40B4-BE49-F238E27FC236}">
                <a16:creationId xmlns:a16="http://schemas.microsoft.com/office/drawing/2014/main" id="{6D0DE272-FE0D-495B-A228-22944F6F53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7800" y="5867400"/>
            <a:ext cx="1905000" cy="381000"/>
          </a:xfrm>
          <a:prstGeom prst="rect">
            <a:avLst/>
          </a:prstGeom>
          <a:solidFill>
            <a:srgbClr val="A50021"/>
          </a:solidFill>
          <a:ln w="1584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27360" rIns="0" bIns="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ts val="1125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Top of queue</a:t>
            </a:r>
          </a:p>
        </p:txBody>
      </p:sp>
      <p:sp>
        <p:nvSpPr>
          <p:cNvPr id="17442" name="Text Box 34">
            <a:extLst>
              <a:ext uri="{FF2B5EF4-FFF2-40B4-BE49-F238E27FC236}">
                <a16:creationId xmlns:a16="http://schemas.microsoft.com/office/drawing/2014/main" id="{A0BDF45E-805E-4142-B318-F37B6DB558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51080" y="1066806"/>
            <a:ext cx="339725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00339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1</a:t>
            </a:r>
          </a:p>
        </p:txBody>
      </p:sp>
      <p:sp>
        <p:nvSpPr>
          <p:cNvPr id="17443" name="Text Box 35">
            <a:extLst>
              <a:ext uri="{FF2B5EF4-FFF2-40B4-BE49-F238E27FC236}">
                <a16:creationId xmlns:a16="http://schemas.microsoft.com/office/drawing/2014/main" id="{83B6FABB-A174-4AD1-A529-8C71650E3E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5" y="4267206"/>
            <a:ext cx="339725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00339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1</a:t>
            </a:r>
          </a:p>
        </p:txBody>
      </p:sp>
      <p:sp>
        <p:nvSpPr>
          <p:cNvPr id="17444" name="Text Box 36">
            <a:extLst>
              <a:ext uri="{FF2B5EF4-FFF2-40B4-BE49-F238E27FC236}">
                <a16:creationId xmlns:a16="http://schemas.microsoft.com/office/drawing/2014/main" id="{FA16749F-BF63-42AD-8A6B-53218506E1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46480" y="2971806"/>
            <a:ext cx="339725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00339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1</a:t>
            </a:r>
          </a:p>
        </p:txBody>
      </p:sp>
      <p:sp>
        <p:nvSpPr>
          <p:cNvPr id="17445" name="Text Box 37">
            <a:extLst>
              <a:ext uri="{FF2B5EF4-FFF2-40B4-BE49-F238E27FC236}">
                <a16:creationId xmlns:a16="http://schemas.microsoft.com/office/drawing/2014/main" id="{7E6559B6-2CD3-4670-B0FD-3FA76F942A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13280" y="1066806"/>
            <a:ext cx="339725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00339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2</a:t>
            </a:r>
          </a:p>
        </p:txBody>
      </p:sp>
      <p:sp>
        <p:nvSpPr>
          <p:cNvPr id="17446" name="Text Box 38">
            <a:extLst>
              <a:ext uri="{FF2B5EF4-FFF2-40B4-BE49-F238E27FC236}">
                <a16:creationId xmlns:a16="http://schemas.microsoft.com/office/drawing/2014/main" id="{DD6DE731-2F60-4938-A4CE-C3FC92E76F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13280" y="4267206"/>
            <a:ext cx="339725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00339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2</a:t>
            </a:r>
          </a:p>
        </p:txBody>
      </p:sp>
      <p:cxnSp>
        <p:nvCxnSpPr>
          <p:cNvPr id="17447" name="AutoShape 39">
            <a:extLst>
              <a:ext uri="{FF2B5EF4-FFF2-40B4-BE49-F238E27FC236}">
                <a16:creationId xmlns:a16="http://schemas.microsoft.com/office/drawing/2014/main" id="{60855BCD-FF05-4EFF-866F-918D1FAF7CB6}"/>
              </a:ext>
            </a:extLst>
          </p:cNvPr>
          <p:cNvCxnSpPr>
            <a:cxnSpLocks noChangeShapeType="1"/>
            <a:stCxn id="17417" idx="3"/>
            <a:endCxn id="17412" idx="7"/>
          </p:cNvCxnSpPr>
          <p:nvPr/>
        </p:nvCxnSpPr>
        <p:spPr bwMode="auto">
          <a:xfrm flipH="1">
            <a:off x="3795713" y="1587501"/>
            <a:ext cx="889000" cy="1119188"/>
          </a:xfrm>
          <a:prstGeom prst="straightConnector1">
            <a:avLst/>
          </a:prstGeom>
          <a:noFill/>
          <a:ln w="50760">
            <a:solidFill>
              <a:srgbClr val="A5002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 additive="repl">
                                        <p:cTn id="7" dur="500"/>
                                        <p:tgtEl>
                                          <p:spTgt spid="174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1">
            <a:extLst>
              <a:ext uri="{FF2B5EF4-FFF2-40B4-BE49-F238E27FC236}">
                <a16:creationId xmlns:a16="http://schemas.microsoft.com/office/drawing/2014/main" id="{A982094C-0C5B-4A68-B306-F4F04172E49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762000"/>
          </a:xfrm>
          <a:ln/>
        </p:spPr>
        <p:txBody>
          <a:bodyPr/>
          <a:lstStyle/>
          <a:p>
            <a:pPr>
              <a:buClrTx/>
              <a:tabLst>
                <a:tab pos="0" algn="l"/>
                <a:tab pos="914377" algn="l"/>
                <a:tab pos="1828754" algn="l"/>
                <a:tab pos="2743131" algn="l"/>
                <a:tab pos="3657509" algn="l"/>
                <a:tab pos="4571886" algn="l"/>
                <a:tab pos="5486263" algn="l"/>
                <a:tab pos="6400640" algn="l"/>
                <a:tab pos="7315017" algn="l"/>
                <a:tab pos="8229394" algn="l"/>
                <a:tab pos="9143771" algn="l"/>
                <a:tab pos="10058149" algn="l"/>
              </a:tabLst>
            </a:pPr>
            <a:r>
              <a:rPr lang="en-US" altLang="en-US"/>
              <a:t>Breadth First Search</a:t>
            </a:r>
          </a:p>
        </p:txBody>
      </p:sp>
      <p:sp>
        <p:nvSpPr>
          <p:cNvPr id="43" name="Slide Number Placeholder 2">
            <a:extLst>
              <a:ext uri="{FF2B5EF4-FFF2-40B4-BE49-F238E27FC236}">
                <a16:creationId xmlns:a16="http://schemas.microsoft.com/office/drawing/2014/main" id="{92B6D0EB-3606-4C5D-A726-304AB1DDB0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28002" y="6513513"/>
            <a:ext cx="2537884" cy="457200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45718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fld id="{45C8CA31-1E01-4FDA-8BFF-FB38D645B3C2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457189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/>
                <a:defRPr/>
              </a:pPr>
              <a:t>149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8434" name="Oval 2">
            <a:extLst>
              <a:ext uri="{FF2B5EF4-FFF2-40B4-BE49-F238E27FC236}">
                <a16:creationId xmlns:a16="http://schemas.microsoft.com/office/drawing/2014/main" id="{20E3C406-A22C-4F75-A4AF-B63BCBE8E1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9206" y="2668594"/>
            <a:ext cx="250825" cy="250825"/>
          </a:xfrm>
          <a:prstGeom prst="ellipse">
            <a:avLst/>
          </a:prstGeom>
          <a:solidFill>
            <a:srgbClr val="006600"/>
          </a:solidFill>
          <a:ln w="1584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160" tIns="46080" rIns="92160" bIns="460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s</a:t>
            </a:r>
          </a:p>
        </p:txBody>
      </p:sp>
      <p:sp>
        <p:nvSpPr>
          <p:cNvPr id="18435" name="Oval 3">
            <a:extLst>
              <a:ext uri="{FF2B5EF4-FFF2-40B4-BE49-F238E27FC236}">
                <a16:creationId xmlns:a16="http://schemas.microsoft.com/office/drawing/2014/main" id="{654F8620-D186-4D87-8149-3BE276B307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9181" y="1371605"/>
            <a:ext cx="250825" cy="252413"/>
          </a:xfrm>
          <a:prstGeom prst="ellipse">
            <a:avLst/>
          </a:prstGeom>
          <a:solidFill>
            <a:srgbClr val="006600"/>
          </a:solidFill>
          <a:ln w="1584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160" tIns="46080" rIns="92160" bIns="460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2</a:t>
            </a:r>
          </a:p>
        </p:txBody>
      </p:sp>
      <p:sp>
        <p:nvSpPr>
          <p:cNvPr id="18436" name="Oval 4">
            <a:extLst>
              <a:ext uri="{FF2B5EF4-FFF2-40B4-BE49-F238E27FC236}">
                <a16:creationId xmlns:a16="http://schemas.microsoft.com/office/drawing/2014/main" id="{69364704-979B-444F-B087-6F59C8A0BB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1406" y="2668594"/>
            <a:ext cx="250825" cy="250825"/>
          </a:xfrm>
          <a:prstGeom prst="ellipse">
            <a:avLst/>
          </a:prstGeom>
          <a:solidFill>
            <a:srgbClr val="006600"/>
          </a:solidFill>
          <a:ln w="1584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160" tIns="46080" rIns="92160" bIns="460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5</a:t>
            </a:r>
          </a:p>
        </p:txBody>
      </p:sp>
      <p:cxnSp>
        <p:nvCxnSpPr>
          <p:cNvPr id="18437" name="AutoShape 5">
            <a:extLst>
              <a:ext uri="{FF2B5EF4-FFF2-40B4-BE49-F238E27FC236}">
                <a16:creationId xmlns:a16="http://schemas.microsoft.com/office/drawing/2014/main" id="{31FBC1E9-754A-4511-8D92-736E16DA0A06}"/>
              </a:ext>
            </a:extLst>
          </p:cNvPr>
          <p:cNvCxnSpPr>
            <a:cxnSpLocks noChangeShapeType="1"/>
            <a:stCxn id="18434" idx="7"/>
            <a:endCxn id="18435" idx="3"/>
          </p:cNvCxnSpPr>
          <p:nvPr/>
        </p:nvCxnSpPr>
        <p:spPr bwMode="auto">
          <a:xfrm flipV="1">
            <a:off x="1433514" y="1587500"/>
            <a:ext cx="893763" cy="1117600"/>
          </a:xfrm>
          <a:prstGeom prst="straightConnector1">
            <a:avLst/>
          </a:prstGeom>
          <a:noFill/>
          <a:ln w="19080">
            <a:solidFill>
              <a:srgbClr val="0066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8438" name="AutoShape 6">
            <a:extLst>
              <a:ext uri="{FF2B5EF4-FFF2-40B4-BE49-F238E27FC236}">
                <a16:creationId xmlns:a16="http://schemas.microsoft.com/office/drawing/2014/main" id="{B26FDE23-2FDC-4079-99F6-A4A371281206}"/>
              </a:ext>
            </a:extLst>
          </p:cNvPr>
          <p:cNvCxnSpPr>
            <a:cxnSpLocks noChangeShapeType="1"/>
            <a:stCxn id="18434" idx="6"/>
            <a:endCxn id="18436" idx="2"/>
          </p:cNvCxnSpPr>
          <p:nvPr/>
        </p:nvCxnSpPr>
        <p:spPr bwMode="auto">
          <a:xfrm>
            <a:off x="1470031" y="2794001"/>
            <a:ext cx="2111375" cy="1588"/>
          </a:xfrm>
          <a:prstGeom prst="straightConnector1">
            <a:avLst/>
          </a:prstGeom>
          <a:noFill/>
          <a:ln w="19080">
            <a:solidFill>
              <a:srgbClr val="0066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8439" name="AutoShape 7">
            <a:extLst>
              <a:ext uri="{FF2B5EF4-FFF2-40B4-BE49-F238E27FC236}">
                <a16:creationId xmlns:a16="http://schemas.microsoft.com/office/drawing/2014/main" id="{23EDA91C-CAE7-470F-ACD5-C063307FB833}"/>
              </a:ext>
            </a:extLst>
          </p:cNvPr>
          <p:cNvCxnSpPr>
            <a:cxnSpLocks noChangeShapeType="1"/>
            <a:stCxn id="18435" idx="6"/>
            <a:endCxn id="18441" idx="2"/>
          </p:cNvCxnSpPr>
          <p:nvPr/>
        </p:nvCxnSpPr>
        <p:spPr bwMode="auto">
          <a:xfrm>
            <a:off x="2540000" y="1498601"/>
            <a:ext cx="2108200" cy="1588"/>
          </a:xfrm>
          <a:prstGeom prst="straightConnector1">
            <a:avLst/>
          </a:prstGeom>
          <a:noFill/>
          <a:ln w="19080">
            <a:solidFill>
              <a:srgbClr val="0066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8440" name="AutoShape 8">
            <a:extLst>
              <a:ext uri="{FF2B5EF4-FFF2-40B4-BE49-F238E27FC236}">
                <a16:creationId xmlns:a16="http://schemas.microsoft.com/office/drawing/2014/main" id="{F1B4519D-F354-45E3-9EC7-EF95B8CE3803}"/>
              </a:ext>
            </a:extLst>
          </p:cNvPr>
          <p:cNvCxnSpPr>
            <a:cxnSpLocks noChangeShapeType="1"/>
            <a:stCxn id="18435" idx="5"/>
            <a:endCxn id="18436" idx="1"/>
          </p:cNvCxnSpPr>
          <p:nvPr/>
        </p:nvCxnSpPr>
        <p:spPr bwMode="auto">
          <a:xfrm>
            <a:off x="2503494" y="1587501"/>
            <a:ext cx="1114425" cy="1119188"/>
          </a:xfrm>
          <a:prstGeom prst="straightConnector1">
            <a:avLst/>
          </a:prstGeom>
          <a:noFill/>
          <a:ln w="19080">
            <a:solidFill>
              <a:srgbClr val="808080"/>
            </a:solidFill>
            <a:prstDash val="sysDot"/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18441" name="Oval 9">
            <a:extLst>
              <a:ext uri="{FF2B5EF4-FFF2-40B4-BE49-F238E27FC236}">
                <a16:creationId xmlns:a16="http://schemas.microsoft.com/office/drawing/2014/main" id="{91E943AE-CC48-4E75-9A2E-81762673A1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8206" y="1371605"/>
            <a:ext cx="250825" cy="252413"/>
          </a:xfrm>
          <a:prstGeom prst="ellipse">
            <a:avLst/>
          </a:prstGeom>
          <a:solidFill>
            <a:srgbClr val="A50021"/>
          </a:solidFill>
          <a:ln w="1584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160" tIns="46080" rIns="92160" bIns="460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4</a:t>
            </a:r>
          </a:p>
        </p:txBody>
      </p:sp>
      <p:sp>
        <p:nvSpPr>
          <p:cNvPr id="18442" name="Oval 10">
            <a:extLst>
              <a:ext uri="{FF2B5EF4-FFF2-40B4-BE49-F238E27FC236}">
                <a16:creationId xmlns:a16="http://schemas.microsoft.com/office/drawing/2014/main" id="{9AA84C0A-3D22-47CA-95EB-A9C543526B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9806" y="2668594"/>
            <a:ext cx="250825" cy="250825"/>
          </a:xfrm>
          <a:prstGeom prst="ellipse">
            <a:avLst/>
          </a:prstGeom>
          <a:solidFill>
            <a:srgbClr val="808080"/>
          </a:solidFill>
          <a:ln w="1584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160" tIns="46080" rIns="92160" bIns="460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7</a:t>
            </a:r>
          </a:p>
        </p:txBody>
      </p:sp>
      <p:cxnSp>
        <p:nvCxnSpPr>
          <p:cNvPr id="18443" name="AutoShape 11">
            <a:extLst>
              <a:ext uri="{FF2B5EF4-FFF2-40B4-BE49-F238E27FC236}">
                <a16:creationId xmlns:a16="http://schemas.microsoft.com/office/drawing/2014/main" id="{4DAE941D-0CB5-44F4-A441-01A0C0E9BD9C}"/>
              </a:ext>
            </a:extLst>
          </p:cNvPr>
          <p:cNvCxnSpPr>
            <a:cxnSpLocks noChangeShapeType="1"/>
            <a:stCxn id="18446" idx="3"/>
            <a:endCxn id="18442" idx="7"/>
          </p:cNvCxnSpPr>
          <p:nvPr/>
        </p:nvCxnSpPr>
        <p:spPr bwMode="auto">
          <a:xfrm flipH="1">
            <a:off x="6234119" y="1587501"/>
            <a:ext cx="1171575" cy="1119188"/>
          </a:xfrm>
          <a:prstGeom prst="straightConnector1">
            <a:avLst/>
          </a:prstGeom>
          <a:noFill/>
          <a:ln w="19080">
            <a:solidFill>
              <a:srgbClr val="000000"/>
            </a:solidFill>
            <a:miter lim="800000"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8444" name="AutoShape 12">
            <a:extLst>
              <a:ext uri="{FF2B5EF4-FFF2-40B4-BE49-F238E27FC236}">
                <a16:creationId xmlns:a16="http://schemas.microsoft.com/office/drawing/2014/main" id="{7A308387-362F-4745-8303-B834446F017B}"/>
              </a:ext>
            </a:extLst>
          </p:cNvPr>
          <p:cNvCxnSpPr>
            <a:cxnSpLocks noChangeShapeType="1"/>
            <a:stCxn id="18442" idx="2"/>
            <a:endCxn id="18436" idx="6"/>
          </p:cNvCxnSpPr>
          <p:nvPr/>
        </p:nvCxnSpPr>
        <p:spPr bwMode="auto">
          <a:xfrm flipH="1">
            <a:off x="3832231" y="2794001"/>
            <a:ext cx="2187575" cy="1588"/>
          </a:xfrm>
          <a:prstGeom prst="straightConnector1">
            <a:avLst/>
          </a:prstGeom>
          <a:noFill/>
          <a:ln w="1908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8445" name="AutoShape 13">
            <a:extLst>
              <a:ext uri="{FF2B5EF4-FFF2-40B4-BE49-F238E27FC236}">
                <a16:creationId xmlns:a16="http://schemas.microsoft.com/office/drawing/2014/main" id="{F839B573-1F8D-4F34-AEC2-10BC01C75657}"/>
              </a:ext>
            </a:extLst>
          </p:cNvPr>
          <p:cNvCxnSpPr>
            <a:cxnSpLocks noChangeShapeType="1"/>
            <a:stCxn id="18452" idx="0"/>
            <a:endCxn id="18446" idx="4"/>
          </p:cNvCxnSpPr>
          <p:nvPr/>
        </p:nvCxnSpPr>
        <p:spPr bwMode="auto">
          <a:xfrm flipV="1">
            <a:off x="7494593" y="1624018"/>
            <a:ext cx="1587" cy="2262187"/>
          </a:xfrm>
          <a:prstGeom prst="straightConnector1">
            <a:avLst/>
          </a:prstGeom>
          <a:noFill/>
          <a:ln w="1908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18446" name="Oval 14">
            <a:extLst>
              <a:ext uri="{FF2B5EF4-FFF2-40B4-BE49-F238E27FC236}">
                <a16:creationId xmlns:a16="http://schemas.microsoft.com/office/drawing/2014/main" id="{468B091C-8812-44E5-AA8D-019AECD9C1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69181" y="1371605"/>
            <a:ext cx="250825" cy="252413"/>
          </a:xfrm>
          <a:prstGeom prst="ellipse">
            <a:avLst/>
          </a:prstGeom>
          <a:solidFill>
            <a:srgbClr val="808080"/>
          </a:solidFill>
          <a:ln w="1584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160" tIns="46080" rIns="92160" bIns="460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8</a:t>
            </a:r>
          </a:p>
        </p:txBody>
      </p:sp>
      <p:cxnSp>
        <p:nvCxnSpPr>
          <p:cNvPr id="18447" name="AutoShape 15">
            <a:extLst>
              <a:ext uri="{FF2B5EF4-FFF2-40B4-BE49-F238E27FC236}">
                <a16:creationId xmlns:a16="http://schemas.microsoft.com/office/drawing/2014/main" id="{5E6537EC-4FF1-4112-B132-C04C98BE1CB7}"/>
              </a:ext>
            </a:extLst>
          </p:cNvPr>
          <p:cNvCxnSpPr>
            <a:cxnSpLocks noChangeShapeType="1"/>
            <a:stCxn id="18441" idx="6"/>
            <a:endCxn id="18446" idx="2"/>
          </p:cNvCxnSpPr>
          <p:nvPr/>
        </p:nvCxnSpPr>
        <p:spPr bwMode="auto">
          <a:xfrm>
            <a:off x="4899027" y="1498601"/>
            <a:ext cx="2470151" cy="1588"/>
          </a:xfrm>
          <a:prstGeom prst="straightConnector1">
            <a:avLst/>
          </a:prstGeom>
          <a:noFill/>
          <a:ln w="1908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8448" name="AutoShape 16">
            <a:extLst>
              <a:ext uri="{FF2B5EF4-FFF2-40B4-BE49-F238E27FC236}">
                <a16:creationId xmlns:a16="http://schemas.microsoft.com/office/drawing/2014/main" id="{44FCB262-0915-448B-8CB5-1442B8D30700}"/>
              </a:ext>
            </a:extLst>
          </p:cNvPr>
          <p:cNvCxnSpPr>
            <a:cxnSpLocks noChangeShapeType="1"/>
            <a:stCxn id="18441" idx="5"/>
            <a:endCxn id="18442" idx="1"/>
          </p:cNvCxnSpPr>
          <p:nvPr/>
        </p:nvCxnSpPr>
        <p:spPr bwMode="auto">
          <a:xfrm>
            <a:off x="4862518" y="1587501"/>
            <a:ext cx="1195387" cy="1119188"/>
          </a:xfrm>
          <a:prstGeom prst="straightConnector1">
            <a:avLst/>
          </a:prstGeom>
          <a:noFill/>
          <a:ln w="19080">
            <a:solidFill>
              <a:srgbClr val="000000"/>
            </a:solidFill>
            <a:miter lim="800000"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18449" name="Oval 17">
            <a:extLst>
              <a:ext uri="{FF2B5EF4-FFF2-40B4-BE49-F238E27FC236}">
                <a16:creationId xmlns:a16="http://schemas.microsoft.com/office/drawing/2014/main" id="{4866915F-1FE2-4966-88CF-9A323E67E2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9181" y="3886205"/>
            <a:ext cx="250825" cy="252413"/>
          </a:xfrm>
          <a:prstGeom prst="ellipse">
            <a:avLst/>
          </a:prstGeom>
          <a:solidFill>
            <a:srgbClr val="006600"/>
          </a:solidFill>
          <a:ln w="1584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160" tIns="46080" rIns="92160" bIns="460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3</a:t>
            </a:r>
          </a:p>
        </p:txBody>
      </p:sp>
      <p:cxnSp>
        <p:nvCxnSpPr>
          <p:cNvPr id="18450" name="AutoShape 18">
            <a:extLst>
              <a:ext uri="{FF2B5EF4-FFF2-40B4-BE49-F238E27FC236}">
                <a16:creationId xmlns:a16="http://schemas.microsoft.com/office/drawing/2014/main" id="{FB1A1931-52E5-407D-B971-0F1C7EC5CDC9}"/>
              </a:ext>
            </a:extLst>
          </p:cNvPr>
          <p:cNvCxnSpPr>
            <a:cxnSpLocks noChangeShapeType="1"/>
            <a:stCxn id="18449" idx="6"/>
            <a:endCxn id="18451" idx="2"/>
          </p:cNvCxnSpPr>
          <p:nvPr/>
        </p:nvCxnSpPr>
        <p:spPr bwMode="auto">
          <a:xfrm>
            <a:off x="2540000" y="4013201"/>
            <a:ext cx="2108200" cy="1588"/>
          </a:xfrm>
          <a:prstGeom prst="straightConnector1">
            <a:avLst/>
          </a:prstGeom>
          <a:noFill/>
          <a:ln w="19080">
            <a:solidFill>
              <a:srgbClr val="0066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18451" name="Oval 19">
            <a:extLst>
              <a:ext uri="{FF2B5EF4-FFF2-40B4-BE49-F238E27FC236}">
                <a16:creationId xmlns:a16="http://schemas.microsoft.com/office/drawing/2014/main" id="{D4F447DA-8FEC-45F1-95CB-D15D97D095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8206" y="3886205"/>
            <a:ext cx="250825" cy="252413"/>
          </a:xfrm>
          <a:prstGeom prst="ellipse">
            <a:avLst/>
          </a:prstGeom>
          <a:solidFill>
            <a:srgbClr val="003399"/>
          </a:solidFill>
          <a:ln w="1584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160" tIns="46080" rIns="92160" bIns="460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6</a:t>
            </a:r>
          </a:p>
        </p:txBody>
      </p:sp>
      <p:sp>
        <p:nvSpPr>
          <p:cNvPr id="18452" name="Oval 20">
            <a:extLst>
              <a:ext uri="{FF2B5EF4-FFF2-40B4-BE49-F238E27FC236}">
                <a16:creationId xmlns:a16="http://schemas.microsoft.com/office/drawing/2014/main" id="{791D5421-89D6-48BB-98EC-435F39873B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69181" y="3886205"/>
            <a:ext cx="250825" cy="252413"/>
          </a:xfrm>
          <a:prstGeom prst="ellipse">
            <a:avLst/>
          </a:prstGeom>
          <a:solidFill>
            <a:srgbClr val="808080"/>
          </a:solidFill>
          <a:ln w="1584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160" tIns="46080" rIns="92160" bIns="460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9</a:t>
            </a:r>
          </a:p>
        </p:txBody>
      </p:sp>
      <p:cxnSp>
        <p:nvCxnSpPr>
          <p:cNvPr id="18453" name="AutoShape 21">
            <a:extLst>
              <a:ext uri="{FF2B5EF4-FFF2-40B4-BE49-F238E27FC236}">
                <a16:creationId xmlns:a16="http://schemas.microsoft.com/office/drawing/2014/main" id="{F60E2414-B3B1-4A37-ADAA-D0D49C59EEA1}"/>
              </a:ext>
            </a:extLst>
          </p:cNvPr>
          <p:cNvCxnSpPr>
            <a:cxnSpLocks noChangeShapeType="1"/>
            <a:stCxn id="18451" idx="6"/>
            <a:endCxn id="18452" idx="2"/>
          </p:cNvCxnSpPr>
          <p:nvPr/>
        </p:nvCxnSpPr>
        <p:spPr bwMode="auto">
          <a:xfrm>
            <a:off x="4899027" y="4013201"/>
            <a:ext cx="2470151" cy="1588"/>
          </a:xfrm>
          <a:prstGeom prst="straightConnector1">
            <a:avLst/>
          </a:prstGeom>
          <a:noFill/>
          <a:ln w="1908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8454" name="AutoShape 22">
            <a:extLst>
              <a:ext uri="{FF2B5EF4-FFF2-40B4-BE49-F238E27FC236}">
                <a16:creationId xmlns:a16="http://schemas.microsoft.com/office/drawing/2014/main" id="{F354CC95-04D5-4DE6-90CB-55041F481A81}"/>
              </a:ext>
            </a:extLst>
          </p:cNvPr>
          <p:cNvCxnSpPr>
            <a:cxnSpLocks noChangeShapeType="1"/>
            <a:stCxn id="18434" idx="5"/>
            <a:endCxn id="18449" idx="1"/>
          </p:cNvCxnSpPr>
          <p:nvPr/>
        </p:nvCxnSpPr>
        <p:spPr bwMode="auto">
          <a:xfrm>
            <a:off x="1433514" y="2882900"/>
            <a:ext cx="893763" cy="1041400"/>
          </a:xfrm>
          <a:prstGeom prst="straightConnector1">
            <a:avLst/>
          </a:prstGeom>
          <a:noFill/>
          <a:ln w="19080">
            <a:solidFill>
              <a:srgbClr val="0066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8455" name="AutoShape 23">
            <a:extLst>
              <a:ext uri="{FF2B5EF4-FFF2-40B4-BE49-F238E27FC236}">
                <a16:creationId xmlns:a16="http://schemas.microsoft.com/office/drawing/2014/main" id="{36CEB089-1361-4CB8-AC9F-1FC559D90AFA}"/>
              </a:ext>
            </a:extLst>
          </p:cNvPr>
          <p:cNvCxnSpPr>
            <a:cxnSpLocks noChangeShapeType="1"/>
            <a:stCxn id="18449" idx="7"/>
            <a:endCxn id="18436" idx="3"/>
          </p:cNvCxnSpPr>
          <p:nvPr/>
        </p:nvCxnSpPr>
        <p:spPr bwMode="auto">
          <a:xfrm flipV="1">
            <a:off x="2503494" y="2882905"/>
            <a:ext cx="1114425" cy="1039813"/>
          </a:xfrm>
          <a:prstGeom prst="straightConnector1">
            <a:avLst/>
          </a:prstGeom>
          <a:noFill/>
          <a:ln w="19080">
            <a:solidFill>
              <a:srgbClr val="808080"/>
            </a:solidFill>
            <a:prstDash val="sysDot"/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8456" name="AutoShape 24">
            <a:extLst>
              <a:ext uri="{FF2B5EF4-FFF2-40B4-BE49-F238E27FC236}">
                <a16:creationId xmlns:a16="http://schemas.microsoft.com/office/drawing/2014/main" id="{81294A9F-4A03-4D4A-BD49-29A05EB3F1C7}"/>
              </a:ext>
            </a:extLst>
          </p:cNvPr>
          <p:cNvCxnSpPr>
            <a:cxnSpLocks noChangeShapeType="1"/>
            <a:stCxn id="18436" idx="5"/>
            <a:endCxn id="18451" idx="1"/>
          </p:cNvCxnSpPr>
          <p:nvPr/>
        </p:nvCxnSpPr>
        <p:spPr bwMode="auto">
          <a:xfrm>
            <a:off x="3795718" y="2882900"/>
            <a:ext cx="890587" cy="1041400"/>
          </a:xfrm>
          <a:prstGeom prst="straightConnector1">
            <a:avLst/>
          </a:prstGeom>
          <a:noFill/>
          <a:ln w="19080">
            <a:solidFill>
              <a:srgbClr val="0066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8457" name="AutoShape 25">
            <a:extLst>
              <a:ext uri="{FF2B5EF4-FFF2-40B4-BE49-F238E27FC236}">
                <a16:creationId xmlns:a16="http://schemas.microsoft.com/office/drawing/2014/main" id="{41D527A2-121C-4AFD-A6D3-2F535D3ECAFF}"/>
              </a:ext>
            </a:extLst>
          </p:cNvPr>
          <p:cNvCxnSpPr>
            <a:cxnSpLocks noChangeShapeType="1"/>
            <a:stCxn id="18452" idx="1"/>
            <a:endCxn id="18442" idx="5"/>
          </p:cNvCxnSpPr>
          <p:nvPr/>
        </p:nvCxnSpPr>
        <p:spPr bwMode="auto">
          <a:xfrm flipH="1" flipV="1">
            <a:off x="6234119" y="2882905"/>
            <a:ext cx="1171575" cy="1039813"/>
          </a:xfrm>
          <a:prstGeom prst="straightConnector1">
            <a:avLst/>
          </a:prstGeom>
          <a:noFill/>
          <a:ln w="1908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8458" name="AutoShape 26">
            <a:extLst>
              <a:ext uri="{FF2B5EF4-FFF2-40B4-BE49-F238E27FC236}">
                <a16:creationId xmlns:a16="http://schemas.microsoft.com/office/drawing/2014/main" id="{5133F1CE-FC20-4261-8BD7-093B5EDB8798}"/>
              </a:ext>
            </a:extLst>
          </p:cNvPr>
          <p:cNvCxnSpPr>
            <a:cxnSpLocks noChangeShapeType="1"/>
            <a:stCxn id="18451" idx="7"/>
            <a:endCxn id="18442" idx="3"/>
          </p:cNvCxnSpPr>
          <p:nvPr/>
        </p:nvCxnSpPr>
        <p:spPr bwMode="auto">
          <a:xfrm flipV="1">
            <a:off x="4862518" y="2882905"/>
            <a:ext cx="1195387" cy="1039813"/>
          </a:xfrm>
          <a:prstGeom prst="straightConnector1">
            <a:avLst/>
          </a:prstGeom>
          <a:noFill/>
          <a:ln w="1908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8459" name="AutoShape 27">
            <a:extLst>
              <a:ext uri="{FF2B5EF4-FFF2-40B4-BE49-F238E27FC236}">
                <a16:creationId xmlns:a16="http://schemas.microsoft.com/office/drawing/2014/main" id="{FBAE9A99-D29C-4394-A962-4A5FF493E9E2}"/>
              </a:ext>
            </a:extLst>
          </p:cNvPr>
          <p:cNvCxnSpPr>
            <a:cxnSpLocks noChangeShapeType="1"/>
            <a:stCxn id="18441" idx="3"/>
            <a:endCxn id="18436" idx="7"/>
          </p:cNvCxnSpPr>
          <p:nvPr/>
        </p:nvCxnSpPr>
        <p:spPr bwMode="auto">
          <a:xfrm flipH="1">
            <a:off x="3795713" y="1587501"/>
            <a:ext cx="889000" cy="1119188"/>
          </a:xfrm>
          <a:prstGeom prst="straightConnector1">
            <a:avLst/>
          </a:prstGeom>
          <a:noFill/>
          <a:ln w="19080">
            <a:solidFill>
              <a:srgbClr val="808080"/>
            </a:solidFill>
            <a:prstDash val="sysDot"/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18460" name="Text Box 28">
            <a:extLst>
              <a:ext uri="{FF2B5EF4-FFF2-40B4-BE49-F238E27FC236}">
                <a16:creationId xmlns:a16="http://schemas.microsoft.com/office/drawing/2014/main" id="{DD9919F2-8C5C-44EE-8487-1385C0EC25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5" y="2667006"/>
            <a:ext cx="339725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00339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0</a:t>
            </a:r>
          </a:p>
        </p:txBody>
      </p:sp>
      <p:sp>
        <p:nvSpPr>
          <p:cNvPr id="18461" name="Text Box 29">
            <a:extLst>
              <a:ext uri="{FF2B5EF4-FFF2-40B4-BE49-F238E27FC236}">
                <a16:creationId xmlns:a16="http://schemas.microsoft.com/office/drawing/2014/main" id="{23F3EF45-66C6-43DB-A60F-536A2FCE11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7800" y="5105400"/>
            <a:ext cx="1905000" cy="381000"/>
          </a:xfrm>
          <a:prstGeom prst="rect">
            <a:avLst/>
          </a:prstGeom>
          <a:solidFill>
            <a:srgbClr val="808080"/>
          </a:solidFill>
          <a:ln w="1584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27360" rIns="0" bIns="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ts val="1125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Undiscovered</a:t>
            </a:r>
          </a:p>
        </p:txBody>
      </p:sp>
      <p:sp>
        <p:nvSpPr>
          <p:cNvPr id="18462" name="Text Box 30">
            <a:extLst>
              <a:ext uri="{FF2B5EF4-FFF2-40B4-BE49-F238E27FC236}">
                <a16:creationId xmlns:a16="http://schemas.microsoft.com/office/drawing/2014/main" id="{779ED982-6298-4EDD-B48B-7314A4364C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7800" y="5486400"/>
            <a:ext cx="1905000" cy="381000"/>
          </a:xfrm>
          <a:prstGeom prst="rect">
            <a:avLst/>
          </a:prstGeom>
          <a:solidFill>
            <a:srgbClr val="003399"/>
          </a:solidFill>
          <a:ln w="1584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27360" rIns="0" bIns="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ts val="1125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Discovered</a:t>
            </a:r>
          </a:p>
        </p:txBody>
      </p:sp>
      <p:sp>
        <p:nvSpPr>
          <p:cNvPr id="18463" name="Text Box 31">
            <a:extLst>
              <a:ext uri="{FF2B5EF4-FFF2-40B4-BE49-F238E27FC236}">
                <a16:creationId xmlns:a16="http://schemas.microsoft.com/office/drawing/2014/main" id="{66E347DE-AB34-45E5-8D0E-DB23C0E300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7800" y="6248400"/>
            <a:ext cx="1905000" cy="381000"/>
          </a:xfrm>
          <a:prstGeom prst="rect">
            <a:avLst/>
          </a:prstGeom>
          <a:solidFill>
            <a:srgbClr val="006600"/>
          </a:solidFill>
          <a:ln w="1584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27360" rIns="0" bIns="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ts val="1125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Finished</a:t>
            </a:r>
          </a:p>
        </p:txBody>
      </p:sp>
      <p:sp>
        <p:nvSpPr>
          <p:cNvPr id="18464" name="Text Box 32">
            <a:extLst>
              <a:ext uri="{FF2B5EF4-FFF2-40B4-BE49-F238E27FC236}">
                <a16:creationId xmlns:a16="http://schemas.microsoft.com/office/drawing/2014/main" id="{CB7D0961-1061-4298-8A09-2BBAB1B334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8600" y="5410200"/>
            <a:ext cx="4191000" cy="381000"/>
          </a:xfrm>
          <a:prstGeom prst="rect">
            <a:avLst/>
          </a:prstGeom>
          <a:solidFill>
            <a:srgbClr val="FFFFCC"/>
          </a:solidFill>
          <a:ln w="1584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27360" rIns="0" bIns="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l" defTabSz="457189" rtl="0" eaLnBrk="0" fontAlgn="base" latinLnBrk="0" hangingPunct="0">
              <a:lnSpc>
                <a:spcPct val="100000"/>
              </a:lnSpc>
              <a:spcBef>
                <a:spcPts val="1125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 Queue: 4 6  </a:t>
            </a:r>
          </a:p>
        </p:txBody>
      </p:sp>
      <p:sp>
        <p:nvSpPr>
          <p:cNvPr id="18465" name="Text Box 33">
            <a:extLst>
              <a:ext uri="{FF2B5EF4-FFF2-40B4-BE49-F238E27FC236}">
                <a16:creationId xmlns:a16="http://schemas.microsoft.com/office/drawing/2014/main" id="{65CF8CA9-D892-44AD-A253-B5297058DC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7800" y="5867400"/>
            <a:ext cx="1905000" cy="381000"/>
          </a:xfrm>
          <a:prstGeom prst="rect">
            <a:avLst/>
          </a:prstGeom>
          <a:solidFill>
            <a:srgbClr val="A50021"/>
          </a:solidFill>
          <a:ln w="1584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27360" rIns="0" bIns="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ts val="1125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Top of queue</a:t>
            </a:r>
          </a:p>
        </p:txBody>
      </p:sp>
      <p:sp>
        <p:nvSpPr>
          <p:cNvPr id="18466" name="Text Box 34">
            <a:extLst>
              <a:ext uri="{FF2B5EF4-FFF2-40B4-BE49-F238E27FC236}">
                <a16:creationId xmlns:a16="http://schemas.microsoft.com/office/drawing/2014/main" id="{2138CB60-E06C-4CFA-96AD-0AFCD849A1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51080" y="1066806"/>
            <a:ext cx="339725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00339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1</a:t>
            </a:r>
          </a:p>
        </p:txBody>
      </p:sp>
      <p:sp>
        <p:nvSpPr>
          <p:cNvPr id="18467" name="Text Box 35">
            <a:extLst>
              <a:ext uri="{FF2B5EF4-FFF2-40B4-BE49-F238E27FC236}">
                <a16:creationId xmlns:a16="http://schemas.microsoft.com/office/drawing/2014/main" id="{FBD51247-191F-4B9A-AEDC-20CDA4D808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5" y="4267206"/>
            <a:ext cx="339725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00339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1</a:t>
            </a:r>
          </a:p>
        </p:txBody>
      </p:sp>
      <p:sp>
        <p:nvSpPr>
          <p:cNvPr id="18468" name="Text Box 36">
            <a:extLst>
              <a:ext uri="{FF2B5EF4-FFF2-40B4-BE49-F238E27FC236}">
                <a16:creationId xmlns:a16="http://schemas.microsoft.com/office/drawing/2014/main" id="{797E919A-294E-4270-A85B-6742589485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46480" y="2971806"/>
            <a:ext cx="339725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00339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1</a:t>
            </a:r>
          </a:p>
        </p:txBody>
      </p:sp>
      <p:sp>
        <p:nvSpPr>
          <p:cNvPr id="18469" name="Text Box 37">
            <a:extLst>
              <a:ext uri="{FF2B5EF4-FFF2-40B4-BE49-F238E27FC236}">
                <a16:creationId xmlns:a16="http://schemas.microsoft.com/office/drawing/2014/main" id="{A5F26A32-7428-4352-9469-5B3577D897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13280" y="1066806"/>
            <a:ext cx="339725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00339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2</a:t>
            </a:r>
          </a:p>
        </p:txBody>
      </p:sp>
      <p:sp>
        <p:nvSpPr>
          <p:cNvPr id="18470" name="Text Box 38">
            <a:extLst>
              <a:ext uri="{FF2B5EF4-FFF2-40B4-BE49-F238E27FC236}">
                <a16:creationId xmlns:a16="http://schemas.microsoft.com/office/drawing/2014/main" id="{66D492B7-DDE2-4534-8D98-2BA0835DBE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13280" y="4267206"/>
            <a:ext cx="339725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00339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2</a:t>
            </a:r>
          </a:p>
        </p:txBody>
      </p:sp>
      <p:cxnSp>
        <p:nvCxnSpPr>
          <p:cNvPr id="18471" name="AutoShape 39">
            <a:extLst>
              <a:ext uri="{FF2B5EF4-FFF2-40B4-BE49-F238E27FC236}">
                <a16:creationId xmlns:a16="http://schemas.microsoft.com/office/drawing/2014/main" id="{68CF3809-EA49-4DA0-9CBB-DA1F6B9B0C87}"/>
              </a:ext>
            </a:extLst>
          </p:cNvPr>
          <p:cNvCxnSpPr>
            <a:cxnSpLocks noChangeShapeType="1"/>
            <a:stCxn id="18441" idx="6"/>
            <a:endCxn id="18446" idx="2"/>
          </p:cNvCxnSpPr>
          <p:nvPr/>
        </p:nvCxnSpPr>
        <p:spPr bwMode="auto">
          <a:xfrm>
            <a:off x="4899027" y="1498601"/>
            <a:ext cx="2470151" cy="1588"/>
          </a:xfrm>
          <a:prstGeom prst="straightConnector1">
            <a:avLst/>
          </a:prstGeom>
          <a:noFill/>
          <a:ln w="50760">
            <a:solidFill>
              <a:srgbClr val="A5002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18472" name="Oval 40">
            <a:extLst>
              <a:ext uri="{FF2B5EF4-FFF2-40B4-BE49-F238E27FC236}">
                <a16:creationId xmlns:a16="http://schemas.microsoft.com/office/drawing/2014/main" id="{A69E69CA-7B0E-4ED5-ADD4-50074E6385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69181" y="1371605"/>
            <a:ext cx="250825" cy="252413"/>
          </a:xfrm>
          <a:prstGeom prst="ellipse">
            <a:avLst/>
          </a:prstGeom>
          <a:solidFill>
            <a:srgbClr val="003399"/>
          </a:solidFill>
          <a:ln w="1584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160" tIns="46080" rIns="92160" bIns="460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8</a:t>
            </a:r>
          </a:p>
        </p:txBody>
      </p:sp>
      <p:sp>
        <p:nvSpPr>
          <p:cNvPr id="18473" name="Text Box 41">
            <a:extLst>
              <a:ext uri="{FF2B5EF4-FFF2-40B4-BE49-F238E27FC236}">
                <a16:creationId xmlns:a16="http://schemas.microsoft.com/office/drawing/2014/main" id="{599EFA7A-B1F5-4CCA-BAC7-904350A2AD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15205" y="1066806"/>
            <a:ext cx="339725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00339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3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 additive="repl">
                                        <p:cTn id="7" dur="500"/>
                                        <p:tgtEl>
                                          <p:spTgt spid="184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1"/>
                            </p:stCondLst>
                            <p:childTnLst>
                              <p:par>
                                <p:cTn id="12" presetID="1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Application 4: computing distance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53000"/>
          </a:xfrm>
        </p:spPr>
        <p:txBody>
          <a:bodyPr>
            <a:normAutofit/>
          </a:bodyPr>
          <a:lstStyle/>
          <a:p>
            <a:r>
              <a:rPr lang="en-US" dirty="0"/>
              <a:t>How should we store this graph in memory?</a:t>
            </a:r>
          </a:p>
          <a:p>
            <a:r>
              <a:rPr lang="en-US" dirty="0"/>
              <a:t>A more memory efficient way:</a:t>
            </a:r>
          </a:p>
          <a:p>
            <a:pPr lvl="1"/>
            <a:r>
              <a:rPr lang="en-US" dirty="0"/>
              <a:t>Store any data associated with the farms in a 3x3 array (one element for each farm)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Two farms are adjacent if their array elements are adjacent in the 3x3 array.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7326541"/>
              </p:ext>
            </p:extLst>
          </p:nvPr>
        </p:nvGraphicFramePr>
        <p:xfrm>
          <a:off x="4267200" y="3886200"/>
          <a:ext cx="982980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76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413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61377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1">
            <a:extLst>
              <a:ext uri="{FF2B5EF4-FFF2-40B4-BE49-F238E27FC236}">
                <a16:creationId xmlns:a16="http://schemas.microsoft.com/office/drawing/2014/main" id="{9D362F15-D8E2-42A5-BEFF-65CDEAFC0DA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762000"/>
          </a:xfrm>
          <a:ln/>
        </p:spPr>
        <p:txBody>
          <a:bodyPr/>
          <a:lstStyle/>
          <a:p>
            <a:pPr>
              <a:buClrTx/>
              <a:tabLst>
                <a:tab pos="0" algn="l"/>
                <a:tab pos="914377" algn="l"/>
                <a:tab pos="1828754" algn="l"/>
                <a:tab pos="2743131" algn="l"/>
                <a:tab pos="3657509" algn="l"/>
                <a:tab pos="4571886" algn="l"/>
                <a:tab pos="5486263" algn="l"/>
                <a:tab pos="6400640" algn="l"/>
                <a:tab pos="7315017" algn="l"/>
                <a:tab pos="8229394" algn="l"/>
                <a:tab pos="9143771" algn="l"/>
                <a:tab pos="10058149" algn="l"/>
              </a:tabLst>
            </a:pPr>
            <a:r>
              <a:rPr lang="en-US" altLang="en-US"/>
              <a:t>Breadth First Search</a:t>
            </a:r>
          </a:p>
        </p:txBody>
      </p:sp>
      <p:sp>
        <p:nvSpPr>
          <p:cNvPr id="41" name="Slide Number Placeholder 2">
            <a:extLst>
              <a:ext uri="{FF2B5EF4-FFF2-40B4-BE49-F238E27FC236}">
                <a16:creationId xmlns:a16="http://schemas.microsoft.com/office/drawing/2014/main" id="{674189EB-AFB3-4788-9133-09A9C4C8E1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28002" y="6513513"/>
            <a:ext cx="2537884" cy="457200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45718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fld id="{34CB64E3-D8BF-4EA7-B12D-9C9B3BC99804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457189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/>
                <a:defRPr/>
              </a:pPr>
              <a:t>150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9458" name="Oval 2">
            <a:extLst>
              <a:ext uri="{FF2B5EF4-FFF2-40B4-BE49-F238E27FC236}">
                <a16:creationId xmlns:a16="http://schemas.microsoft.com/office/drawing/2014/main" id="{F0134A50-FFB4-4170-9603-80FFD35A51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9206" y="2668594"/>
            <a:ext cx="250825" cy="250825"/>
          </a:xfrm>
          <a:prstGeom prst="ellipse">
            <a:avLst/>
          </a:prstGeom>
          <a:solidFill>
            <a:srgbClr val="006600"/>
          </a:solidFill>
          <a:ln w="1584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160" tIns="46080" rIns="92160" bIns="460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s</a:t>
            </a:r>
          </a:p>
        </p:txBody>
      </p:sp>
      <p:sp>
        <p:nvSpPr>
          <p:cNvPr id="19459" name="Oval 3">
            <a:extLst>
              <a:ext uri="{FF2B5EF4-FFF2-40B4-BE49-F238E27FC236}">
                <a16:creationId xmlns:a16="http://schemas.microsoft.com/office/drawing/2014/main" id="{9FD85302-4E80-4D06-AD30-B3C8EE1254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9181" y="1371605"/>
            <a:ext cx="250825" cy="252413"/>
          </a:xfrm>
          <a:prstGeom prst="ellipse">
            <a:avLst/>
          </a:prstGeom>
          <a:solidFill>
            <a:srgbClr val="006600"/>
          </a:solidFill>
          <a:ln w="1584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160" tIns="46080" rIns="92160" bIns="460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2</a:t>
            </a:r>
          </a:p>
        </p:txBody>
      </p:sp>
      <p:sp>
        <p:nvSpPr>
          <p:cNvPr id="19460" name="Oval 4">
            <a:extLst>
              <a:ext uri="{FF2B5EF4-FFF2-40B4-BE49-F238E27FC236}">
                <a16:creationId xmlns:a16="http://schemas.microsoft.com/office/drawing/2014/main" id="{A6150A4E-AC54-4126-A776-7023DD9CC3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1406" y="2668594"/>
            <a:ext cx="250825" cy="250825"/>
          </a:xfrm>
          <a:prstGeom prst="ellipse">
            <a:avLst/>
          </a:prstGeom>
          <a:solidFill>
            <a:srgbClr val="006600"/>
          </a:solidFill>
          <a:ln w="1584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160" tIns="46080" rIns="92160" bIns="460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5</a:t>
            </a:r>
          </a:p>
        </p:txBody>
      </p:sp>
      <p:cxnSp>
        <p:nvCxnSpPr>
          <p:cNvPr id="19461" name="AutoShape 5">
            <a:extLst>
              <a:ext uri="{FF2B5EF4-FFF2-40B4-BE49-F238E27FC236}">
                <a16:creationId xmlns:a16="http://schemas.microsoft.com/office/drawing/2014/main" id="{46C8C1CB-2227-4088-AD89-F63C76C62008}"/>
              </a:ext>
            </a:extLst>
          </p:cNvPr>
          <p:cNvCxnSpPr>
            <a:cxnSpLocks noChangeShapeType="1"/>
            <a:stCxn id="19458" idx="7"/>
            <a:endCxn id="19459" idx="3"/>
          </p:cNvCxnSpPr>
          <p:nvPr/>
        </p:nvCxnSpPr>
        <p:spPr bwMode="auto">
          <a:xfrm flipV="1">
            <a:off x="1433514" y="1587500"/>
            <a:ext cx="893763" cy="1117600"/>
          </a:xfrm>
          <a:prstGeom prst="straightConnector1">
            <a:avLst/>
          </a:prstGeom>
          <a:noFill/>
          <a:ln w="19080">
            <a:solidFill>
              <a:srgbClr val="0066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9462" name="AutoShape 6">
            <a:extLst>
              <a:ext uri="{FF2B5EF4-FFF2-40B4-BE49-F238E27FC236}">
                <a16:creationId xmlns:a16="http://schemas.microsoft.com/office/drawing/2014/main" id="{2BFA7DB3-9A74-4318-9D83-F1B398DF95CF}"/>
              </a:ext>
            </a:extLst>
          </p:cNvPr>
          <p:cNvCxnSpPr>
            <a:cxnSpLocks noChangeShapeType="1"/>
            <a:stCxn id="19458" idx="6"/>
            <a:endCxn id="19460" idx="2"/>
          </p:cNvCxnSpPr>
          <p:nvPr/>
        </p:nvCxnSpPr>
        <p:spPr bwMode="auto">
          <a:xfrm>
            <a:off x="1470031" y="2794001"/>
            <a:ext cx="2111375" cy="1588"/>
          </a:xfrm>
          <a:prstGeom prst="straightConnector1">
            <a:avLst/>
          </a:prstGeom>
          <a:noFill/>
          <a:ln w="19080">
            <a:solidFill>
              <a:srgbClr val="0066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9463" name="AutoShape 7">
            <a:extLst>
              <a:ext uri="{FF2B5EF4-FFF2-40B4-BE49-F238E27FC236}">
                <a16:creationId xmlns:a16="http://schemas.microsoft.com/office/drawing/2014/main" id="{4E186866-96BD-417F-B96E-91C1DA01D0DC}"/>
              </a:ext>
            </a:extLst>
          </p:cNvPr>
          <p:cNvCxnSpPr>
            <a:cxnSpLocks noChangeShapeType="1"/>
            <a:stCxn id="19459" idx="6"/>
            <a:endCxn id="19465" idx="2"/>
          </p:cNvCxnSpPr>
          <p:nvPr/>
        </p:nvCxnSpPr>
        <p:spPr bwMode="auto">
          <a:xfrm>
            <a:off x="2540000" y="1498601"/>
            <a:ext cx="2108200" cy="1588"/>
          </a:xfrm>
          <a:prstGeom prst="straightConnector1">
            <a:avLst/>
          </a:prstGeom>
          <a:noFill/>
          <a:ln w="19080">
            <a:solidFill>
              <a:srgbClr val="0066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9464" name="AutoShape 8">
            <a:extLst>
              <a:ext uri="{FF2B5EF4-FFF2-40B4-BE49-F238E27FC236}">
                <a16:creationId xmlns:a16="http://schemas.microsoft.com/office/drawing/2014/main" id="{BDB0BDC0-06E8-4AB5-9414-569BADCF4601}"/>
              </a:ext>
            </a:extLst>
          </p:cNvPr>
          <p:cNvCxnSpPr>
            <a:cxnSpLocks noChangeShapeType="1"/>
            <a:stCxn id="19459" idx="5"/>
            <a:endCxn id="19460" idx="1"/>
          </p:cNvCxnSpPr>
          <p:nvPr/>
        </p:nvCxnSpPr>
        <p:spPr bwMode="auto">
          <a:xfrm>
            <a:off x="2503494" y="1587501"/>
            <a:ext cx="1114425" cy="1119188"/>
          </a:xfrm>
          <a:prstGeom prst="straightConnector1">
            <a:avLst/>
          </a:prstGeom>
          <a:noFill/>
          <a:ln w="19080">
            <a:solidFill>
              <a:srgbClr val="808080"/>
            </a:solidFill>
            <a:prstDash val="sysDot"/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19465" name="Oval 9">
            <a:extLst>
              <a:ext uri="{FF2B5EF4-FFF2-40B4-BE49-F238E27FC236}">
                <a16:creationId xmlns:a16="http://schemas.microsoft.com/office/drawing/2014/main" id="{1668352F-E810-4080-9962-32F01F8CE1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8206" y="1371605"/>
            <a:ext cx="250825" cy="252413"/>
          </a:xfrm>
          <a:prstGeom prst="ellipse">
            <a:avLst/>
          </a:prstGeom>
          <a:solidFill>
            <a:srgbClr val="A50021"/>
          </a:solidFill>
          <a:ln w="1584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160" tIns="46080" rIns="92160" bIns="460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4</a:t>
            </a:r>
          </a:p>
        </p:txBody>
      </p:sp>
      <p:sp>
        <p:nvSpPr>
          <p:cNvPr id="19466" name="Oval 10">
            <a:extLst>
              <a:ext uri="{FF2B5EF4-FFF2-40B4-BE49-F238E27FC236}">
                <a16:creationId xmlns:a16="http://schemas.microsoft.com/office/drawing/2014/main" id="{6D181D24-46E2-4ABA-871A-6CBA8CAE1F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9806" y="2668594"/>
            <a:ext cx="250825" cy="250825"/>
          </a:xfrm>
          <a:prstGeom prst="ellipse">
            <a:avLst/>
          </a:prstGeom>
          <a:solidFill>
            <a:srgbClr val="808080"/>
          </a:solidFill>
          <a:ln w="1584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160" tIns="46080" rIns="92160" bIns="460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7</a:t>
            </a:r>
          </a:p>
        </p:txBody>
      </p:sp>
      <p:cxnSp>
        <p:nvCxnSpPr>
          <p:cNvPr id="19467" name="AutoShape 11">
            <a:extLst>
              <a:ext uri="{FF2B5EF4-FFF2-40B4-BE49-F238E27FC236}">
                <a16:creationId xmlns:a16="http://schemas.microsoft.com/office/drawing/2014/main" id="{9F198F75-5D2D-4B70-B175-95902DBDB94F}"/>
              </a:ext>
            </a:extLst>
          </p:cNvPr>
          <p:cNvCxnSpPr>
            <a:cxnSpLocks noChangeShapeType="1"/>
            <a:stCxn id="19470" idx="3"/>
            <a:endCxn id="19466" idx="7"/>
          </p:cNvCxnSpPr>
          <p:nvPr/>
        </p:nvCxnSpPr>
        <p:spPr bwMode="auto">
          <a:xfrm flipH="1">
            <a:off x="6234119" y="1587501"/>
            <a:ext cx="1171575" cy="1119188"/>
          </a:xfrm>
          <a:prstGeom prst="straightConnector1">
            <a:avLst/>
          </a:prstGeom>
          <a:noFill/>
          <a:ln w="19080">
            <a:solidFill>
              <a:srgbClr val="000000"/>
            </a:solidFill>
            <a:miter lim="800000"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9468" name="AutoShape 12">
            <a:extLst>
              <a:ext uri="{FF2B5EF4-FFF2-40B4-BE49-F238E27FC236}">
                <a16:creationId xmlns:a16="http://schemas.microsoft.com/office/drawing/2014/main" id="{4896CD26-F714-474D-B66C-95C5F7C681B2}"/>
              </a:ext>
            </a:extLst>
          </p:cNvPr>
          <p:cNvCxnSpPr>
            <a:cxnSpLocks noChangeShapeType="1"/>
            <a:stCxn id="19466" idx="2"/>
            <a:endCxn id="19460" idx="6"/>
          </p:cNvCxnSpPr>
          <p:nvPr/>
        </p:nvCxnSpPr>
        <p:spPr bwMode="auto">
          <a:xfrm flipH="1">
            <a:off x="3832231" y="2794001"/>
            <a:ext cx="2187575" cy="1588"/>
          </a:xfrm>
          <a:prstGeom prst="straightConnector1">
            <a:avLst/>
          </a:prstGeom>
          <a:noFill/>
          <a:ln w="1908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9469" name="AutoShape 13">
            <a:extLst>
              <a:ext uri="{FF2B5EF4-FFF2-40B4-BE49-F238E27FC236}">
                <a16:creationId xmlns:a16="http://schemas.microsoft.com/office/drawing/2014/main" id="{A05774DF-AB41-47FA-A804-01BBEC01B31A}"/>
              </a:ext>
            </a:extLst>
          </p:cNvPr>
          <p:cNvCxnSpPr>
            <a:cxnSpLocks noChangeShapeType="1"/>
            <a:stCxn id="19476" idx="0"/>
            <a:endCxn id="19470" idx="4"/>
          </p:cNvCxnSpPr>
          <p:nvPr/>
        </p:nvCxnSpPr>
        <p:spPr bwMode="auto">
          <a:xfrm flipV="1">
            <a:off x="7494593" y="1624018"/>
            <a:ext cx="1587" cy="2262187"/>
          </a:xfrm>
          <a:prstGeom prst="straightConnector1">
            <a:avLst/>
          </a:prstGeom>
          <a:noFill/>
          <a:ln w="1908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19470" name="Oval 14">
            <a:extLst>
              <a:ext uri="{FF2B5EF4-FFF2-40B4-BE49-F238E27FC236}">
                <a16:creationId xmlns:a16="http://schemas.microsoft.com/office/drawing/2014/main" id="{80494E51-9A1D-4F63-8C45-9A163621FF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69181" y="1371605"/>
            <a:ext cx="250825" cy="252413"/>
          </a:xfrm>
          <a:prstGeom prst="ellipse">
            <a:avLst/>
          </a:prstGeom>
          <a:solidFill>
            <a:srgbClr val="003399"/>
          </a:solidFill>
          <a:ln w="1584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160" tIns="46080" rIns="92160" bIns="460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8</a:t>
            </a:r>
          </a:p>
        </p:txBody>
      </p:sp>
      <p:cxnSp>
        <p:nvCxnSpPr>
          <p:cNvPr id="19471" name="AutoShape 15">
            <a:extLst>
              <a:ext uri="{FF2B5EF4-FFF2-40B4-BE49-F238E27FC236}">
                <a16:creationId xmlns:a16="http://schemas.microsoft.com/office/drawing/2014/main" id="{1F52C003-CCA9-45C6-AAAE-48CDB36E2136}"/>
              </a:ext>
            </a:extLst>
          </p:cNvPr>
          <p:cNvCxnSpPr>
            <a:cxnSpLocks noChangeShapeType="1"/>
            <a:stCxn id="19465" idx="6"/>
            <a:endCxn id="19470" idx="2"/>
          </p:cNvCxnSpPr>
          <p:nvPr/>
        </p:nvCxnSpPr>
        <p:spPr bwMode="auto">
          <a:xfrm>
            <a:off x="4899027" y="1498601"/>
            <a:ext cx="2470151" cy="1588"/>
          </a:xfrm>
          <a:prstGeom prst="straightConnector1">
            <a:avLst/>
          </a:prstGeom>
          <a:noFill/>
          <a:ln w="19080">
            <a:solidFill>
              <a:srgbClr val="0066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9472" name="AutoShape 16">
            <a:extLst>
              <a:ext uri="{FF2B5EF4-FFF2-40B4-BE49-F238E27FC236}">
                <a16:creationId xmlns:a16="http://schemas.microsoft.com/office/drawing/2014/main" id="{7897E218-BC82-4EB4-A8DC-9CCF3077D18A}"/>
              </a:ext>
            </a:extLst>
          </p:cNvPr>
          <p:cNvCxnSpPr>
            <a:cxnSpLocks noChangeShapeType="1"/>
            <a:stCxn id="19465" idx="5"/>
            <a:endCxn id="19466" idx="1"/>
          </p:cNvCxnSpPr>
          <p:nvPr/>
        </p:nvCxnSpPr>
        <p:spPr bwMode="auto">
          <a:xfrm>
            <a:off x="4862518" y="1587501"/>
            <a:ext cx="1195387" cy="1119188"/>
          </a:xfrm>
          <a:prstGeom prst="straightConnector1">
            <a:avLst/>
          </a:prstGeom>
          <a:noFill/>
          <a:ln w="19080">
            <a:solidFill>
              <a:srgbClr val="000000"/>
            </a:solidFill>
            <a:miter lim="800000"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19473" name="Oval 17">
            <a:extLst>
              <a:ext uri="{FF2B5EF4-FFF2-40B4-BE49-F238E27FC236}">
                <a16:creationId xmlns:a16="http://schemas.microsoft.com/office/drawing/2014/main" id="{E1B2BB96-648D-4A90-B8AA-5784A1FFD1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9181" y="3886205"/>
            <a:ext cx="250825" cy="252413"/>
          </a:xfrm>
          <a:prstGeom prst="ellipse">
            <a:avLst/>
          </a:prstGeom>
          <a:solidFill>
            <a:srgbClr val="006600"/>
          </a:solidFill>
          <a:ln w="1584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160" tIns="46080" rIns="92160" bIns="460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3</a:t>
            </a:r>
          </a:p>
        </p:txBody>
      </p:sp>
      <p:cxnSp>
        <p:nvCxnSpPr>
          <p:cNvPr id="19474" name="AutoShape 18">
            <a:extLst>
              <a:ext uri="{FF2B5EF4-FFF2-40B4-BE49-F238E27FC236}">
                <a16:creationId xmlns:a16="http://schemas.microsoft.com/office/drawing/2014/main" id="{92A377B1-B74A-4F84-8CF1-DB46D737BD4C}"/>
              </a:ext>
            </a:extLst>
          </p:cNvPr>
          <p:cNvCxnSpPr>
            <a:cxnSpLocks noChangeShapeType="1"/>
            <a:stCxn id="19473" idx="6"/>
            <a:endCxn id="19475" idx="2"/>
          </p:cNvCxnSpPr>
          <p:nvPr/>
        </p:nvCxnSpPr>
        <p:spPr bwMode="auto">
          <a:xfrm>
            <a:off x="2540000" y="4013201"/>
            <a:ext cx="2108200" cy="1588"/>
          </a:xfrm>
          <a:prstGeom prst="straightConnector1">
            <a:avLst/>
          </a:prstGeom>
          <a:noFill/>
          <a:ln w="19080">
            <a:solidFill>
              <a:srgbClr val="0066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19475" name="Oval 19">
            <a:extLst>
              <a:ext uri="{FF2B5EF4-FFF2-40B4-BE49-F238E27FC236}">
                <a16:creationId xmlns:a16="http://schemas.microsoft.com/office/drawing/2014/main" id="{CD77F14A-31A0-4701-85F5-50912E0F4D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8206" y="3886205"/>
            <a:ext cx="250825" cy="252413"/>
          </a:xfrm>
          <a:prstGeom prst="ellipse">
            <a:avLst/>
          </a:prstGeom>
          <a:solidFill>
            <a:srgbClr val="003399"/>
          </a:solidFill>
          <a:ln w="1584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160" tIns="46080" rIns="92160" bIns="460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6</a:t>
            </a:r>
          </a:p>
        </p:txBody>
      </p:sp>
      <p:sp>
        <p:nvSpPr>
          <p:cNvPr id="19476" name="Oval 20">
            <a:extLst>
              <a:ext uri="{FF2B5EF4-FFF2-40B4-BE49-F238E27FC236}">
                <a16:creationId xmlns:a16="http://schemas.microsoft.com/office/drawing/2014/main" id="{333F35EA-EA88-473F-BDB3-229E005F08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69181" y="3886205"/>
            <a:ext cx="250825" cy="252413"/>
          </a:xfrm>
          <a:prstGeom prst="ellipse">
            <a:avLst/>
          </a:prstGeom>
          <a:solidFill>
            <a:srgbClr val="808080"/>
          </a:solidFill>
          <a:ln w="1584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160" tIns="46080" rIns="92160" bIns="460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9</a:t>
            </a:r>
          </a:p>
        </p:txBody>
      </p:sp>
      <p:cxnSp>
        <p:nvCxnSpPr>
          <p:cNvPr id="19477" name="AutoShape 21">
            <a:extLst>
              <a:ext uri="{FF2B5EF4-FFF2-40B4-BE49-F238E27FC236}">
                <a16:creationId xmlns:a16="http://schemas.microsoft.com/office/drawing/2014/main" id="{F3C64D41-1E47-45B5-AAD3-62D912C3C344}"/>
              </a:ext>
            </a:extLst>
          </p:cNvPr>
          <p:cNvCxnSpPr>
            <a:cxnSpLocks noChangeShapeType="1"/>
            <a:stCxn id="19475" idx="6"/>
            <a:endCxn id="19476" idx="2"/>
          </p:cNvCxnSpPr>
          <p:nvPr/>
        </p:nvCxnSpPr>
        <p:spPr bwMode="auto">
          <a:xfrm>
            <a:off x="4899027" y="4013201"/>
            <a:ext cx="2470151" cy="1588"/>
          </a:xfrm>
          <a:prstGeom prst="straightConnector1">
            <a:avLst/>
          </a:prstGeom>
          <a:noFill/>
          <a:ln w="1908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9478" name="AutoShape 22">
            <a:extLst>
              <a:ext uri="{FF2B5EF4-FFF2-40B4-BE49-F238E27FC236}">
                <a16:creationId xmlns:a16="http://schemas.microsoft.com/office/drawing/2014/main" id="{684E8420-7B58-4143-B5FA-C028C3D156E6}"/>
              </a:ext>
            </a:extLst>
          </p:cNvPr>
          <p:cNvCxnSpPr>
            <a:cxnSpLocks noChangeShapeType="1"/>
            <a:stCxn id="19458" idx="5"/>
            <a:endCxn id="19473" idx="1"/>
          </p:cNvCxnSpPr>
          <p:nvPr/>
        </p:nvCxnSpPr>
        <p:spPr bwMode="auto">
          <a:xfrm>
            <a:off x="1433514" y="2882900"/>
            <a:ext cx="893763" cy="1041400"/>
          </a:xfrm>
          <a:prstGeom prst="straightConnector1">
            <a:avLst/>
          </a:prstGeom>
          <a:noFill/>
          <a:ln w="19080">
            <a:solidFill>
              <a:srgbClr val="0066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9479" name="AutoShape 23">
            <a:extLst>
              <a:ext uri="{FF2B5EF4-FFF2-40B4-BE49-F238E27FC236}">
                <a16:creationId xmlns:a16="http://schemas.microsoft.com/office/drawing/2014/main" id="{2739E516-1C46-4E78-9930-5E5B81F6989C}"/>
              </a:ext>
            </a:extLst>
          </p:cNvPr>
          <p:cNvCxnSpPr>
            <a:cxnSpLocks noChangeShapeType="1"/>
            <a:stCxn id="19473" idx="7"/>
            <a:endCxn id="19460" idx="3"/>
          </p:cNvCxnSpPr>
          <p:nvPr/>
        </p:nvCxnSpPr>
        <p:spPr bwMode="auto">
          <a:xfrm flipV="1">
            <a:off x="2503494" y="2882905"/>
            <a:ext cx="1114425" cy="1039813"/>
          </a:xfrm>
          <a:prstGeom prst="straightConnector1">
            <a:avLst/>
          </a:prstGeom>
          <a:noFill/>
          <a:ln w="19080">
            <a:solidFill>
              <a:srgbClr val="808080"/>
            </a:solidFill>
            <a:prstDash val="sysDot"/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9480" name="AutoShape 24">
            <a:extLst>
              <a:ext uri="{FF2B5EF4-FFF2-40B4-BE49-F238E27FC236}">
                <a16:creationId xmlns:a16="http://schemas.microsoft.com/office/drawing/2014/main" id="{96DB7714-7391-4EDD-87B6-600556CB4648}"/>
              </a:ext>
            </a:extLst>
          </p:cNvPr>
          <p:cNvCxnSpPr>
            <a:cxnSpLocks noChangeShapeType="1"/>
            <a:stCxn id="19460" idx="5"/>
            <a:endCxn id="19475" idx="1"/>
          </p:cNvCxnSpPr>
          <p:nvPr/>
        </p:nvCxnSpPr>
        <p:spPr bwMode="auto">
          <a:xfrm>
            <a:off x="3795718" y="2882900"/>
            <a:ext cx="890587" cy="1041400"/>
          </a:xfrm>
          <a:prstGeom prst="straightConnector1">
            <a:avLst/>
          </a:prstGeom>
          <a:noFill/>
          <a:ln w="19080">
            <a:solidFill>
              <a:srgbClr val="0066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9481" name="AutoShape 25">
            <a:extLst>
              <a:ext uri="{FF2B5EF4-FFF2-40B4-BE49-F238E27FC236}">
                <a16:creationId xmlns:a16="http://schemas.microsoft.com/office/drawing/2014/main" id="{0C4D8854-A4B2-43FE-865D-3C4B0157FC36}"/>
              </a:ext>
            </a:extLst>
          </p:cNvPr>
          <p:cNvCxnSpPr>
            <a:cxnSpLocks noChangeShapeType="1"/>
            <a:stCxn id="19476" idx="1"/>
            <a:endCxn id="19466" idx="5"/>
          </p:cNvCxnSpPr>
          <p:nvPr/>
        </p:nvCxnSpPr>
        <p:spPr bwMode="auto">
          <a:xfrm flipH="1" flipV="1">
            <a:off x="6234119" y="2882905"/>
            <a:ext cx="1171575" cy="1039813"/>
          </a:xfrm>
          <a:prstGeom prst="straightConnector1">
            <a:avLst/>
          </a:prstGeom>
          <a:noFill/>
          <a:ln w="1908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9482" name="AutoShape 26">
            <a:extLst>
              <a:ext uri="{FF2B5EF4-FFF2-40B4-BE49-F238E27FC236}">
                <a16:creationId xmlns:a16="http://schemas.microsoft.com/office/drawing/2014/main" id="{5193006A-51C7-4635-8E57-62C414798C07}"/>
              </a:ext>
            </a:extLst>
          </p:cNvPr>
          <p:cNvCxnSpPr>
            <a:cxnSpLocks noChangeShapeType="1"/>
            <a:stCxn id="19475" idx="7"/>
            <a:endCxn id="19466" idx="3"/>
          </p:cNvCxnSpPr>
          <p:nvPr/>
        </p:nvCxnSpPr>
        <p:spPr bwMode="auto">
          <a:xfrm flipV="1">
            <a:off x="4862518" y="2882905"/>
            <a:ext cx="1195387" cy="1039813"/>
          </a:xfrm>
          <a:prstGeom prst="straightConnector1">
            <a:avLst/>
          </a:prstGeom>
          <a:noFill/>
          <a:ln w="1908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9483" name="AutoShape 27">
            <a:extLst>
              <a:ext uri="{FF2B5EF4-FFF2-40B4-BE49-F238E27FC236}">
                <a16:creationId xmlns:a16="http://schemas.microsoft.com/office/drawing/2014/main" id="{BF963808-9C38-4E09-B8FE-E307ADFA01AA}"/>
              </a:ext>
            </a:extLst>
          </p:cNvPr>
          <p:cNvCxnSpPr>
            <a:cxnSpLocks noChangeShapeType="1"/>
            <a:stCxn id="19465" idx="3"/>
            <a:endCxn id="19460" idx="7"/>
          </p:cNvCxnSpPr>
          <p:nvPr/>
        </p:nvCxnSpPr>
        <p:spPr bwMode="auto">
          <a:xfrm flipH="1">
            <a:off x="3795713" y="1587501"/>
            <a:ext cx="889000" cy="1119188"/>
          </a:xfrm>
          <a:prstGeom prst="straightConnector1">
            <a:avLst/>
          </a:prstGeom>
          <a:noFill/>
          <a:ln w="19080">
            <a:solidFill>
              <a:srgbClr val="808080"/>
            </a:solidFill>
            <a:prstDash val="sysDot"/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19484" name="Text Box 28">
            <a:extLst>
              <a:ext uri="{FF2B5EF4-FFF2-40B4-BE49-F238E27FC236}">
                <a16:creationId xmlns:a16="http://schemas.microsoft.com/office/drawing/2014/main" id="{14C4EEA8-619A-4CED-8EC6-58297EF9B5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5" y="2667006"/>
            <a:ext cx="339725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00339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0</a:t>
            </a:r>
          </a:p>
        </p:txBody>
      </p:sp>
      <p:sp>
        <p:nvSpPr>
          <p:cNvPr id="19485" name="Text Box 29">
            <a:extLst>
              <a:ext uri="{FF2B5EF4-FFF2-40B4-BE49-F238E27FC236}">
                <a16:creationId xmlns:a16="http://schemas.microsoft.com/office/drawing/2014/main" id="{33E4DD64-154B-49AC-B206-0BEAA41E9B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7800" y="5105400"/>
            <a:ext cx="1905000" cy="381000"/>
          </a:xfrm>
          <a:prstGeom prst="rect">
            <a:avLst/>
          </a:prstGeom>
          <a:solidFill>
            <a:srgbClr val="808080"/>
          </a:solidFill>
          <a:ln w="1584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27360" rIns="0" bIns="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ts val="1125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Undiscovered</a:t>
            </a:r>
          </a:p>
        </p:txBody>
      </p:sp>
      <p:sp>
        <p:nvSpPr>
          <p:cNvPr id="19486" name="Text Box 30">
            <a:extLst>
              <a:ext uri="{FF2B5EF4-FFF2-40B4-BE49-F238E27FC236}">
                <a16:creationId xmlns:a16="http://schemas.microsoft.com/office/drawing/2014/main" id="{AFC19880-7FCA-4287-BF72-4615A22329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7800" y="5486400"/>
            <a:ext cx="1905000" cy="381000"/>
          </a:xfrm>
          <a:prstGeom prst="rect">
            <a:avLst/>
          </a:prstGeom>
          <a:solidFill>
            <a:srgbClr val="003399"/>
          </a:solidFill>
          <a:ln w="1584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27360" rIns="0" bIns="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ts val="1125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Discovered</a:t>
            </a:r>
          </a:p>
        </p:txBody>
      </p:sp>
      <p:sp>
        <p:nvSpPr>
          <p:cNvPr id="19487" name="Text Box 31">
            <a:extLst>
              <a:ext uri="{FF2B5EF4-FFF2-40B4-BE49-F238E27FC236}">
                <a16:creationId xmlns:a16="http://schemas.microsoft.com/office/drawing/2014/main" id="{D9965CBE-9DB7-4A3D-B943-17F9B18C17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7800" y="6248400"/>
            <a:ext cx="1905000" cy="381000"/>
          </a:xfrm>
          <a:prstGeom prst="rect">
            <a:avLst/>
          </a:prstGeom>
          <a:solidFill>
            <a:srgbClr val="006600"/>
          </a:solidFill>
          <a:ln w="1584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27360" rIns="0" bIns="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ts val="1125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Finished</a:t>
            </a:r>
          </a:p>
        </p:txBody>
      </p:sp>
      <p:sp>
        <p:nvSpPr>
          <p:cNvPr id="19488" name="Text Box 32">
            <a:extLst>
              <a:ext uri="{FF2B5EF4-FFF2-40B4-BE49-F238E27FC236}">
                <a16:creationId xmlns:a16="http://schemas.microsoft.com/office/drawing/2014/main" id="{7DCA6164-3488-4E41-A4F5-435E9A2463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8600" y="5410200"/>
            <a:ext cx="4191000" cy="381000"/>
          </a:xfrm>
          <a:prstGeom prst="rect">
            <a:avLst/>
          </a:prstGeom>
          <a:solidFill>
            <a:srgbClr val="FFFFCC"/>
          </a:solidFill>
          <a:ln w="1584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27360" rIns="0" bIns="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l" defTabSz="457189" rtl="0" eaLnBrk="0" fontAlgn="base" latinLnBrk="0" hangingPunct="0">
              <a:lnSpc>
                <a:spcPct val="100000"/>
              </a:lnSpc>
              <a:spcBef>
                <a:spcPts val="1125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 Queue: 4 6 8  </a:t>
            </a:r>
          </a:p>
        </p:txBody>
      </p:sp>
      <p:sp>
        <p:nvSpPr>
          <p:cNvPr id="19489" name="Text Box 33">
            <a:extLst>
              <a:ext uri="{FF2B5EF4-FFF2-40B4-BE49-F238E27FC236}">
                <a16:creationId xmlns:a16="http://schemas.microsoft.com/office/drawing/2014/main" id="{44B70A79-5A60-4591-A991-80BED527A9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7800" y="5867400"/>
            <a:ext cx="1905000" cy="381000"/>
          </a:xfrm>
          <a:prstGeom prst="rect">
            <a:avLst/>
          </a:prstGeom>
          <a:solidFill>
            <a:srgbClr val="A50021"/>
          </a:solidFill>
          <a:ln w="1584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27360" rIns="0" bIns="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ts val="1125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Top of queue</a:t>
            </a:r>
          </a:p>
        </p:txBody>
      </p:sp>
      <p:sp>
        <p:nvSpPr>
          <p:cNvPr id="19490" name="Text Box 34">
            <a:extLst>
              <a:ext uri="{FF2B5EF4-FFF2-40B4-BE49-F238E27FC236}">
                <a16:creationId xmlns:a16="http://schemas.microsoft.com/office/drawing/2014/main" id="{E51A271E-A216-4A1F-92C7-DCC477CE2E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51080" y="1066806"/>
            <a:ext cx="339725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00339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1</a:t>
            </a:r>
          </a:p>
        </p:txBody>
      </p:sp>
      <p:sp>
        <p:nvSpPr>
          <p:cNvPr id="19491" name="Text Box 35">
            <a:extLst>
              <a:ext uri="{FF2B5EF4-FFF2-40B4-BE49-F238E27FC236}">
                <a16:creationId xmlns:a16="http://schemas.microsoft.com/office/drawing/2014/main" id="{5858FE7F-B847-4FD4-AA6E-3923D6A3FD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5" y="4267206"/>
            <a:ext cx="339725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00339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1</a:t>
            </a:r>
          </a:p>
        </p:txBody>
      </p:sp>
      <p:sp>
        <p:nvSpPr>
          <p:cNvPr id="19492" name="Text Box 36">
            <a:extLst>
              <a:ext uri="{FF2B5EF4-FFF2-40B4-BE49-F238E27FC236}">
                <a16:creationId xmlns:a16="http://schemas.microsoft.com/office/drawing/2014/main" id="{7B46DD65-0A0E-4D57-8760-2A4956F1E6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46480" y="2971806"/>
            <a:ext cx="339725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00339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1</a:t>
            </a:r>
          </a:p>
        </p:txBody>
      </p:sp>
      <p:sp>
        <p:nvSpPr>
          <p:cNvPr id="19493" name="Text Box 37">
            <a:extLst>
              <a:ext uri="{FF2B5EF4-FFF2-40B4-BE49-F238E27FC236}">
                <a16:creationId xmlns:a16="http://schemas.microsoft.com/office/drawing/2014/main" id="{0372DB8A-8BE1-432B-9058-31CBE2AAF9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13280" y="1066806"/>
            <a:ext cx="339725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00339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2</a:t>
            </a:r>
          </a:p>
        </p:txBody>
      </p:sp>
      <p:sp>
        <p:nvSpPr>
          <p:cNvPr id="19494" name="Text Box 38">
            <a:extLst>
              <a:ext uri="{FF2B5EF4-FFF2-40B4-BE49-F238E27FC236}">
                <a16:creationId xmlns:a16="http://schemas.microsoft.com/office/drawing/2014/main" id="{98A07188-54E1-45DB-815E-C9DEEAE67B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13280" y="4267206"/>
            <a:ext cx="339725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00339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2</a:t>
            </a:r>
          </a:p>
        </p:txBody>
      </p:sp>
      <p:sp>
        <p:nvSpPr>
          <p:cNvPr id="19495" name="Text Box 39">
            <a:extLst>
              <a:ext uri="{FF2B5EF4-FFF2-40B4-BE49-F238E27FC236}">
                <a16:creationId xmlns:a16="http://schemas.microsoft.com/office/drawing/2014/main" id="{0E404818-974A-444B-8BEA-A716475CA3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15205" y="1066806"/>
            <a:ext cx="339725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00339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3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1">
            <a:extLst>
              <a:ext uri="{FF2B5EF4-FFF2-40B4-BE49-F238E27FC236}">
                <a16:creationId xmlns:a16="http://schemas.microsoft.com/office/drawing/2014/main" id="{8240E026-8E00-442B-926E-1A1666382B5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762000"/>
          </a:xfrm>
          <a:ln/>
        </p:spPr>
        <p:txBody>
          <a:bodyPr/>
          <a:lstStyle/>
          <a:p>
            <a:pPr>
              <a:buClrTx/>
              <a:tabLst>
                <a:tab pos="0" algn="l"/>
                <a:tab pos="914377" algn="l"/>
                <a:tab pos="1828754" algn="l"/>
                <a:tab pos="2743131" algn="l"/>
                <a:tab pos="3657509" algn="l"/>
                <a:tab pos="4571886" algn="l"/>
                <a:tab pos="5486263" algn="l"/>
                <a:tab pos="6400640" algn="l"/>
                <a:tab pos="7315017" algn="l"/>
                <a:tab pos="8229394" algn="l"/>
                <a:tab pos="9143771" algn="l"/>
                <a:tab pos="10058149" algn="l"/>
              </a:tabLst>
            </a:pPr>
            <a:r>
              <a:rPr lang="en-US" altLang="en-US"/>
              <a:t>Breadth First Search</a:t>
            </a:r>
          </a:p>
        </p:txBody>
      </p:sp>
      <p:sp>
        <p:nvSpPr>
          <p:cNvPr id="44" name="Slide Number Placeholder 2">
            <a:extLst>
              <a:ext uri="{FF2B5EF4-FFF2-40B4-BE49-F238E27FC236}">
                <a16:creationId xmlns:a16="http://schemas.microsoft.com/office/drawing/2014/main" id="{1F61D0EF-3FD4-45CE-96DE-5A5BB50EB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28002" y="6513513"/>
            <a:ext cx="2537884" cy="457200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45718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fld id="{08E7B998-E3B8-4BE2-B636-318FCB3732B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457189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/>
                <a:defRPr/>
              </a:pPr>
              <a:t>151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0482" name="Oval 2">
            <a:extLst>
              <a:ext uri="{FF2B5EF4-FFF2-40B4-BE49-F238E27FC236}">
                <a16:creationId xmlns:a16="http://schemas.microsoft.com/office/drawing/2014/main" id="{B21495CB-586B-4DF8-A3FD-B051C8768D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9206" y="2668594"/>
            <a:ext cx="250825" cy="250825"/>
          </a:xfrm>
          <a:prstGeom prst="ellipse">
            <a:avLst/>
          </a:prstGeom>
          <a:solidFill>
            <a:srgbClr val="006600"/>
          </a:solidFill>
          <a:ln w="1584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160" tIns="46080" rIns="92160" bIns="460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s</a:t>
            </a:r>
          </a:p>
        </p:txBody>
      </p:sp>
      <p:sp>
        <p:nvSpPr>
          <p:cNvPr id="20483" name="Oval 3">
            <a:extLst>
              <a:ext uri="{FF2B5EF4-FFF2-40B4-BE49-F238E27FC236}">
                <a16:creationId xmlns:a16="http://schemas.microsoft.com/office/drawing/2014/main" id="{38126B4C-5ABB-44B4-A0C6-6158F5791D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9181" y="1371605"/>
            <a:ext cx="250825" cy="252413"/>
          </a:xfrm>
          <a:prstGeom prst="ellipse">
            <a:avLst/>
          </a:prstGeom>
          <a:solidFill>
            <a:srgbClr val="006600"/>
          </a:solidFill>
          <a:ln w="1584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160" tIns="46080" rIns="92160" bIns="460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2</a:t>
            </a:r>
          </a:p>
        </p:txBody>
      </p:sp>
      <p:sp>
        <p:nvSpPr>
          <p:cNvPr id="20484" name="Oval 4">
            <a:extLst>
              <a:ext uri="{FF2B5EF4-FFF2-40B4-BE49-F238E27FC236}">
                <a16:creationId xmlns:a16="http://schemas.microsoft.com/office/drawing/2014/main" id="{B8CB1D67-46B8-4F34-9E6E-F70A6B256B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1406" y="2668594"/>
            <a:ext cx="250825" cy="250825"/>
          </a:xfrm>
          <a:prstGeom prst="ellipse">
            <a:avLst/>
          </a:prstGeom>
          <a:solidFill>
            <a:srgbClr val="006600"/>
          </a:solidFill>
          <a:ln w="1584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160" tIns="46080" rIns="92160" bIns="460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5</a:t>
            </a:r>
          </a:p>
        </p:txBody>
      </p:sp>
      <p:cxnSp>
        <p:nvCxnSpPr>
          <p:cNvPr id="20485" name="AutoShape 5">
            <a:extLst>
              <a:ext uri="{FF2B5EF4-FFF2-40B4-BE49-F238E27FC236}">
                <a16:creationId xmlns:a16="http://schemas.microsoft.com/office/drawing/2014/main" id="{1595C164-9D01-4004-87F8-E378EB6A04A6}"/>
              </a:ext>
            </a:extLst>
          </p:cNvPr>
          <p:cNvCxnSpPr>
            <a:cxnSpLocks noChangeShapeType="1"/>
            <a:stCxn id="20482" idx="7"/>
            <a:endCxn id="20483" idx="3"/>
          </p:cNvCxnSpPr>
          <p:nvPr/>
        </p:nvCxnSpPr>
        <p:spPr bwMode="auto">
          <a:xfrm flipV="1">
            <a:off x="1433514" y="1587500"/>
            <a:ext cx="893763" cy="1117600"/>
          </a:xfrm>
          <a:prstGeom prst="straightConnector1">
            <a:avLst/>
          </a:prstGeom>
          <a:noFill/>
          <a:ln w="19080">
            <a:solidFill>
              <a:srgbClr val="0066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0486" name="AutoShape 6">
            <a:extLst>
              <a:ext uri="{FF2B5EF4-FFF2-40B4-BE49-F238E27FC236}">
                <a16:creationId xmlns:a16="http://schemas.microsoft.com/office/drawing/2014/main" id="{5C735AAB-6E5A-4738-AC1A-CAA38BD1D810}"/>
              </a:ext>
            </a:extLst>
          </p:cNvPr>
          <p:cNvCxnSpPr>
            <a:cxnSpLocks noChangeShapeType="1"/>
            <a:stCxn id="20482" idx="6"/>
            <a:endCxn id="20484" idx="2"/>
          </p:cNvCxnSpPr>
          <p:nvPr/>
        </p:nvCxnSpPr>
        <p:spPr bwMode="auto">
          <a:xfrm>
            <a:off x="1470031" y="2794001"/>
            <a:ext cx="2111375" cy="1588"/>
          </a:xfrm>
          <a:prstGeom prst="straightConnector1">
            <a:avLst/>
          </a:prstGeom>
          <a:noFill/>
          <a:ln w="19080">
            <a:solidFill>
              <a:srgbClr val="0066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0487" name="AutoShape 7">
            <a:extLst>
              <a:ext uri="{FF2B5EF4-FFF2-40B4-BE49-F238E27FC236}">
                <a16:creationId xmlns:a16="http://schemas.microsoft.com/office/drawing/2014/main" id="{DD3B871E-2109-4F74-994A-FB4539EF2DCD}"/>
              </a:ext>
            </a:extLst>
          </p:cNvPr>
          <p:cNvCxnSpPr>
            <a:cxnSpLocks noChangeShapeType="1"/>
            <a:stCxn id="20483" idx="6"/>
            <a:endCxn id="20489" idx="2"/>
          </p:cNvCxnSpPr>
          <p:nvPr/>
        </p:nvCxnSpPr>
        <p:spPr bwMode="auto">
          <a:xfrm>
            <a:off x="2540000" y="1498601"/>
            <a:ext cx="2108200" cy="1588"/>
          </a:xfrm>
          <a:prstGeom prst="straightConnector1">
            <a:avLst/>
          </a:prstGeom>
          <a:noFill/>
          <a:ln w="19080">
            <a:solidFill>
              <a:srgbClr val="0066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0488" name="AutoShape 8">
            <a:extLst>
              <a:ext uri="{FF2B5EF4-FFF2-40B4-BE49-F238E27FC236}">
                <a16:creationId xmlns:a16="http://schemas.microsoft.com/office/drawing/2014/main" id="{70FF4017-7B6C-40E1-948D-EF320D9C6257}"/>
              </a:ext>
            </a:extLst>
          </p:cNvPr>
          <p:cNvCxnSpPr>
            <a:cxnSpLocks noChangeShapeType="1"/>
            <a:stCxn id="20483" idx="5"/>
            <a:endCxn id="20484" idx="1"/>
          </p:cNvCxnSpPr>
          <p:nvPr/>
        </p:nvCxnSpPr>
        <p:spPr bwMode="auto">
          <a:xfrm>
            <a:off x="2503494" y="1587501"/>
            <a:ext cx="1114425" cy="1119188"/>
          </a:xfrm>
          <a:prstGeom prst="straightConnector1">
            <a:avLst/>
          </a:prstGeom>
          <a:noFill/>
          <a:ln w="19080">
            <a:solidFill>
              <a:srgbClr val="808080"/>
            </a:solidFill>
            <a:prstDash val="sysDot"/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20489" name="Oval 9">
            <a:extLst>
              <a:ext uri="{FF2B5EF4-FFF2-40B4-BE49-F238E27FC236}">
                <a16:creationId xmlns:a16="http://schemas.microsoft.com/office/drawing/2014/main" id="{38E014A4-8441-4E2D-950B-61A40309A2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8206" y="1371605"/>
            <a:ext cx="250825" cy="252413"/>
          </a:xfrm>
          <a:prstGeom prst="ellipse">
            <a:avLst/>
          </a:prstGeom>
          <a:solidFill>
            <a:srgbClr val="006600"/>
          </a:solidFill>
          <a:ln w="1584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160" tIns="46080" rIns="92160" bIns="460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4</a:t>
            </a:r>
          </a:p>
        </p:txBody>
      </p:sp>
      <p:sp>
        <p:nvSpPr>
          <p:cNvPr id="20490" name="Oval 10">
            <a:extLst>
              <a:ext uri="{FF2B5EF4-FFF2-40B4-BE49-F238E27FC236}">
                <a16:creationId xmlns:a16="http://schemas.microsoft.com/office/drawing/2014/main" id="{E2304672-2623-4A2D-AC9D-E9A8AB4EF7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9806" y="2668594"/>
            <a:ext cx="250825" cy="250825"/>
          </a:xfrm>
          <a:prstGeom prst="ellipse">
            <a:avLst/>
          </a:prstGeom>
          <a:solidFill>
            <a:srgbClr val="808080"/>
          </a:solidFill>
          <a:ln w="1584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160" tIns="46080" rIns="92160" bIns="460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7</a:t>
            </a:r>
          </a:p>
        </p:txBody>
      </p:sp>
      <p:cxnSp>
        <p:nvCxnSpPr>
          <p:cNvPr id="20491" name="AutoShape 11">
            <a:extLst>
              <a:ext uri="{FF2B5EF4-FFF2-40B4-BE49-F238E27FC236}">
                <a16:creationId xmlns:a16="http://schemas.microsoft.com/office/drawing/2014/main" id="{7DD52F49-D3F9-4E46-AF1B-136C1D5AFC93}"/>
              </a:ext>
            </a:extLst>
          </p:cNvPr>
          <p:cNvCxnSpPr>
            <a:cxnSpLocks noChangeShapeType="1"/>
            <a:stCxn id="20494" idx="3"/>
            <a:endCxn id="20521" idx="7"/>
          </p:cNvCxnSpPr>
          <p:nvPr/>
        </p:nvCxnSpPr>
        <p:spPr bwMode="auto">
          <a:xfrm flipH="1">
            <a:off x="6234119" y="1587505"/>
            <a:ext cx="1171575" cy="1116013"/>
          </a:xfrm>
          <a:prstGeom prst="straightConnector1">
            <a:avLst/>
          </a:prstGeom>
          <a:noFill/>
          <a:ln w="19080">
            <a:solidFill>
              <a:srgbClr val="000000"/>
            </a:solidFill>
            <a:miter lim="800000"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0492" name="AutoShape 12">
            <a:extLst>
              <a:ext uri="{FF2B5EF4-FFF2-40B4-BE49-F238E27FC236}">
                <a16:creationId xmlns:a16="http://schemas.microsoft.com/office/drawing/2014/main" id="{020BC967-B6BA-4AD1-B5EF-3A54713C185A}"/>
              </a:ext>
            </a:extLst>
          </p:cNvPr>
          <p:cNvCxnSpPr>
            <a:cxnSpLocks noChangeShapeType="1"/>
            <a:stCxn id="20490" idx="2"/>
            <a:endCxn id="20484" idx="6"/>
          </p:cNvCxnSpPr>
          <p:nvPr/>
        </p:nvCxnSpPr>
        <p:spPr bwMode="auto">
          <a:xfrm flipH="1">
            <a:off x="3832231" y="2794001"/>
            <a:ext cx="2187575" cy="1588"/>
          </a:xfrm>
          <a:prstGeom prst="straightConnector1">
            <a:avLst/>
          </a:prstGeom>
          <a:noFill/>
          <a:ln w="1908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0493" name="AutoShape 13">
            <a:extLst>
              <a:ext uri="{FF2B5EF4-FFF2-40B4-BE49-F238E27FC236}">
                <a16:creationId xmlns:a16="http://schemas.microsoft.com/office/drawing/2014/main" id="{7CB9189E-EB5B-4380-9B3D-413344DDA763}"/>
              </a:ext>
            </a:extLst>
          </p:cNvPr>
          <p:cNvCxnSpPr>
            <a:cxnSpLocks noChangeShapeType="1"/>
            <a:stCxn id="20500" idx="0"/>
            <a:endCxn id="20494" idx="4"/>
          </p:cNvCxnSpPr>
          <p:nvPr/>
        </p:nvCxnSpPr>
        <p:spPr bwMode="auto">
          <a:xfrm flipV="1">
            <a:off x="7494593" y="1624018"/>
            <a:ext cx="1587" cy="2262187"/>
          </a:xfrm>
          <a:prstGeom prst="straightConnector1">
            <a:avLst/>
          </a:prstGeom>
          <a:noFill/>
          <a:ln w="1908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20494" name="Oval 14">
            <a:extLst>
              <a:ext uri="{FF2B5EF4-FFF2-40B4-BE49-F238E27FC236}">
                <a16:creationId xmlns:a16="http://schemas.microsoft.com/office/drawing/2014/main" id="{72D78C9F-037B-4470-A3BC-B451D34D8E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69181" y="1371605"/>
            <a:ext cx="250825" cy="252413"/>
          </a:xfrm>
          <a:prstGeom prst="ellipse">
            <a:avLst/>
          </a:prstGeom>
          <a:solidFill>
            <a:srgbClr val="003399"/>
          </a:solidFill>
          <a:ln w="1584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160" tIns="46080" rIns="92160" bIns="460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8</a:t>
            </a:r>
          </a:p>
        </p:txBody>
      </p:sp>
      <p:cxnSp>
        <p:nvCxnSpPr>
          <p:cNvPr id="20495" name="AutoShape 15">
            <a:extLst>
              <a:ext uri="{FF2B5EF4-FFF2-40B4-BE49-F238E27FC236}">
                <a16:creationId xmlns:a16="http://schemas.microsoft.com/office/drawing/2014/main" id="{65CA5CC4-CB41-4670-8964-5BCC64A7076C}"/>
              </a:ext>
            </a:extLst>
          </p:cNvPr>
          <p:cNvCxnSpPr>
            <a:cxnSpLocks noChangeShapeType="1"/>
            <a:stCxn id="20489" idx="6"/>
            <a:endCxn id="20494" idx="2"/>
          </p:cNvCxnSpPr>
          <p:nvPr/>
        </p:nvCxnSpPr>
        <p:spPr bwMode="auto">
          <a:xfrm>
            <a:off x="4899027" y="1498601"/>
            <a:ext cx="2470151" cy="1588"/>
          </a:xfrm>
          <a:prstGeom prst="straightConnector1">
            <a:avLst/>
          </a:prstGeom>
          <a:noFill/>
          <a:ln w="19080">
            <a:solidFill>
              <a:srgbClr val="0066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0496" name="AutoShape 16">
            <a:extLst>
              <a:ext uri="{FF2B5EF4-FFF2-40B4-BE49-F238E27FC236}">
                <a16:creationId xmlns:a16="http://schemas.microsoft.com/office/drawing/2014/main" id="{507799BD-B6FE-4D73-BD54-BC7A36A2088C}"/>
              </a:ext>
            </a:extLst>
          </p:cNvPr>
          <p:cNvCxnSpPr>
            <a:cxnSpLocks noChangeShapeType="1"/>
            <a:stCxn id="20489" idx="5"/>
            <a:endCxn id="20490" idx="1"/>
          </p:cNvCxnSpPr>
          <p:nvPr/>
        </p:nvCxnSpPr>
        <p:spPr bwMode="auto">
          <a:xfrm>
            <a:off x="4862518" y="1587501"/>
            <a:ext cx="1195387" cy="1119188"/>
          </a:xfrm>
          <a:prstGeom prst="straightConnector1">
            <a:avLst/>
          </a:prstGeom>
          <a:noFill/>
          <a:ln w="19080">
            <a:solidFill>
              <a:srgbClr val="000000"/>
            </a:solidFill>
            <a:miter lim="800000"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20497" name="Oval 17">
            <a:extLst>
              <a:ext uri="{FF2B5EF4-FFF2-40B4-BE49-F238E27FC236}">
                <a16:creationId xmlns:a16="http://schemas.microsoft.com/office/drawing/2014/main" id="{0151D54D-4F33-4747-8B45-0B2A1B5471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9181" y="3886205"/>
            <a:ext cx="250825" cy="252413"/>
          </a:xfrm>
          <a:prstGeom prst="ellipse">
            <a:avLst/>
          </a:prstGeom>
          <a:solidFill>
            <a:srgbClr val="006600"/>
          </a:solidFill>
          <a:ln w="1584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160" tIns="46080" rIns="92160" bIns="460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3</a:t>
            </a:r>
          </a:p>
        </p:txBody>
      </p:sp>
      <p:cxnSp>
        <p:nvCxnSpPr>
          <p:cNvPr id="20498" name="AutoShape 18">
            <a:extLst>
              <a:ext uri="{FF2B5EF4-FFF2-40B4-BE49-F238E27FC236}">
                <a16:creationId xmlns:a16="http://schemas.microsoft.com/office/drawing/2014/main" id="{176CE551-B710-4ECB-834C-0D089FF01E4A}"/>
              </a:ext>
            </a:extLst>
          </p:cNvPr>
          <p:cNvCxnSpPr>
            <a:cxnSpLocks noChangeShapeType="1"/>
            <a:stCxn id="20497" idx="6"/>
            <a:endCxn id="20499" idx="2"/>
          </p:cNvCxnSpPr>
          <p:nvPr/>
        </p:nvCxnSpPr>
        <p:spPr bwMode="auto">
          <a:xfrm>
            <a:off x="2540000" y="4013201"/>
            <a:ext cx="2108200" cy="1588"/>
          </a:xfrm>
          <a:prstGeom prst="straightConnector1">
            <a:avLst/>
          </a:prstGeom>
          <a:noFill/>
          <a:ln w="19080">
            <a:solidFill>
              <a:srgbClr val="0066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20499" name="Oval 19">
            <a:extLst>
              <a:ext uri="{FF2B5EF4-FFF2-40B4-BE49-F238E27FC236}">
                <a16:creationId xmlns:a16="http://schemas.microsoft.com/office/drawing/2014/main" id="{27EF520E-4D26-4674-9C8E-A141DE04B1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8206" y="3886205"/>
            <a:ext cx="250825" cy="252413"/>
          </a:xfrm>
          <a:prstGeom prst="ellipse">
            <a:avLst/>
          </a:prstGeom>
          <a:solidFill>
            <a:srgbClr val="A50021"/>
          </a:solidFill>
          <a:ln w="1584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160" tIns="46080" rIns="92160" bIns="460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6</a:t>
            </a:r>
          </a:p>
        </p:txBody>
      </p:sp>
      <p:sp>
        <p:nvSpPr>
          <p:cNvPr id="20500" name="Oval 20">
            <a:extLst>
              <a:ext uri="{FF2B5EF4-FFF2-40B4-BE49-F238E27FC236}">
                <a16:creationId xmlns:a16="http://schemas.microsoft.com/office/drawing/2014/main" id="{1D2193A2-885C-4862-ADE0-E6D157C3C2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69181" y="3886205"/>
            <a:ext cx="250825" cy="252413"/>
          </a:xfrm>
          <a:prstGeom prst="ellipse">
            <a:avLst/>
          </a:prstGeom>
          <a:solidFill>
            <a:srgbClr val="808080"/>
          </a:solidFill>
          <a:ln w="1584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160" tIns="46080" rIns="92160" bIns="460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9</a:t>
            </a:r>
          </a:p>
        </p:txBody>
      </p:sp>
      <p:cxnSp>
        <p:nvCxnSpPr>
          <p:cNvPr id="20501" name="AutoShape 21">
            <a:extLst>
              <a:ext uri="{FF2B5EF4-FFF2-40B4-BE49-F238E27FC236}">
                <a16:creationId xmlns:a16="http://schemas.microsoft.com/office/drawing/2014/main" id="{08D1FB41-738A-43EF-996B-349BA70EFE47}"/>
              </a:ext>
            </a:extLst>
          </p:cNvPr>
          <p:cNvCxnSpPr>
            <a:cxnSpLocks noChangeShapeType="1"/>
            <a:stCxn id="20499" idx="6"/>
            <a:endCxn id="20500" idx="2"/>
          </p:cNvCxnSpPr>
          <p:nvPr/>
        </p:nvCxnSpPr>
        <p:spPr bwMode="auto">
          <a:xfrm>
            <a:off x="4899027" y="4013201"/>
            <a:ext cx="2470151" cy="1588"/>
          </a:xfrm>
          <a:prstGeom prst="straightConnector1">
            <a:avLst/>
          </a:prstGeom>
          <a:noFill/>
          <a:ln w="1908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0502" name="AutoShape 22">
            <a:extLst>
              <a:ext uri="{FF2B5EF4-FFF2-40B4-BE49-F238E27FC236}">
                <a16:creationId xmlns:a16="http://schemas.microsoft.com/office/drawing/2014/main" id="{6DC8E738-67DD-499D-8F5E-1AF3158EEB83}"/>
              </a:ext>
            </a:extLst>
          </p:cNvPr>
          <p:cNvCxnSpPr>
            <a:cxnSpLocks noChangeShapeType="1"/>
            <a:stCxn id="20482" idx="5"/>
            <a:endCxn id="20497" idx="1"/>
          </p:cNvCxnSpPr>
          <p:nvPr/>
        </p:nvCxnSpPr>
        <p:spPr bwMode="auto">
          <a:xfrm>
            <a:off x="1433514" y="2882900"/>
            <a:ext cx="893763" cy="1041400"/>
          </a:xfrm>
          <a:prstGeom prst="straightConnector1">
            <a:avLst/>
          </a:prstGeom>
          <a:noFill/>
          <a:ln w="19080">
            <a:solidFill>
              <a:srgbClr val="0066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0503" name="AutoShape 23">
            <a:extLst>
              <a:ext uri="{FF2B5EF4-FFF2-40B4-BE49-F238E27FC236}">
                <a16:creationId xmlns:a16="http://schemas.microsoft.com/office/drawing/2014/main" id="{DBA26D91-5299-457C-B0E3-8D325399A686}"/>
              </a:ext>
            </a:extLst>
          </p:cNvPr>
          <p:cNvCxnSpPr>
            <a:cxnSpLocks noChangeShapeType="1"/>
            <a:stCxn id="20497" idx="7"/>
            <a:endCxn id="20484" idx="3"/>
          </p:cNvCxnSpPr>
          <p:nvPr/>
        </p:nvCxnSpPr>
        <p:spPr bwMode="auto">
          <a:xfrm flipV="1">
            <a:off x="2503494" y="2882905"/>
            <a:ext cx="1114425" cy="1039813"/>
          </a:xfrm>
          <a:prstGeom prst="straightConnector1">
            <a:avLst/>
          </a:prstGeom>
          <a:noFill/>
          <a:ln w="19080">
            <a:solidFill>
              <a:srgbClr val="808080"/>
            </a:solidFill>
            <a:prstDash val="sysDot"/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0504" name="AutoShape 24">
            <a:extLst>
              <a:ext uri="{FF2B5EF4-FFF2-40B4-BE49-F238E27FC236}">
                <a16:creationId xmlns:a16="http://schemas.microsoft.com/office/drawing/2014/main" id="{3EB1ED8E-5673-44B5-9991-239B83E080E3}"/>
              </a:ext>
            </a:extLst>
          </p:cNvPr>
          <p:cNvCxnSpPr>
            <a:cxnSpLocks noChangeShapeType="1"/>
            <a:stCxn id="20484" idx="5"/>
            <a:endCxn id="20499" idx="1"/>
          </p:cNvCxnSpPr>
          <p:nvPr/>
        </p:nvCxnSpPr>
        <p:spPr bwMode="auto">
          <a:xfrm>
            <a:off x="3795718" y="2882900"/>
            <a:ext cx="890587" cy="1041400"/>
          </a:xfrm>
          <a:prstGeom prst="straightConnector1">
            <a:avLst/>
          </a:prstGeom>
          <a:noFill/>
          <a:ln w="19080">
            <a:solidFill>
              <a:srgbClr val="0066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0505" name="AutoShape 25">
            <a:extLst>
              <a:ext uri="{FF2B5EF4-FFF2-40B4-BE49-F238E27FC236}">
                <a16:creationId xmlns:a16="http://schemas.microsoft.com/office/drawing/2014/main" id="{1C6F2B89-15CB-4F1E-8DBB-E56931484D57}"/>
              </a:ext>
            </a:extLst>
          </p:cNvPr>
          <p:cNvCxnSpPr>
            <a:cxnSpLocks noChangeShapeType="1"/>
            <a:stCxn id="20500" idx="1"/>
            <a:endCxn id="20490" idx="5"/>
          </p:cNvCxnSpPr>
          <p:nvPr/>
        </p:nvCxnSpPr>
        <p:spPr bwMode="auto">
          <a:xfrm flipH="1" flipV="1">
            <a:off x="6234119" y="2882905"/>
            <a:ext cx="1171575" cy="1039813"/>
          </a:xfrm>
          <a:prstGeom prst="straightConnector1">
            <a:avLst/>
          </a:prstGeom>
          <a:noFill/>
          <a:ln w="1908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0506" name="AutoShape 26">
            <a:extLst>
              <a:ext uri="{FF2B5EF4-FFF2-40B4-BE49-F238E27FC236}">
                <a16:creationId xmlns:a16="http://schemas.microsoft.com/office/drawing/2014/main" id="{89972114-3102-4CCD-BED1-D1BEE646E0F3}"/>
              </a:ext>
            </a:extLst>
          </p:cNvPr>
          <p:cNvCxnSpPr>
            <a:cxnSpLocks noChangeShapeType="1"/>
            <a:stCxn id="20499" idx="7"/>
            <a:endCxn id="20490" idx="3"/>
          </p:cNvCxnSpPr>
          <p:nvPr/>
        </p:nvCxnSpPr>
        <p:spPr bwMode="auto">
          <a:xfrm flipV="1">
            <a:off x="4862518" y="2882905"/>
            <a:ext cx="1195387" cy="1039813"/>
          </a:xfrm>
          <a:prstGeom prst="straightConnector1">
            <a:avLst/>
          </a:prstGeom>
          <a:noFill/>
          <a:ln w="1908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0507" name="AutoShape 27">
            <a:extLst>
              <a:ext uri="{FF2B5EF4-FFF2-40B4-BE49-F238E27FC236}">
                <a16:creationId xmlns:a16="http://schemas.microsoft.com/office/drawing/2014/main" id="{2314CCDB-0D63-49DB-A539-0B8EBBAC8A77}"/>
              </a:ext>
            </a:extLst>
          </p:cNvPr>
          <p:cNvCxnSpPr>
            <a:cxnSpLocks noChangeShapeType="1"/>
            <a:stCxn id="20489" idx="3"/>
            <a:endCxn id="20484" idx="7"/>
          </p:cNvCxnSpPr>
          <p:nvPr/>
        </p:nvCxnSpPr>
        <p:spPr bwMode="auto">
          <a:xfrm flipH="1">
            <a:off x="3795713" y="1587501"/>
            <a:ext cx="889000" cy="1119188"/>
          </a:xfrm>
          <a:prstGeom prst="straightConnector1">
            <a:avLst/>
          </a:prstGeom>
          <a:noFill/>
          <a:ln w="19080">
            <a:solidFill>
              <a:srgbClr val="808080"/>
            </a:solidFill>
            <a:prstDash val="sysDot"/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20508" name="Text Box 28">
            <a:extLst>
              <a:ext uri="{FF2B5EF4-FFF2-40B4-BE49-F238E27FC236}">
                <a16:creationId xmlns:a16="http://schemas.microsoft.com/office/drawing/2014/main" id="{849B0AB3-CA7D-4F7E-B5BB-145AE7A492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5" y="2667006"/>
            <a:ext cx="339725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00339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0</a:t>
            </a:r>
          </a:p>
        </p:txBody>
      </p:sp>
      <p:sp>
        <p:nvSpPr>
          <p:cNvPr id="20509" name="Text Box 29">
            <a:extLst>
              <a:ext uri="{FF2B5EF4-FFF2-40B4-BE49-F238E27FC236}">
                <a16:creationId xmlns:a16="http://schemas.microsoft.com/office/drawing/2014/main" id="{2A8FA8A9-2560-49F6-A182-D4D61BA767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7800" y="5105400"/>
            <a:ext cx="1905000" cy="381000"/>
          </a:xfrm>
          <a:prstGeom prst="rect">
            <a:avLst/>
          </a:prstGeom>
          <a:solidFill>
            <a:srgbClr val="808080"/>
          </a:solidFill>
          <a:ln w="1584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27360" rIns="0" bIns="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ts val="1125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Undiscovered</a:t>
            </a:r>
          </a:p>
        </p:txBody>
      </p:sp>
      <p:sp>
        <p:nvSpPr>
          <p:cNvPr id="20510" name="Text Box 30">
            <a:extLst>
              <a:ext uri="{FF2B5EF4-FFF2-40B4-BE49-F238E27FC236}">
                <a16:creationId xmlns:a16="http://schemas.microsoft.com/office/drawing/2014/main" id="{8FEA7B48-DCA9-4E24-89FF-BFC08001FA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7800" y="5486400"/>
            <a:ext cx="1905000" cy="381000"/>
          </a:xfrm>
          <a:prstGeom prst="rect">
            <a:avLst/>
          </a:prstGeom>
          <a:solidFill>
            <a:srgbClr val="003399"/>
          </a:solidFill>
          <a:ln w="1584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27360" rIns="0" bIns="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ts val="1125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Discovered</a:t>
            </a:r>
          </a:p>
        </p:txBody>
      </p:sp>
      <p:sp>
        <p:nvSpPr>
          <p:cNvPr id="20511" name="Text Box 31">
            <a:extLst>
              <a:ext uri="{FF2B5EF4-FFF2-40B4-BE49-F238E27FC236}">
                <a16:creationId xmlns:a16="http://schemas.microsoft.com/office/drawing/2014/main" id="{6A7EDC44-43DF-4CFA-85F3-09223A32EE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7800" y="6248400"/>
            <a:ext cx="1905000" cy="381000"/>
          </a:xfrm>
          <a:prstGeom prst="rect">
            <a:avLst/>
          </a:prstGeom>
          <a:solidFill>
            <a:srgbClr val="006600"/>
          </a:solidFill>
          <a:ln w="1584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27360" rIns="0" bIns="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ts val="1125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Finished</a:t>
            </a:r>
          </a:p>
        </p:txBody>
      </p:sp>
      <p:sp>
        <p:nvSpPr>
          <p:cNvPr id="20512" name="Text Box 32">
            <a:extLst>
              <a:ext uri="{FF2B5EF4-FFF2-40B4-BE49-F238E27FC236}">
                <a16:creationId xmlns:a16="http://schemas.microsoft.com/office/drawing/2014/main" id="{54F5C2BF-CE78-43F3-A8BA-6159DE0F40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8600" y="5410200"/>
            <a:ext cx="4191000" cy="381000"/>
          </a:xfrm>
          <a:prstGeom prst="rect">
            <a:avLst/>
          </a:prstGeom>
          <a:solidFill>
            <a:srgbClr val="FFFFCC"/>
          </a:solidFill>
          <a:ln w="1584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27360" rIns="0" bIns="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l" defTabSz="457189" rtl="0" eaLnBrk="0" fontAlgn="base" latinLnBrk="0" hangingPunct="0">
              <a:lnSpc>
                <a:spcPct val="100000"/>
              </a:lnSpc>
              <a:spcBef>
                <a:spcPts val="1125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 Queue: 6 8  </a:t>
            </a:r>
          </a:p>
        </p:txBody>
      </p:sp>
      <p:sp>
        <p:nvSpPr>
          <p:cNvPr id="20513" name="Text Box 33">
            <a:extLst>
              <a:ext uri="{FF2B5EF4-FFF2-40B4-BE49-F238E27FC236}">
                <a16:creationId xmlns:a16="http://schemas.microsoft.com/office/drawing/2014/main" id="{089A9572-DE91-4D87-90BD-C8B85019BD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7800" y="5867400"/>
            <a:ext cx="1905000" cy="381000"/>
          </a:xfrm>
          <a:prstGeom prst="rect">
            <a:avLst/>
          </a:prstGeom>
          <a:solidFill>
            <a:srgbClr val="A50021"/>
          </a:solidFill>
          <a:ln w="1584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27360" rIns="0" bIns="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ts val="1125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Top of queue</a:t>
            </a:r>
          </a:p>
        </p:txBody>
      </p:sp>
      <p:sp>
        <p:nvSpPr>
          <p:cNvPr id="20514" name="Text Box 34">
            <a:extLst>
              <a:ext uri="{FF2B5EF4-FFF2-40B4-BE49-F238E27FC236}">
                <a16:creationId xmlns:a16="http://schemas.microsoft.com/office/drawing/2014/main" id="{E1C70B50-5F40-4934-B7EF-DA5A45B060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51080" y="1066806"/>
            <a:ext cx="339725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00339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1</a:t>
            </a:r>
          </a:p>
        </p:txBody>
      </p:sp>
      <p:sp>
        <p:nvSpPr>
          <p:cNvPr id="20515" name="Text Box 35">
            <a:extLst>
              <a:ext uri="{FF2B5EF4-FFF2-40B4-BE49-F238E27FC236}">
                <a16:creationId xmlns:a16="http://schemas.microsoft.com/office/drawing/2014/main" id="{8157590F-3620-4C34-8C78-81FA756E40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5" y="4267206"/>
            <a:ext cx="339725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00339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1</a:t>
            </a:r>
          </a:p>
        </p:txBody>
      </p:sp>
      <p:sp>
        <p:nvSpPr>
          <p:cNvPr id="20516" name="Text Box 36">
            <a:extLst>
              <a:ext uri="{FF2B5EF4-FFF2-40B4-BE49-F238E27FC236}">
                <a16:creationId xmlns:a16="http://schemas.microsoft.com/office/drawing/2014/main" id="{73C31819-C9B8-48A2-BD18-7FE7E056A0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46480" y="2971806"/>
            <a:ext cx="339725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00339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1</a:t>
            </a:r>
          </a:p>
        </p:txBody>
      </p:sp>
      <p:sp>
        <p:nvSpPr>
          <p:cNvPr id="20517" name="Text Box 37">
            <a:extLst>
              <a:ext uri="{FF2B5EF4-FFF2-40B4-BE49-F238E27FC236}">
                <a16:creationId xmlns:a16="http://schemas.microsoft.com/office/drawing/2014/main" id="{C8E4A4EA-2235-45EC-9C84-2D8EBBC341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13280" y="1066806"/>
            <a:ext cx="339725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00339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2</a:t>
            </a:r>
          </a:p>
        </p:txBody>
      </p:sp>
      <p:sp>
        <p:nvSpPr>
          <p:cNvPr id="20518" name="Text Box 38">
            <a:extLst>
              <a:ext uri="{FF2B5EF4-FFF2-40B4-BE49-F238E27FC236}">
                <a16:creationId xmlns:a16="http://schemas.microsoft.com/office/drawing/2014/main" id="{C3C7CF87-2ED7-458E-A8F4-6B36C706A5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13280" y="4267206"/>
            <a:ext cx="339725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00339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2</a:t>
            </a:r>
          </a:p>
        </p:txBody>
      </p:sp>
      <p:sp>
        <p:nvSpPr>
          <p:cNvPr id="20519" name="Text Box 39">
            <a:extLst>
              <a:ext uri="{FF2B5EF4-FFF2-40B4-BE49-F238E27FC236}">
                <a16:creationId xmlns:a16="http://schemas.microsoft.com/office/drawing/2014/main" id="{FA9DBBD5-BD68-463C-8055-DC724E97B9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15205" y="1066806"/>
            <a:ext cx="339725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00339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3</a:t>
            </a:r>
          </a:p>
        </p:txBody>
      </p:sp>
      <p:cxnSp>
        <p:nvCxnSpPr>
          <p:cNvPr id="20520" name="AutoShape 40">
            <a:extLst>
              <a:ext uri="{FF2B5EF4-FFF2-40B4-BE49-F238E27FC236}">
                <a16:creationId xmlns:a16="http://schemas.microsoft.com/office/drawing/2014/main" id="{1E11CB21-96FF-43DC-B90A-5AA55A51FCD5}"/>
              </a:ext>
            </a:extLst>
          </p:cNvPr>
          <p:cNvCxnSpPr>
            <a:cxnSpLocks noChangeShapeType="1"/>
            <a:stCxn id="20499" idx="7"/>
            <a:endCxn id="20490" idx="3"/>
          </p:cNvCxnSpPr>
          <p:nvPr/>
        </p:nvCxnSpPr>
        <p:spPr bwMode="auto">
          <a:xfrm flipV="1">
            <a:off x="4862518" y="2882905"/>
            <a:ext cx="1195387" cy="1039813"/>
          </a:xfrm>
          <a:prstGeom prst="straightConnector1">
            <a:avLst/>
          </a:prstGeom>
          <a:noFill/>
          <a:ln w="50760">
            <a:solidFill>
              <a:srgbClr val="A5002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20521" name="Oval 41">
            <a:extLst>
              <a:ext uri="{FF2B5EF4-FFF2-40B4-BE49-F238E27FC236}">
                <a16:creationId xmlns:a16="http://schemas.microsoft.com/office/drawing/2014/main" id="{E7BD1393-B926-4AC6-B125-F6ADCF5444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9806" y="2667005"/>
            <a:ext cx="250825" cy="252413"/>
          </a:xfrm>
          <a:prstGeom prst="ellipse">
            <a:avLst/>
          </a:prstGeom>
          <a:solidFill>
            <a:srgbClr val="003399"/>
          </a:solidFill>
          <a:ln w="1584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160" tIns="46080" rIns="92160" bIns="460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7</a:t>
            </a:r>
          </a:p>
        </p:txBody>
      </p:sp>
      <p:sp>
        <p:nvSpPr>
          <p:cNvPr id="20522" name="Text Box 42">
            <a:extLst>
              <a:ext uri="{FF2B5EF4-FFF2-40B4-BE49-F238E27FC236}">
                <a16:creationId xmlns:a16="http://schemas.microsoft.com/office/drawing/2014/main" id="{D5DAC8B2-8BA9-46EA-83EE-6EF524E5DA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84880" y="2971806"/>
            <a:ext cx="339725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00339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3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 additive="repl">
                                        <p:cTn id="7" dur="500"/>
                                        <p:tgtEl>
                                          <p:spTgt spid="205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1"/>
                            </p:stCondLst>
                            <p:childTnLst>
                              <p:par>
                                <p:cTn id="12" presetID="1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1">
            <a:extLst>
              <a:ext uri="{FF2B5EF4-FFF2-40B4-BE49-F238E27FC236}">
                <a16:creationId xmlns:a16="http://schemas.microsoft.com/office/drawing/2014/main" id="{B6B25E3B-A81A-4815-A251-61F983F6EB5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762000"/>
          </a:xfrm>
          <a:ln/>
        </p:spPr>
        <p:txBody>
          <a:bodyPr/>
          <a:lstStyle/>
          <a:p>
            <a:pPr>
              <a:buClrTx/>
              <a:tabLst>
                <a:tab pos="0" algn="l"/>
                <a:tab pos="914377" algn="l"/>
                <a:tab pos="1828754" algn="l"/>
                <a:tab pos="2743131" algn="l"/>
                <a:tab pos="3657509" algn="l"/>
                <a:tab pos="4571886" algn="l"/>
                <a:tab pos="5486263" algn="l"/>
                <a:tab pos="6400640" algn="l"/>
                <a:tab pos="7315017" algn="l"/>
                <a:tab pos="8229394" algn="l"/>
                <a:tab pos="9143771" algn="l"/>
                <a:tab pos="10058149" algn="l"/>
              </a:tabLst>
            </a:pPr>
            <a:r>
              <a:rPr lang="en-US" altLang="en-US"/>
              <a:t>Breadth First Search</a:t>
            </a:r>
          </a:p>
        </p:txBody>
      </p:sp>
      <p:sp>
        <p:nvSpPr>
          <p:cNvPr id="45" name="Slide Number Placeholder 2">
            <a:extLst>
              <a:ext uri="{FF2B5EF4-FFF2-40B4-BE49-F238E27FC236}">
                <a16:creationId xmlns:a16="http://schemas.microsoft.com/office/drawing/2014/main" id="{A2499E5A-4C20-4BB7-8F30-ACC5BF6676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28002" y="6513513"/>
            <a:ext cx="2537884" cy="457200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45718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fld id="{25D7C2AE-91AA-4BD7-AC96-691CD889F700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457189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/>
                <a:defRPr/>
              </a:pPr>
              <a:t>152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1506" name="Oval 2">
            <a:extLst>
              <a:ext uri="{FF2B5EF4-FFF2-40B4-BE49-F238E27FC236}">
                <a16:creationId xmlns:a16="http://schemas.microsoft.com/office/drawing/2014/main" id="{E8A33F74-21AF-4F11-96FE-0C4AF6EF63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9206" y="2668594"/>
            <a:ext cx="250825" cy="250825"/>
          </a:xfrm>
          <a:prstGeom prst="ellipse">
            <a:avLst/>
          </a:prstGeom>
          <a:solidFill>
            <a:srgbClr val="006600"/>
          </a:solidFill>
          <a:ln w="1584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160" tIns="46080" rIns="92160" bIns="460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s</a:t>
            </a:r>
          </a:p>
        </p:txBody>
      </p:sp>
      <p:sp>
        <p:nvSpPr>
          <p:cNvPr id="21507" name="Oval 3">
            <a:extLst>
              <a:ext uri="{FF2B5EF4-FFF2-40B4-BE49-F238E27FC236}">
                <a16:creationId xmlns:a16="http://schemas.microsoft.com/office/drawing/2014/main" id="{F1D166B4-6DA0-48C9-B019-31789C1903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9181" y="1371605"/>
            <a:ext cx="250825" cy="252413"/>
          </a:xfrm>
          <a:prstGeom prst="ellipse">
            <a:avLst/>
          </a:prstGeom>
          <a:solidFill>
            <a:srgbClr val="006600"/>
          </a:solidFill>
          <a:ln w="1584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160" tIns="46080" rIns="92160" bIns="460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2</a:t>
            </a:r>
          </a:p>
        </p:txBody>
      </p:sp>
      <p:sp>
        <p:nvSpPr>
          <p:cNvPr id="21508" name="Oval 4">
            <a:extLst>
              <a:ext uri="{FF2B5EF4-FFF2-40B4-BE49-F238E27FC236}">
                <a16:creationId xmlns:a16="http://schemas.microsoft.com/office/drawing/2014/main" id="{B01E3871-DB34-4361-9B2D-6007AE8314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1406" y="2668594"/>
            <a:ext cx="250825" cy="250825"/>
          </a:xfrm>
          <a:prstGeom prst="ellipse">
            <a:avLst/>
          </a:prstGeom>
          <a:solidFill>
            <a:srgbClr val="006600"/>
          </a:solidFill>
          <a:ln w="1584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160" tIns="46080" rIns="92160" bIns="460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5</a:t>
            </a:r>
          </a:p>
        </p:txBody>
      </p:sp>
      <p:cxnSp>
        <p:nvCxnSpPr>
          <p:cNvPr id="21509" name="AutoShape 5">
            <a:extLst>
              <a:ext uri="{FF2B5EF4-FFF2-40B4-BE49-F238E27FC236}">
                <a16:creationId xmlns:a16="http://schemas.microsoft.com/office/drawing/2014/main" id="{ECFEDEEA-9F19-4B92-A06A-42707F0EF3B7}"/>
              </a:ext>
            </a:extLst>
          </p:cNvPr>
          <p:cNvCxnSpPr>
            <a:cxnSpLocks noChangeShapeType="1"/>
            <a:stCxn id="21506" idx="7"/>
            <a:endCxn id="21507" idx="3"/>
          </p:cNvCxnSpPr>
          <p:nvPr/>
        </p:nvCxnSpPr>
        <p:spPr bwMode="auto">
          <a:xfrm flipV="1">
            <a:off x="1433514" y="1587500"/>
            <a:ext cx="893763" cy="1117600"/>
          </a:xfrm>
          <a:prstGeom prst="straightConnector1">
            <a:avLst/>
          </a:prstGeom>
          <a:noFill/>
          <a:ln w="19080">
            <a:solidFill>
              <a:srgbClr val="0066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1510" name="AutoShape 6">
            <a:extLst>
              <a:ext uri="{FF2B5EF4-FFF2-40B4-BE49-F238E27FC236}">
                <a16:creationId xmlns:a16="http://schemas.microsoft.com/office/drawing/2014/main" id="{BCD9BBC7-8894-43B4-8A5F-3746ED43BF75}"/>
              </a:ext>
            </a:extLst>
          </p:cNvPr>
          <p:cNvCxnSpPr>
            <a:cxnSpLocks noChangeShapeType="1"/>
            <a:stCxn id="21506" idx="6"/>
            <a:endCxn id="21508" idx="2"/>
          </p:cNvCxnSpPr>
          <p:nvPr/>
        </p:nvCxnSpPr>
        <p:spPr bwMode="auto">
          <a:xfrm>
            <a:off x="1470031" y="2794001"/>
            <a:ext cx="2111375" cy="1588"/>
          </a:xfrm>
          <a:prstGeom prst="straightConnector1">
            <a:avLst/>
          </a:prstGeom>
          <a:noFill/>
          <a:ln w="19080">
            <a:solidFill>
              <a:srgbClr val="0066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1511" name="AutoShape 7">
            <a:extLst>
              <a:ext uri="{FF2B5EF4-FFF2-40B4-BE49-F238E27FC236}">
                <a16:creationId xmlns:a16="http://schemas.microsoft.com/office/drawing/2014/main" id="{6AC901AB-D0EE-4C35-B637-5745732D378E}"/>
              </a:ext>
            </a:extLst>
          </p:cNvPr>
          <p:cNvCxnSpPr>
            <a:cxnSpLocks noChangeShapeType="1"/>
            <a:stCxn id="21507" idx="6"/>
            <a:endCxn id="21513" idx="2"/>
          </p:cNvCxnSpPr>
          <p:nvPr/>
        </p:nvCxnSpPr>
        <p:spPr bwMode="auto">
          <a:xfrm>
            <a:off x="2540000" y="1498601"/>
            <a:ext cx="2108200" cy="1588"/>
          </a:xfrm>
          <a:prstGeom prst="straightConnector1">
            <a:avLst/>
          </a:prstGeom>
          <a:noFill/>
          <a:ln w="19080">
            <a:solidFill>
              <a:srgbClr val="0066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1512" name="AutoShape 8">
            <a:extLst>
              <a:ext uri="{FF2B5EF4-FFF2-40B4-BE49-F238E27FC236}">
                <a16:creationId xmlns:a16="http://schemas.microsoft.com/office/drawing/2014/main" id="{1D8D3DFC-EF9E-4EAB-8EE2-55434299B5D3}"/>
              </a:ext>
            </a:extLst>
          </p:cNvPr>
          <p:cNvCxnSpPr>
            <a:cxnSpLocks noChangeShapeType="1"/>
            <a:stCxn id="21507" idx="5"/>
            <a:endCxn id="21508" idx="1"/>
          </p:cNvCxnSpPr>
          <p:nvPr/>
        </p:nvCxnSpPr>
        <p:spPr bwMode="auto">
          <a:xfrm>
            <a:off x="2503494" y="1587501"/>
            <a:ext cx="1114425" cy="1119188"/>
          </a:xfrm>
          <a:prstGeom prst="straightConnector1">
            <a:avLst/>
          </a:prstGeom>
          <a:noFill/>
          <a:ln w="19080">
            <a:solidFill>
              <a:srgbClr val="808080"/>
            </a:solidFill>
            <a:prstDash val="sysDot"/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21513" name="Oval 9">
            <a:extLst>
              <a:ext uri="{FF2B5EF4-FFF2-40B4-BE49-F238E27FC236}">
                <a16:creationId xmlns:a16="http://schemas.microsoft.com/office/drawing/2014/main" id="{155C23E6-2E96-4654-B2F5-C5BC4BBD13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8206" y="1371605"/>
            <a:ext cx="250825" cy="252413"/>
          </a:xfrm>
          <a:prstGeom prst="ellipse">
            <a:avLst/>
          </a:prstGeom>
          <a:solidFill>
            <a:srgbClr val="006600"/>
          </a:solidFill>
          <a:ln w="1584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160" tIns="46080" rIns="92160" bIns="460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4</a:t>
            </a:r>
          </a:p>
        </p:txBody>
      </p:sp>
      <p:sp>
        <p:nvSpPr>
          <p:cNvPr id="21514" name="Oval 10">
            <a:extLst>
              <a:ext uri="{FF2B5EF4-FFF2-40B4-BE49-F238E27FC236}">
                <a16:creationId xmlns:a16="http://schemas.microsoft.com/office/drawing/2014/main" id="{CFADF7E6-57CE-4E0C-A78E-3523C6436C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9806" y="2668594"/>
            <a:ext cx="250825" cy="250825"/>
          </a:xfrm>
          <a:prstGeom prst="ellipse">
            <a:avLst/>
          </a:prstGeom>
          <a:solidFill>
            <a:srgbClr val="003399"/>
          </a:solidFill>
          <a:ln w="1584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160" tIns="46080" rIns="92160" bIns="460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7</a:t>
            </a:r>
          </a:p>
        </p:txBody>
      </p:sp>
      <p:cxnSp>
        <p:nvCxnSpPr>
          <p:cNvPr id="21515" name="AutoShape 11">
            <a:extLst>
              <a:ext uri="{FF2B5EF4-FFF2-40B4-BE49-F238E27FC236}">
                <a16:creationId xmlns:a16="http://schemas.microsoft.com/office/drawing/2014/main" id="{0C219AFE-3CF8-447D-BEB0-77140FE3E629}"/>
              </a:ext>
            </a:extLst>
          </p:cNvPr>
          <p:cNvCxnSpPr>
            <a:cxnSpLocks noChangeShapeType="1"/>
            <a:stCxn id="21518" idx="3"/>
            <a:endCxn id="21514" idx="7"/>
          </p:cNvCxnSpPr>
          <p:nvPr/>
        </p:nvCxnSpPr>
        <p:spPr bwMode="auto">
          <a:xfrm flipH="1">
            <a:off x="6234119" y="1587501"/>
            <a:ext cx="1171575" cy="1119188"/>
          </a:xfrm>
          <a:prstGeom prst="straightConnector1">
            <a:avLst/>
          </a:prstGeom>
          <a:noFill/>
          <a:ln w="19080">
            <a:solidFill>
              <a:srgbClr val="000000"/>
            </a:solidFill>
            <a:miter lim="800000"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1516" name="AutoShape 12">
            <a:extLst>
              <a:ext uri="{FF2B5EF4-FFF2-40B4-BE49-F238E27FC236}">
                <a16:creationId xmlns:a16="http://schemas.microsoft.com/office/drawing/2014/main" id="{CED38783-94DE-4EB2-838F-49D4BF939087}"/>
              </a:ext>
            </a:extLst>
          </p:cNvPr>
          <p:cNvCxnSpPr>
            <a:cxnSpLocks noChangeShapeType="1"/>
            <a:stCxn id="21514" idx="2"/>
            <a:endCxn id="21508" idx="6"/>
          </p:cNvCxnSpPr>
          <p:nvPr/>
        </p:nvCxnSpPr>
        <p:spPr bwMode="auto">
          <a:xfrm flipH="1">
            <a:off x="3832231" y="2794001"/>
            <a:ext cx="2187575" cy="1588"/>
          </a:xfrm>
          <a:prstGeom prst="straightConnector1">
            <a:avLst/>
          </a:prstGeom>
          <a:noFill/>
          <a:ln w="1908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1517" name="AutoShape 13">
            <a:extLst>
              <a:ext uri="{FF2B5EF4-FFF2-40B4-BE49-F238E27FC236}">
                <a16:creationId xmlns:a16="http://schemas.microsoft.com/office/drawing/2014/main" id="{57BE9718-8EA5-4E42-B4D3-83C1155DC3C0}"/>
              </a:ext>
            </a:extLst>
          </p:cNvPr>
          <p:cNvCxnSpPr>
            <a:cxnSpLocks noChangeShapeType="1"/>
            <a:stCxn id="21524" idx="0"/>
            <a:endCxn id="21518" idx="4"/>
          </p:cNvCxnSpPr>
          <p:nvPr/>
        </p:nvCxnSpPr>
        <p:spPr bwMode="auto">
          <a:xfrm flipV="1">
            <a:off x="7494593" y="1624018"/>
            <a:ext cx="1587" cy="2262187"/>
          </a:xfrm>
          <a:prstGeom prst="straightConnector1">
            <a:avLst/>
          </a:prstGeom>
          <a:noFill/>
          <a:ln w="1908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21518" name="Oval 14">
            <a:extLst>
              <a:ext uri="{FF2B5EF4-FFF2-40B4-BE49-F238E27FC236}">
                <a16:creationId xmlns:a16="http://schemas.microsoft.com/office/drawing/2014/main" id="{CAE9B25F-1D4A-4B71-B3E8-92CFC730C5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69181" y="1371605"/>
            <a:ext cx="250825" cy="252413"/>
          </a:xfrm>
          <a:prstGeom prst="ellipse">
            <a:avLst/>
          </a:prstGeom>
          <a:solidFill>
            <a:srgbClr val="003399"/>
          </a:solidFill>
          <a:ln w="1584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160" tIns="46080" rIns="92160" bIns="460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8</a:t>
            </a:r>
          </a:p>
        </p:txBody>
      </p:sp>
      <p:cxnSp>
        <p:nvCxnSpPr>
          <p:cNvPr id="21519" name="AutoShape 15">
            <a:extLst>
              <a:ext uri="{FF2B5EF4-FFF2-40B4-BE49-F238E27FC236}">
                <a16:creationId xmlns:a16="http://schemas.microsoft.com/office/drawing/2014/main" id="{53AFF714-9DCD-4159-A3AD-C23269968C05}"/>
              </a:ext>
            </a:extLst>
          </p:cNvPr>
          <p:cNvCxnSpPr>
            <a:cxnSpLocks noChangeShapeType="1"/>
            <a:stCxn id="21513" idx="6"/>
            <a:endCxn id="21518" idx="2"/>
          </p:cNvCxnSpPr>
          <p:nvPr/>
        </p:nvCxnSpPr>
        <p:spPr bwMode="auto">
          <a:xfrm>
            <a:off x="4899027" y="1498601"/>
            <a:ext cx="2470151" cy="1588"/>
          </a:xfrm>
          <a:prstGeom prst="straightConnector1">
            <a:avLst/>
          </a:prstGeom>
          <a:noFill/>
          <a:ln w="19080">
            <a:solidFill>
              <a:srgbClr val="0066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1520" name="AutoShape 16">
            <a:extLst>
              <a:ext uri="{FF2B5EF4-FFF2-40B4-BE49-F238E27FC236}">
                <a16:creationId xmlns:a16="http://schemas.microsoft.com/office/drawing/2014/main" id="{1DAB7DE2-3DF5-4494-AF08-9507EF99A755}"/>
              </a:ext>
            </a:extLst>
          </p:cNvPr>
          <p:cNvCxnSpPr>
            <a:cxnSpLocks noChangeShapeType="1"/>
            <a:stCxn id="21513" idx="5"/>
            <a:endCxn id="21514" idx="1"/>
          </p:cNvCxnSpPr>
          <p:nvPr/>
        </p:nvCxnSpPr>
        <p:spPr bwMode="auto">
          <a:xfrm>
            <a:off x="4862518" y="1587501"/>
            <a:ext cx="1195387" cy="1119188"/>
          </a:xfrm>
          <a:prstGeom prst="straightConnector1">
            <a:avLst/>
          </a:prstGeom>
          <a:noFill/>
          <a:ln w="19080">
            <a:solidFill>
              <a:srgbClr val="000000"/>
            </a:solidFill>
            <a:miter lim="800000"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21521" name="Oval 17">
            <a:extLst>
              <a:ext uri="{FF2B5EF4-FFF2-40B4-BE49-F238E27FC236}">
                <a16:creationId xmlns:a16="http://schemas.microsoft.com/office/drawing/2014/main" id="{0FBA4881-B211-4186-8791-684026CC0D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9181" y="3886205"/>
            <a:ext cx="250825" cy="252413"/>
          </a:xfrm>
          <a:prstGeom prst="ellipse">
            <a:avLst/>
          </a:prstGeom>
          <a:solidFill>
            <a:srgbClr val="006600"/>
          </a:solidFill>
          <a:ln w="1584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160" tIns="46080" rIns="92160" bIns="460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3</a:t>
            </a:r>
          </a:p>
        </p:txBody>
      </p:sp>
      <p:cxnSp>
        <p:nvCxnSpPr>
          <p:cNvPr id="21522" name="AutoShape 18">
            <a:extLst>
              <a:ext uri="{FF2B5EF4-FFF2-40B4-BE49-F238E27FC236}">
                <a16:creationId xmlns:a16="http://schemas.microsoft.com/office/drawing/2014/main" id="{CCE73CE4-659F-4525-9964-15CDA03C7846}"/>
              </a:ext>
            </a:extLst>
          </p:cNvPr>
          <p:cNvCxnSpPr>
            <a:cxnSpLocks noChangeShapeType="1"/>
            <a:stCxn id="21521" idx="6"/>
            <a:endCxn id="21523" idx="2"/>
          </p:cNvCxnSpPr>
          <p:nvPr/>
        </p:nvCxnSpPr>
        <p:spPr bwMode="auto">
          <a:xfrm>
            <a:off x="2540000" y="4013201"/>
            <a:ext cx="2108200" cy="1588"/>
          </a:xfrm>
          <a:prstGeom prst="straightConnector1">
            <a:avLst/>
          </a:prstGeom>
          <a:noFill/>
          <a:ln w="19080">
            <a:solidFill>
              <a:srgbClr val="0066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21523" name="Oval 19">
            <a:extLst>
              <a:ext uri="{FF2B5EF4-FFF2-40B4-BE49-F238E27FC236}">
                <a16:creationId xmlns:a16="http://schemas.microsoft.com/office/drawing/2014/main" id="{34184C64-8659-4E71-AA9C-2A1489C69D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8206" y="3886205"/>
            <a:ext cx="250825" cy="252413"/>
          </a:xfrm>
          <a:prstGeom prst="ellipse">
            <a:avLst/>
          </a:prstGeom>
          <a:solidFill>
            <a:srgbClr val="A50021"/>
          </a:solidFill>
          <a:ln w="1584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160" tIns="46080" rIns="92160" bIns="460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6</a:t>
            </a:r>
          </a:p>
        </p:txBody>
      </p:sp>
      <p:sp>
        <p:nvSpPr>
          <p:cNvPr id="21524" name="Oval 20">
            <a:extLst>
              <a:ext uri="{FF2B5EF4-FFF2-40B4-BE49-F238E27FC236}">
                <a16:creationId xmlns:a16="http://schemas.microsoft.com/office/drawing/2014/main" id="{47459BBB-13B5-4646-A2CE-B4E239B829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69181" y="3886205"/>
            <a:ext cx="250825" cy="252413"/>
          </a:xfrm>
          <a:prstGeom prst="ellipse">
            <a:avLst/>
          </a:prstGeom>
          <a:solidFill>
            <a:srgbClr val="808080"/>
          </a:solidFill>
          <a:ln w="1584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160" tIns="46080" rIns="92160" bIns="460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9</a:t>
            </a:r>
          </a:p>
        </p:txBody>
      </p:sp>
      <p:cxnSp>
        <p:nvCxnSpPr>
          <p:cNvPr id="21525" name="AutoShape 21">
            <a:extLst>
              <a:ext uri="{FF2B5EF4-FFF2-40B4-BE49-F238E27FC236}">
                <a16:creationId xmlns:a16="http://schemas.microsoft.com/office/drawing/2014/main" id="{E54302EC-0420-4C72-84EE-F07F376ACF99}"/>
              </a:ext>
            </a:extLst>
          </p:cNvPr>
          <p:cNvCxnSpPr>
            <a:cxnSpLocks noChangeShapeType="1"/>
            <a:stCxn id="21523" idx="6"/>
            <a:endCxn id="21524" idx="2"/>
          </p:cNvCxnSpPr>
          <p:nvPr/>
        </p:nvCxnSpPr>
        <p:spPr bwMode="auto">
          <a:xfrm>
            <a:off x="4899027" y="4013201"/>
            <a:ext cx="2470151" cy="1588"/>
          </a:xfrm>
          <a:prstGeom prst="straightConnector1">
            <a:avLst/>
          </a:prstGeom>
          <a:noFill/>
          <a:ln w="1908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1526" name="AutoShape 22">
            <a:extLst>
              <a:ext uri="{FF2B5EF4-FFF2-40B4-BE49-F238E27FC236}">
                <a16:creationId xmlns:a16="http://schemas.microsoft.com/office/drawing/2014/main" id="{E7655C25-C0F9-425A-92F2-2CB94D76D0C4}"/>
              </a:ext>
            </a:extLst>
          </p:cNvPr>
          <p:cNvCxnSpPr>
            <a:cxnSpLocks noChangeShapeType="1"/>
            <a:stCxn id="21506" idx="5"/>
            <a:endCxn id="21521" idx="1"/>
          </p:cNvCxnSpPr>
          <p:nvPr/>
        </p:nvCxnSpPr>
        <p:spPr bwMode="auto">
          <a:xfrm>
            <a:off x="1433514" y="2882900"/>
            <a:ext cx="893763" cy="1041400"/>
          </a:xfrm>
          <a:prstGeom prst="straightConnector1">
            <a:avLst/>
          </a:prstGeom>
          <a:noFill/>
          <a:ln w="19080">
            <a:solidFill>
              <a:srgbClr val="0066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1527" name="AutoShape 23">
            <a:extLst>
              <a:ext uri="{FF2B5EF4-FFF2-40B4-BE49-F238E27FC236}">
                <a16:creationId xmlns:a16="http://schemas.microsoft.com/office/drawing/2014/main" id="{62325BC9-B3D0-4098-8BC7-45BDBB62D37A}"/>
              </a:ext>
            </a:extLst>
          </p:cNvPr>
          <p:cNvCxnSpPr>
            <a:cxnSpLocks noChangeShapeType="1"/>
            <a:stCxn id="21521" idx="7"/>
            <a:endCxn id="21508" idx="3"/>
          </p:cNvCxnSpPr>
          <p:nvPr/>
        </p:nvCxnSpPr>
        <p:spPr bwMode="auto">
          <a:xfrm flipV="1">
            <a:off x="2503494" y="2882905"/>
            <a:ext cx="1114425" cy="1039813"/>
          </a:xfrm>
          <a:prstGeom prst="straightConnector1">
            <a:avLst/>
          </a:prstGeom>
          <a:noFill/>
          <a:ln w="19080">
            <a:solidFill>
              <a:srgbClr val="808080"/>
            </a:solidFill>
            <a:prstDash val="sysDot"/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1528" name="AutoShape 24">
            <a:extLst>
              <a:ext uri="{FF2B5EF4-FFF2-40B4-BE49-F238E27FC236}">
                <a16:creationId xmlns:a16="http://schemas.microsoft.com/office/drawing/2014/main" id="{1A994140-E1CA-42C1-ABF7-CA1C896E79E0}"/>
              </a:ext>
            </a:extLst>
          </p:cNvPr>
          <p:cNvCxnSpPr>
            <a:cxnSpLocks noChangeShapeType="1"/>
            <a:stCxn id="21508" idx="5"/>
            <a:endCxn id="21523" idx="1"/>
          </p:cNvCxnSpPr>
          <p:nvPr/>
        </p:nvCxnSpPr>
        <p:spPr bwMode="auto">
          <a:xfrm>
            <a:off x="3795718" y="2882900"/>
            <a:ext cx="890587" cy="1041400"/>
          </a:xfrm>
          <a:prstGeom prst="straightConnector1">
            <a:avLst/>
          </a:prstGeom>
          <a:noFill/>
          <a:ln w="19080">
            <a:solidFill>
              <a:srgbClr val="0066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1529" name="AutoShape 25">
            <a:extLst>
              <a:ext uri="{FF2B5EF4-FFF2-40B4-BE49-F238E27FC236}">
                <a16:creationId xmlns:a16="http://schemas.microsoft.com/office/drawing/2014/main" id="{414985A6-7173-4759-9935-2C68468D284B}"/>
              </a:ext>
            </a:extLst>
          </p:cNvPr>
          <p:cNvCxnSpPr>
            <a:cxnSpLocks noChangeShapeType="1"/>
            <a:stCxn id="21524" idx="1"/>
            <a:endCxn id="21514" idx="5"/>
          </p:cNvCxnSpPr>
          <p:nvPr/>
        </p:nvCxnSpPr>
        <p:spPr bwMode="auto">
          <a:xfrm flipH="1" flipV="1">
            <a:off x="6234119" y="2882905"/>
            <a:ext cx="1171575" cy="1039813"/>
          </a:xfrm>
          <a:prstGeom prst="straightConnector1">
            <a:avLst/>
          </a:prstGeom>
          <a:noFill/>
          <a:ln w="1908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1530" name="AutoShape 26">
            <a:extLst>
              <a:ext uri="{FF2B5EF4-FFF2-40B4-BE49-F238E27FC236}">
                <a16:creationId xmlns:a16="http://schemas.microsoft.com/office/drawing/2014/main" id="{E269DF09-A066-4A2E-BD74-DF5852E78580}"/>
              </a:ext>
            </a:extLst>
          </p:cNvPr>
          <p:cNvCxnSpPr>
            <a:cxnSpLocks noChangeShapeType="1"/>
            <a:stCxn id="21523" idx="7"/>
            <a:endCxn id="21514" idx="3"/>
          </p:cNvCxnSpPr>
          <p:nvPr/>
        </p:nvCxnSpPr>
        <p:spPr bwMode="auto">
          <a:xfrm flipV="1">
            <a:off x="4862518" y="2882905"/>
            <a:ext cx="1195387" cy="1039813"/>
          </a:xfrm>
          <a:prstGeom prst="straightConnector1">
            <a:avLst/>
          </a:prstGeom>
          <a:noFill/>
          <a:ln w="19080">
            <a:solidFill>
              <a:srgbClr val="0066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1531" name="AutoShape 27">
            <a:extLst>
              <a:ext uri="{FF2B5EF4-FFF2-40B4-BE49-F238E27FC236}">
                <a16:creationId xmlns:a16="http://schemas.microsoft.com/office/drawing/2014/main" id="{47DDF2FC-084B-4001-8ADA-95E2A1CDB785}"/>
              </a:ext>
            </a:extLst>
          </p:cNvPr>
          <p:cNvCxnSpPr>
            <a:cxnSpLocks noChangeShapeType="1"/>
            <a:stCxn id="21513" idx="3"/>
            <a:endCxn id="21508" idx="7"/>
          </p:cNvCxnSpPr>
          <p:nvPr/>
        </p:nvCxnSpPr>
        <p:spPr bwMode="auto">
          <a:xfrm flipH="1">
            <a:off x="3795713" y="1587501"/>
            <a:ext cx="889000" cy="1119188"/>
          </a:xfrm>
          <a:prstGeom prst="straightConnector1">
            <a:avLst/>
          </a:prstGeom>
          <a:noFill/>
          <a:ln w="19080">
            <a:solidFill>
              <a:srgbClr val="808080"/>
            </a:solidFill>
            <a:prstDash val="sysDot"/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21532" name="Text Box 28">
            <a:extLst>
              <a:ext uri="{FF2B5EF4-FFF2-40B4-BE49-F238E27FC236}">
                <a16:creationId xmlns:a16="http://schemas.microsoft.com/office/drawing/2014/main" id="{FDB686DD-B3DB-42C5-AEFC-8D65EEE194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5" y="2667006"/>
            <a:ext cx="339725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00339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0</a:t>
            </a:r>
          </a:p>
        </p:txBody>
      </p:sp>
      <p:sp>
        <p:nvSpPr>
          <p:cNvPr id="21533" name="Text Box 29">
            <a:extLst>
              <a:ext uri="{FF2B5EF4-FFF2-40B4-BE49-F238E27FC236}">
                <a16:creationId xmlns:a16="http://schemas.microsoft.com/office/drawing/2014/main" id="{5BF0A698-B3A2-4F88-B738-A4A7B404FC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7800" y="5105400"/>
            <a:ext cx="1905000" cy="381000"/>
          </a:xfrm>
          <a:prstGeom prst="rect">
            <a:avLst/>
          </a:prstGeom>
          <a:solidFill>
            <a:srgbClr val="808080"/>
          </a:solidFill>
          <a:ln w="1584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27360" rIns="0" bIns="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ts val="1125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Undiscovered</a:t>
            </a:r>
          </a:p>
        </p:txBody>
      </p:sp>
      <p:sp>
        <p:nvSpPr>
          <p:cNvPr id="21534" name="Text Box 30">
            <a:extLst>
              <a:ext uri="{FF2B5EF4-FFF2-40B4-BE49-F238E27FC236}">
                <a16:creationId xmlns:a16="http://schemas.microsoft.com/office/drawing/2014/main" id="{E9CB6263-F7B3-44B5-BA12-2C1E97D3DF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7800" y="5486400"/>
            <a:ext cx="1905000" cy="381000"/>
          </a:xfrm>
          <a:prstGeom prst="rect">
            <a:avLst/>
          </a:prstGeom>
          <a:solidFill>
            <a:srgbClr val="003399"/>
          </a:solidFill>
          <a:ln w="1584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27360" rIns="0" bIns="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ts val="1125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Discovered</a:t>
            </a:r>
          </a:p>
        </p:txBody>
      </p:sp>
      <p:sp>
        <p:nvSpPr>
          <p:cNvPr id="21535" name="Text Box 31">
            <a:extLst>
              <a:ext uri="{FF2B5EF4-FFF2-40B4-BE49-F238E27FC236}">
                <a16:creationId xmlns:a16="http://schemas.microsoft.com/office/drawing/2014/main" id="{A3BE7F8C-D7D9-4562-B2AB-F57AE84015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7800" y="6248400"/>
            <a:ext cx="1905000" cy="381000"/>
          </a:xfrm>
          <a:prstGeom prst="rect">
            <a:avLst/>
          </a:prstGeom>
          <a:solidFill>
            <a:srgbClr val="006600"/>
          </a:solidFill>
          <a:ln w="1584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27360" rIns="0" bIns="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ts val="1125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Finished</a:t>
            </a:r>
          </a:p>
        </p:txBody>
      </p:sp>
      <p:sp>
        <p:nvSpPr>
          <p:cNvPr id="21536" name="Text Box 32">
            <a:extLst>
              <a:ext uri="{FF2B5EF4-FFF2-40B4-BE49-F238E27FC236}">
                <a16:creationId xmlns:a16="http://schemas.microsoft.com/office/drawing/2014/main" id="{EAC7123A-628C-4E0D-8CE9-BC5AF6BDDE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8600" y="5410200"/>
            <a:ext cx="4191000" cy="381000"/>
          </a:xfrm>
          <a:prstGeom prst="rect">
            <a:avLst/>
          </a:prstGeom>
          <a:solidFill>
            <a:srgbClr val="FFFFCC"/>
          </a:solidFill>
          <a:ln w="1584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27360" rIns="0" bIns="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l" defTabSz="457189" rtl="0" eaLnBrk="0" fontAlgn="base" latinLnBrk="0" hangingPunct="0">
              <a:lnSpc>
                <a:spcPct val="100000"/>
              </a:lnSpc>
              <a:spcBef>
                <a:spcPts val="1125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 Queue: 6 8 7  </a:t>
            </a:r>
          </a:p>
        </p:txBody>
      </p:sp>
      <p:sp>
        <p:nvSpPr>
          <p:cNvPr id="21537" name="Text Box 33">
            <a:extLst>
              <a:ext uri="{FF2B5EF4-FFF2-40B4-BE49-F238E27FC236}">
                <a16:creationId xmlns:a16="http://schemas.microsoft.com/office/drawing/2014/main" id="{00BAC4AD-3E3F-4A10-9D7C-C1498D5F80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7800" y="5867400"/>
            <a:ext cx="1905000" cy="381000"/>
          </a:xfrm>
          <a:prstGeom prst="rect">
            <a:avLst/>
          </a:prstGeom>
          <a:solidFill>
            <a:srgbClr val="A50021"/>
          </a:solidFill>
          <a:ln w="1584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27360" rIns="0" bIns="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ts val="1125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Top of queue</a:t>
            </a:r>
          </a:p>
        </p:txBody>
      </p:sp>
      <p:sp>
        <p:nvSpPr>
          <p:cNvPr id="21538" name="Text Box 34">
            <a:extLst>
              <a:ext uri="{FF2B5EF4-FFF2-40B4-BE49-F238E27FC236}">
                <a16:creationId xmlns:a16="http://schemas.microsoft.com/office/drawing/2014/main" id="{11CD15AD-E58B-414B-A872-45464EFB03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51080" y="1066806"/>
            <a:ext cx="339725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00339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1</a:t>
            </a:r>
          </a:p>
        </p:txBody>
      </p:sp>
      <p:sp>
        <p:nvSpPr>
          <p:cNvPr id="21539" name="Text Box 35">
            <a:extLst>
              <a:ext uri="{FF2B5EF4-FFF2-40B4-BE49-F238E27FC236}">
                <a16:creationId xmlns:a16="http://schemas.microsoft.com/office/drawing/2014/main" id="{0D925BB2-721F-4EA8-93A3-7EF18510F8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5" y="4267206"/>
            <a:ext cx="339725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00339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1</a:t>
            </a:r>
          </a:p>
        </p:txBody>
      </p:sp>
      <p:sp>
        <p:nvSpPr>
          <p:cNvPr id="21540" name="Text Box 36">
            <a:extLst>
              <a:ext uri="{FF2B5EF4-FFF2-40B4-BE49-F238E27FC236}">
                <a16:creationId xmlns:a16="http://schemas.microsoft.com/office/drawing/2014/main" id="{FB64EC2F-D513-44DF-8AEF-6D74EA4DC3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46480" y="2971806"/>
            <a:ext cx="339725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00339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1</a:t>
            </a:r>
          </a:p>
        </p:txBody>
      </p:sp>
      <p:sp>
        <p:nvSpPr>
          <p:cNvPr id="21541" name="Text Box 37">
            <a:extLst>
              <a:ext uri="{FF2B5EF4-FFF2-40B4-BE49-F238E27FC236}">
                <a16:creationId xmlns:a16="http://schemas.microsoft.com/office/drawing/2014/main" id="{7D25011E-FE7B-4C9F-A015-137BD9B50C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13280" y="1066806"/>
            <a:ext cx="339725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00339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2</a:t>
            </a:r>
          </a:p>
        </p:txBody>
      </p:sp>
      <p:sp>
        <p:nvSpPr>
          <p:cNvPr id="21542" name="Text Box 38">
            <a:extLst>
              <a:ext uri="{FF2B5EF4-FFF2-40B4-BE49-F238E27FC236}">
                <a16:creationId xmlns:a16="http://schemas.microsoft.com/office/drawing/2014/main" id="{5D4BA231-F745-4A41-B897-314CD74A44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13280" y="4267206"/>
            <a:ext cx="339725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00339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2</a:t>
            </a:r>
          </a:p>
        </p:txBody>
      </p:sp>
      <p:sp>
        <p:nvSpPr>
          <p:cNvPr id="21543" name="Text Box 39">
            <a:extLst>
              <a:ext uri="{FF2B5EF4-FFF2-40B4-BE49-F238E27FC236}">
                <a16:creationId xmlns:a16="http://schemas.microsoft.com/office/drawing/2014/main" id="{99E3DB29-E764-4011-80DA-7395873185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15205" y="1066806"/>
            <a:ext cx="339725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00339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3</a:t>
            </a:r>
          </a:p>
        </p:txBody>
      </p:sp>
      <p:cxnSp>
        <p:nvCxnSpPr>
          <p:cNvPr id="21544" name="AutoShape 40">
            <a:extLst>
              <a:ext uri="{FF2B5EF4-FFF2-40B4-BE49-F238E27FC236}">
                <a16:creationId xmlns:a16="http://schemas.microsoft.com/office/drawing/2014/main" id="{76F39A66-ED1D-44F3-A30C-A61D10BD659E}"/>
              </a:ext>
            </a:extLst>
          </p:cNvPr>
          <p:cNvCxnSpPr>
            <a:cxnSpLocks noChangeShapeType="1"/>
            <a:stCxn id="21523" idx="6"/>
            <a:endCxn id="21524" idx="2"/>
          </p:cNvCxnSpPr>
          <p:nvPr/>
        </p:nvCxnSpPr>
        <p:spPr bwMode="auto">
          <a:xfrm>
            <a:off x="4899027" y="4013201"/>
            <a:ext cx="2470151" cy="1588"/>
          </a:xfrm>
          <a:prstGeom prst="straightConnector1">
            <a:avLst/>
          </a:prstGeom>
          <a:noFill/>
          <a:ln w="50760">
            <a:solidFill>
              <a:srgbClr val="A5002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21545" name="Oval 41">
            <a:extLst>
              <a:ext uri="{FF2B5EF4-FFF2-40B4-BE49-F238E27FC236}">
                <a16:creationId xmlns:a16="http://schemas.microsoft.com/office/drawing/2014/main" id="{6538AEC9-6DA3-4019-87A3-0B01910066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69181" y="3886205"/>
            <a:ext cx="250825" cy="252413"/>
          </a:xfrm>
          <a:prstGeom prst="ellipse">
            <a:avLst/>
          </a:prstGeom>
          <a:solidFill>
            <a:srgbClr val="003399"/>
          </a:solidFill>
          <a:ln w="1584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160" tIns="46080" rIns="92160" bIns="460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9</a:t>
            </a:r>
          </a:p>
        </p:txBody>
      </p:sp>
      <p:sp>
        <p:nvSpPr>
          <p:cNvPr id="21546" name="Text Box 42">
            <a:extLst>
              <a:ext uri="{FF2B5EF4-FFF2-40B4-BE49-F238E27FC236}">
                <a16:creationId xmlns:a16="http://schemas.microsoft.com/office/drawing/2014/main" id="{4DB9EBBE-3F31-4C1F-AB56-9678DA0D45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84880" y="2971806"/>
            <a:ext cx="339725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00339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3</a:t>
            </a:r>
          </a:p>
        </p:txBody>
      </p:sp>
      <p:sp>
        <p:nvSpPr>
          <p:cNvPr id="21547" name="Text Box 43">
            <a:extLst>
              <a:ext uri="{FF2B5EF4-FFF2-40B4-BE49-F238E27FC236}">
                <a16:creationId xmlns:a16="http://schemas.microsoft.com/office/drawing/2014/main" id="{7D55BBD9-AF77-4060-A4BB-EEF6632C85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15205" y="4191006"/>
            <a:ext cx="339725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00339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3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 additive="repl">
                                        <p:cTn id="7" dur="500"/>
                                        <p:tgtEl>
                                          <p:spTgt spid="215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1"/>
                            </p:stCondLst>
                            <p:childTnLst>
                              <p:par>
                                <p:cTn id="12" presetID="1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">
            <a:extLst>
              <a:ext uri="{FF2B5EF4-FFF2-40B4-BE49-F238E27FC236}">
                <a16:creationId xmlns:a16="http://schemas.microsoft.com/office/drawing/2014/main" id="{A3240A36-E1FF-48A5-9B0B-A50E1113E42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762000"/>
          </a:xfrm>
          <a:ln/>
        </p:spPr>
        <p:txBody>
          <a:bodyPr/>
          <a:lstStyle/>
          <a:p>
            <a:pPr>
              <a:buClrTx/>
              <a:tabLst>
                <a:tab pos="0" algn="l"/>
                <a:tab pos="914377" algn="l"/>
                <a:tab pos="1828754" algn="l"/>
                <a:tab pos="2743131" algn="l"/>
                <a:tab pos="3657509" algn="l"/>
                <a:tab pos="4571886" algn="l"/>
                <a:tab pos="5486263" algn="l"/>
                <a:tab pos="6400640" algn="l"/>
                <a:tab pos="7315017" algn="l"/>
                <a:tab pos="8229394" algn="l"/>
                <a:tab pos="9143771" algn="l"/>
                <a:tab pos="10058149" algn="l"/>
              </a:tabLst>
            </a:pPr>
            <a:r>
              <a:rPr lang="en-US" altLang="en-US"/>
              <a:t>Breadth First Search</a:t>
            </a:r>
          </a:p>
        </p:txBody>
      </p:sp>
      <p:sp>
        <p:nvSpPr>
          <p:cNvPr id="43" name="Slide Number Placeholder 2">
            <a:extLst>
              <a:ext uri="{FF2B5EF4-FFF2-40B4-BE49-F238E27FC236}">
                <a16:creationId xmlns:a16="http://schemas.microsoft.com/office/drawing/2014/main" id="{54E37DC6-EE4D-4F85-AC96-3E4B8C3D04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28002" y="6513513"/>
            <a:ext cx="2537884" cy="457200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45718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fld id="{DD2503D3-5580-4D9B-9301-9419880F202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457189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/>
                <a:defRPr/>
              </a:pPr>
              <a:t>153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2530" name="Oval 2">
            <a:extLst>
              <a:ext uri="{FF2B5EF4-FFF2-40B4-BE49-F238E27FC236}">
                <a16:creationId xmlns:a16="http://schemas.microsoft.com/office/drawing/2014/main" id="{1C77A11B-A334-4BCB-B652-C427139285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9206" y="2668594"/>
            <a:ext cx="250825" cy="250825"/>
          </a:xfrm>
          <a:prstGeom prst="ellipse">
            <a:avLst/>
          </a:prstGeom>
          <a:solidFill>
            <a:srgbClr val="006600"/>
          </a:solidFill>
          <a:ln w="1584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160" tIns="46080" rIns="92160" bIns="460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s</a:t>
            </a:r>
          </a:p>
        </p:txBody>
      </p:sp>
      <p:sp>
        <p:nvSpPr>
          <p:cNvPr id="22531" name="Oval 3">
            <a:extLst>
              <a:ext uri="{FF2B5EF4-FFF2-40B4-BE49-F238E27FC236}">
                <a16:creationId xmlns:a16="http://schemas.microsoft.com/office/drawing/2014/main" id="{096CDAAF-010D-4327-B784-95086FBA4A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9181" y="1371605"/>
            <a:ext cx="250825" cy="252413"/>
          </a:xfrm>
          <a:prstGeom prst="ellipse">
            <a:avLst/>
          </a:prstGeom>
          <a:solidFill>
            <a:srgbClr val="006600"/>
          </a:solidFill>
          <a:ln w="1584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160" tIns="46080" rIns="92160" bIns="460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2</a:t>
            </a:r>
          </a:p>
        </p:txBody>
      </p:sp>
      <p:sp>
        <p:nvSpPr>
          <p:cNvPr id="22532" name="Oval 4">
            <a:extLst>
              <a:ext uri="{FF2B5EF4-FFF2-40B4-BE49-F238E27FC236}">
                <a16:creationId xmlns:a16="http://schemas.microsoft.com/office/drawing/2014/main" id="{0E52926B-661A-4DE7-A747-A757E2599B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1406" y="2668594"/>
            <a:ext cx="250825" cy="250825"/>
          </a:xfrm>
          <a:prstGeom prst="ellipse">
            <a:avLst/>
          </a:prstGeom>
          <a:solidFill>
            <a:srgbClr val="006600"/>
          </a:solidFill>
          <a:ln w="1584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160" tIns="46080" rIns="92160" bIns="460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5</a:t>
            </a:r>
          </a:p>
        </p:txBody>
      </p:sp>
      <p:cxnSp>
        <p:nvCxnSpPr>
          <p:cNvPr id="22533" name="AutoShape 5">
            <a:extLst>
              <a:ext uri="{FF2B5EF4-FFF2-40B4-BE49-F238E27FC236}">
                <a16:creationId xmlns:a16="http://schemas.microsoft.com/office/drawing/2014/main" id="{FC6E0F30-66DC-4C7F-9E6F-D76B82187C1D}"/>
              </a:ext>
            </a:extLst>
          </p:cNvPr>
          <p:cNvCxnSpPr>
            <a:cxnSpLocks noChangeShapeType="1"/>
            <a:stCxn id="22530" idx="7"/>
            <a:endCxn id="22531" idx="3"/>
          </p:cNvCxnSpPr>
          <p:nvPr/>
        </p:nvCxnSpPr>
        <p:spPr bwMode="auto">
          <a:xfrm flipV="1">
            <a:off x="1433514" y="1587500"/>
            <a:ext cx="893763" cy="1117600"/>
          </a:xfrm>
          <a:prstGeom prst="straightConnector1">
            <a:avLst/>
          </a:prstGeom>
          <a:noFill/>
          <a:ln w="19080">
            <a:solidFill>
              <a:srgbClr val="0066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2534" name="AutoShape 6">
            <a:extLst>
              <a:ext uri="{FF2B5EF4-FFF2-40B4-BE49-F238E27FC236}">
                <a16:creationId xmlns:a16="http://schemas.microsoft.com/office/drawing/2014/main" id="{9E5F5728-D835-437A-BEBE-D7DD59DE56E7}"/>
              </a:ext>
            </a:extLst>
          </p:cNvPr>
          <p:cNvCxnSpPr>
            <a:cxnSpLocks noChangeShapeType="1"/>
            <a:stCxn id="22530" idx="6"/>
            <a:endCxn id="22532" idx="2"/>
          </p:cNvCxnSpPr>
          <p:nvPr/>
        </p:nvCxnSpPr>
        <p:spPr bwMode="auto">
          <a:xfrm>
            <a:off x="1470031" y="2794001"/>
            <a:ext cx="2111375" cy="1588"/>
          </a:xfrm>
          <a:prstGeom prst="straightConnector1">
            <a:avLst/>
          </a:prstGeom>
          <a:noFill/>
          <a:ln w="19080">
            <a:solidFill>
              <a:srgbClr val="0066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2535" name="AutoShape 7">
            <a:extLst>
              <a:ext uri="{FF2B5EF4-FFF2-40B4-BE49-F238E27FC236}">
                <a16:creationId xmlns:a16="http://schemas.microsoft.com/office/drawing/2014/main" id="{A78F1C1E-9C40-4031-9FDB-0084E55FADAA}"/>
              </a:ext>
            </a:extLst>
          </p:cNvPr>
          <p:cNvCxnSpPr>
            <a:cxnSpLocks noChangeShapeType="1"/>
            <a:stCxn id="22531" idx="6"/>
            <a:endCxn id="22537" idx="2"/>
          </p:cNvCxnSpPr>
          <p:nvPr/>
        </p:nvCxnSpPr>
        <p:spPr bwMode="auto">
          <a:xfrm>
            <a:off x="2540000" y="1498601"/>
            <a:ext cx="2108200" cy="1588"/>
          </a:xfrm>
          <a:prstGeom prst="straightConnector1">
            <a:avLst/>
          </a:prstGeom>
          <a:noFill/>
          <a:ln w="19080">
            <a:solidFill>
              <a:srgbClr val="0066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2536" name="AutoShape 8">
            <a:extLst>
              <a:ext uri="{FF2B5EF4-FFF2-40B4-BE49-F238E27FC236}">
                <a16:creationId xmlns:a16="http://schemas.microsoft.com/office/drawing/2014/main" id="{8BDFC987-9526-454F-BAC8-427B8FC7D9CC}"/>
              </a:ext>
            </a:extLst>
          </p:cNvPr>
          <p:cNvCxnSpPr>
            <a:cxnSpLocks noChangeShapeType="1"/>
            <a:stCxn id="22531" idx="5"/>
            <a:endCxn id="22532" idx="1"/>
          </p:cNvCxnSpPr>
          <p:nvPr/>
        </p:nvCxnSpPr>
        <p:spPr bwMode="auto">
          <a:xfrm>
            <a:off x="2503494" y="1587501"/>
            <a:ext cx="1114425" cy="1119188"/>
          </a:xfrm>
          <a:prstGeom prst="straightConnector1">
            <a:avLst/>
          </a:prstGeom>
          <a:noFill/>
          <a:ln w="19080">
            <a:solidFill>
              <a:srgbClr val="808080"/>
            </a:solidFill>
            <a:prstDash val="sysDot"/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22537" name="Oval 9">
            <a:extLst>
              <a:ext uri="{FF2B5EF4-FFF2-40B4-BE49-F238E27FC236}">
                <a16:creationId xmlns:a16="http://schemas.microsoft.com/office/drawing/2014/main" id="{7FDBADFC-6245-4798-8A86-26C88B440C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8206" y="1371605"/>
            <a:ext cx="250825" cy="252413"/>
          </a:xfrm>
          <a:prstGeom prst="ellipse">
            <a:avLst/>
          </a:prstGeom>
          <a:solidFill>
            <a:srgbClr val="006600"/>
          </a:solidFill>
          <a:ln w="1584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160" tIns="46080" rIns="92160" bIns="460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4</a:t>
            </a:r>
          </a:p>
        </p:txBody>
      </p:sp>
      <p:sp>
        <p:nvSpPr>
          <p:cNvPr id="22538" name="Oval 10">
            <a:extLst>
              <a:ext uri="{FF2B5EF4-FFF2-40B4-BE49-F238E27FC236}">
                <a16:creationId xmlns:a16="http://schemas.microsoft.com/office/drawing/2014/main" id="{FCD8B368-7D05-4CA1-9A8F-93AA63C2C5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9806" y="2668594"/>
            <a:ext cx="250825" cy="250825"/>
          </a:xfrm>
          <a:prstGeom prst="ellipse">
            <a:avLst/>
          </a:prstGeom>
          <a:solidFill>
            <a:srgbClr val="003399"/>
          </a:solidFill>
          <a:ln w="1584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160" tIns="46080" rIns="92160" bIns="460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7</a:t>
            </a:r>
          </a:p>
        </p:txBody>
      </p:sp>
      <p:cxnSp>
        <p:nvCxnSpPr>
          <p:cNvPr id="22539" name="AutoShape 11">
            <a:extLst>
              <a:ext uri="{FF2B5EF4-FFF2-40B4-BE49-F238E27FC236}">
                <a16:creationId xmlns:a16="http://schemas.microsoft.com/office/drawing/2014/main" id="{1FCE68A4-628F-463A-B851-B6DA0C83D10F}"/>
              </a:ext>
            </a:extLst>
          </p:cNvPr>
          <p:cNvCxnSpPr>
            <a:cxnSpLocks noChangeShapeType="1"/>
            <a:stCxn id="22542" idx="3"/>
            <a:endCxn id="22538" idx="7"/>
          </p:cNvCxnSpPr>
          <p:nvPr/>
        </p:nvCxnSpPr>
        <p:spPr bwMode="auto">
          <a:xfrm flipH="1">
            <a:off x="6234119" y="1587501"/>
            <a:ext cx="1171575" cy="1119188"/>
          </a:xfrm>
          <a:prstGeom prst="straightConnector1">
            <a:avLst/>
          </a:prstGeom>
          <a:noFill/>
          <a:ln w="19080">
            <a:solidFill>
              <a:srgbClr val="000000"/>
            </a:solidFill>
            <a:miter lim="800000"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2540" name="AutoShape 12">
            <a:extLst>
              <a:ext uri="{FF2B5EF4-FFF2-40B4-BE49-F238E27FC236}">
                <a16:creationId xmlns:a16="http://schemas.microsoft.com/office/drawing/2014/main" id="{DFB23164-700A-436F-A971-AFB0CDF053BE}"/>
              </a:ext>
            </a:extLst>
          </p:cNvPr>
          <p:cNvCxnSpPr>
            <a:cxnSpLocks noChangeShapeType="1"/>
            <a:stCxn id="22538" idx="2"/>
            <a:endCxn id="22532" idx="6"/>
          </p:cNvCxnSpPr>
          <p:nvPr/>
        </p:nvCxnSpPr>
        <p:spPr bwMode="auto">
          <a:xfrm flipH="1">
            <a:off x="3832231" y="2794001"/>
            <a:ext cx="2187575" cy="1588"/>
          </a:xfrm>
          <a:prstGeom prst="straightConnector1">
            <a:avLst/>
          </a:prstGeom>
          <a:noFill/>
          <a:ln w="1908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2541" name="AutoShape 13">
            <a:extLst>
              <a:ext uri="{FF2B5EF4-FFF2-40B4-BE49-F238E27FC236}">
                <a16:creationId xmlns:a16="http://schemas.microsoft.com/office/drawing/2014/main" id="{DBA769DD-F488-4E9B-A373-BAAB895E4791}"/>
              </a:ext>
            </a:extLst>
          </p:cNvPr>
          <p:cNvCxnSpPr>
            <a:cxnSpLocks noChangeShapeType="1"/>
            <a:stCxn id="22548" idx="0"/>
            <a:endCxn id="22542" idx="4"/>
          </p:cNvCxnSpPr>
          <p:nvPr/>
        </p:nvCxnSpPr>
        <p:spPr bwMode="auto">
          <a:xfrm flipV="1">
            <a:off x="7494593" y="1624018"/>
            <a:ext cx="1587" cy="2262187"/>
          </a:xfrm>
          <a:prstGeom prst="straightConnector1">
            <a:avLst/>
          </a:prstGeom>
          <a:noFill/>
          <a:ln w="1908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22542" name="Oval 14">
            <a:extLst>
              <a:ext uri="{FF2B5EF4-FFF2-40B4-BE49-F238E27FC236}">
                <a16:creationId xmlns:a16="http://schemas.microsoft.com/office/drawing/2014/main" id="{5024FEFE-B473-4ADE-BDD1-CA8407E625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69181" y="1371605"/>
            <a:ext cx="250825" cy="252413"/>
          </a:xfrm>
          <a:prstGeom prst="ellipse">
            <a:avLst/>
          </a:prstGeom>
          <a:solidFill>
            <a:srgbClr val="003399"/>
          </a:solidFill>
          <a:ln w="1584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160" tIns="46080" rIns="92160" bIns="460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8</a:t>
            </a:r>
          </a:p>
        </p:txBody>
      </p:sp>
      <p:cxnSp>
        <p:nvCxnSpPr>
          <p:cNvPr id="22543" name="AutoShape 15">
            <a:extLst>
              <a:ext uri="{FF2B5EF4-FFF2-40B4-BE49-F238E27FC236}">
                <a16:creationId xmlns:a16="http://schemas.microsoft.com/office/drawing/2014/main" id="{41C2F1CC-CDB6-405C-A3B7-9D4C22A6524E}"/>
              </a:ext>
            </a:extLst>
          </p:cNvPr>
          <p:cNvCxnSpPr>
            <a:cxnSpLocks noChangeShapeType="1"/>
            <a:stCxn id="22537" idx="6"/>
            <a:endCxn id="22542" idx="2"/>
          </p:cNvCxnSpPr>
          <p:nvPr/>
        </p:nvCxnSpPr>
        <p:spPr bwMode="auto">
          <a:xfrm>
            <a:off x="4899027" y="1498601"/>
            <a:ext cx="2470151" cy="1588"/>
          </a:xfrm>
          <a:prstGeom prst="straightConnector1">
            <a:avLst/>
          </a:prstGeom>
          <a:noFill/>
          <a:ln w="19080">
            <a:solidFill>
              <a:srgbClr val="0066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2544" name="AutoShape 16">
            <a:extLst>
              <a:ext uri="{FF2B5EF4-FFF2-40B4-BE49-F238E27FC236}">
                <a16:creationId xmlns:a16="http://schemas.microsoft.com/office/drawing/2014/main" id="{C8168A8D-FD79-4361-B3F8-6A0EFCE8EA88}"/>
              </a:ext>
            </a:extLst>
          </p:cNvPr>
          <p:cNvCxnSpPr>
            <a:cxnSpLocks noChangeShapeType="1"/>
            <a:stCxn id="22537" idx="5"/>
            <a:endCxn id="22538" idx="1"/>
          </p:cNvCxnSpPr>
          <p:nvPr/>
        </p:nvCxnSpPr>
        <p:spPr bwMode="auto">
          <a:xfrm>
            <a:off x="4862518" y="1587501"/>
            <a:ext cx="1195387" cy="1119188"/>
          </a:xfrm>
          <a:prstGeom prst="straightConnector1">
            <a:avLst/>
          </a:prstGeom>
          <a:noFill/>
          <a:ln w="19080">
            <a:solidFill>
              <a:srgbClr val="000000"/>
            </a:solidFill>
            <a:miter lim="800000"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22545" name="Oval 17">
            <a:extLst>
              <a:ext uri="{FF2B5EF4-FFF2-40B4-BE49-F238E27FC236}">
                <a16:creationId xmlns:a16="http://schemas.microsoft.com/office/drawing/2014/main" id="{D24E07F0-94DC-4E64-A475-C58305DD6D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9181" y="3886205"/>
            <a:ext cx="250825" cy="252413"/>
          </a:xfrm>
          <a:prstGeom prst="ellipse">
            <a:avLst/>
          </a:prstGeom>
          <a:solidFill>
            <a:srgbClr val="006600"/>
          </a:solidFill>
          <a:ln w="1584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160" tIns="46080" rIns="92160" bIns="460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3</a:t>
            </a:r>
          </a:p>
        </p:txBody>
      </p:sp>
      <p:cxnSp>
        <p:nvCxnSpPr>
          <p:cNvPr id="22546" name="AutoShape 18">
            <a:extLst>
              <a:ext uri="{FF2B5EF4-FFF2-40B4-BE49-F238E27FC236}">
                <a16:creationId xmlns:a16="http://schemas.microsoft.com/office/drawing/2014/main" id="{4F2E17C7-B5F6-4BAF-99FE-BA07FCC7963B}"/>
              </a:ext>
            </a:extLst>
          </p:cNvPr>
          <p:cNvCxnSpPr>
            <a:cxnSpLocks noChangeShapeType="1"/>
            <a:stCxn id="22545" idx="6"/>
            <a:endCxn id="22547" idx="2"/>
          </p:cNvCxnSpPr>
          <p:nvPr/>
        </p:nvCxnSpPr>
        <p:spPr bwMode="auto">
          <a:xfrm>
            <a:off x="2540000" y="4013201"/>
            <a:ext cx="2108200" cy="1588"/>
          </a:xfrm>
          <a:prstGeom prst="straightConnector1">
            <a:avLst/>
          </a:prstGeom>
          <a:noFill/>
          <a:ln w="19080">
            <a:solidFill>
              <a:srgbClr val="0066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22547" name="Oval 19">
            <a:extLst>
              <a:ext uri="{FF2B5EF4-FFF2-40B4-BE49-F238E27FC236}">
                <a16:creationId xmlns:a16="http://schemas.microsoft.com/office/drawing/2014/main" id="{2DC0F4DC-92B2-4F1A-A14B-EF14CEAB73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8206" y="3886205"/>
            <a:ext cx="250825" cy="252413"/>
          </a:xfrm>
          <a:prstGeom prst="ellipse">
            <a:avLst/>
          </a:prstGeom>
          <a:solidFill>
            <a:srgbClr val="A50021"/>
          </a:solidFill>
          <a:ln w="1584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160" tIns="46080" rIns="92160" bIns="460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6</a:t>
            </a:r>
          </a:p>
        </p:txBody>
      </p:sp>
      <p:sp>
        <p:nvSpPr>
          <p:cNvPr id="22548" name="Oval 20">
            <a:extLst>
              <a:ext uri="{FF2B5EF4-FFF2-40B4-BE49-F238E27FC236}">
                <a16:creationId xmlns:a16="http://schemas.microsoft.com/office/drawing/2014/main" id="{270717C5-3F38-4106-A218-7ED3CE424C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69181" y="3886205"/>
            <a:ext cx="250825" cy="252413"/>
          </a:xfrm>
          <a:prstGeom prst="ellipse">
            <a:avLst/>
          </a:prstGeom>
          <a:solidFill>
            <a:srgbClr val="003399"/>
          </a:solidFill>
          <a:ln w="1584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160" tIns="46080" rIns="92160" bIns="460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9</a:t>
            </a:r>
          </a:p>
        </p:txBody>
      </p:sp>
      <p:cxnSp>
        <p:nvCxnSpPr>
          <p:cNvPr id="22549" name="AutoShape 21">
            <a:extLst>
              <a:ext uri="{FF2B5EF4-FFF2-40B4-BE49-F238E27FC236}">
                <a16:creationId xmlns:a16="http://schemas.microsoft.com/office/drawing/2014/main" id="{B7641AF9-A079-4323-AEB9-45AF537C0EB1}"/>
              </a:ext>
            </a:extLst>
          </p:cNvPr>
          <p:cNvCxnSpPr>
            <a:cxnSpLocks noChangeShapeType="1"/>
            <a:stCxn id="22547" idx="6"/>
            <a:endCxn id="22548" idx="2"/>
          </p:cNvCxnSpPr>
          <p:nvPr/>
        </p:nvCxnSpPr>
        <p:spPr bwMode="auto">
          <a:xfrm>
            <a:off x="4899027" y="4013201"/>
            <a:ext cx="2470151" cy="1588"/>
          </a:xfrm>
          <a:prstGeom prst="straightConnector1">
            <a:avLst/>
          </a:prstGeom>
          <a:noFill/>
          <a:ln w="19080">
            <a:solidFill>
              <a:srgbClr val="0066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2550" name="AutoShape 22">
            <a:extLst>
              <a:ext uri="{FF2B5EF4-FFF2-40B4-BE49-F238E27FC236}">
                <a16:creationId xmlns:a16="http://schemas.microsoft.com/office/drawing/2014/main" id="{8C57E487-C134-4CAA-A2F3-8EF13CAA9F18}"/>
              </a:ext>
            </a:extLst>
          </p:cNvPr>
          <p:cNvCxnSpPr>
            <a:cxnSpLocks noChangeShapeType="1"/>
            <a:stCxn id="22530" idx="5"/>
            <a:endCxn id="22545" idx="1"/>
          </p:cNvCxnSpPr>
          <p:nvPr/>
        </p:nvCxnSpPr>
        <p:spPr bwMode="auto">
          <a:xfrm>
            <a:off x="1433514" y="2882900"/>
            <a:ext cx="893763" cy="1041400"/>
          </a:xfrm>
          <a:prstGeom prst="straightConnector1">
            <a:avLst/>
          </a:prstGeom>
          <a:noFill/>
          <a:ln w="19080">
            <a:solidFill>
              <a:srgbClr val="0066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2551" name="AutoShape 23">
            <a:extLst>
              <a:ext uri="{FF2B5EF4-FFF2-40B4-BE49-F238E27FC236}">
                <a16:creationId xmlns:a16="http://schemas.microsoft.com/office/drawing/2014/main" id="{EF888EE5-6788-424B-8DDA-206CF3E269EC}"/>
              </a:ext>
            </a:extLst>
          </p:cNvPr>
          <p:cNvCxnSpPr>
            <a:cxnSpLocks noChangeShapeType="1"/>
            <a:stCxn id="22545" idx="7"/>
            <a:endCxn id="22532" idx="3"/>
          </p:cNvCxnSpPr>
          <p:nvPr/>
        </p:nvCxnSpPr>
        <p:spPr bwMode="auto">
          <a:xfrm flipV="1">
            <a:off x="2503494" y="2882905"/>
            <a:ext cx="1114425" cy="1039813"/>
          </a:xfrm>
          <a:prstGeom prst="straightConnector1">
            <a:avLst/>
          </a:prstGeom>
          <a:noFill/>
          <a:ln w="19080">
            <a:solidFill>
              <a:srgbClr val="808080"/>
            </a:solidFill>
            <a:prstDash val="sysDot"/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2552" name="AutoShape 24">
            <a:extLst>
              <a:ext uri="{FF2B5EF4-FFF2-40B4-BE49-F238E27FC236}">
                <a16:creationId xmlns:a16="http://schemas.microsoft.com/office/drawing/2014/main" id="{5908AE48-3AC6-473A-9FAE-ECE56CF6EDCB}"/>
              </a:ext>
            </a:extLst>
          </p:cNvPr>
          <p:cNvCxnSpPr>
            <a:cxnSpLocks noChangeShapeType="1"/>
            <a:stCxn id="22532" idx="5"/>
            <a:endCxn id="22547" idx="1"/>
          </p:cNvCxnSpPr>
          <p:nvPr/>
        </p:nvCxnSpPr>
        <p:spPr bwMode="auto">
          <a:xfrm>
            <a:off x="3795718" y="2882900"/>
            <a:ext cx="890587" cy="1041400"/>
          </a:xfrm>
          <a:prstGeom prst="straightConnector1">
            <a:avLst/>
          </a:prstGeom>
          <a:noFill/>
          <a:ln w="19080">
            <a:solidFill>
              <a:srgbClr val="0066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2553" name="AutoShape 25">
            <a:extLst>
              <a:ext uri="{FF2B5EF4-FFF2-40B4-BE49-F238E27FC236}">
                <a16:creationId xmlns:a16="http://schemas.microsoft.com/office/drawing/2014/main" id="{20DD1591-59E9-4FC0-9BE3-03E5D85C42B3}"/>
              </a:ext>
            </a:extLst>
          </p:cNvPr>
          <p:cNvCxnSpPr>
            <a:cxnSpLocks noChangeShapeType="1"/>
            <a:stCxn id="22548" idx="1"/>
            <a:endCxn id="22538" idx="5"/>
          </p:cNvCxnSpPr>
          <p:nvPr/>
        </p:nvCxnSpPr>
        <p:spPr bwMode="auto">
          <a:xfrm flipH="1" flipV="1">
            <a:off x="6234119" y="2882905"/>
            <a:ext cx="1171575" cy="1039813"/>
          </a:xfrm>
          <a:prstGeom prst="straightConnector1">
            <a:avLst/>
          </a:prstGeom>
          <a:noFill/>
          <a:ln w="1908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2554" name="AutoShape 26">
            <a:extLst>
              <a:ext uri="{FF2B5EF4-FFF2-40B4-BE49-F238E27FC236}">
                <a16:creationId xmlns:a16="http://schemas.microsoft.com/office/drawing/2014/main" id="{FF72763F-407C-4C2F-BC48-F864A3B7B5E0}"/>
              </a:ext>
            </a:extLst>
          </p:cNvPr>
          <p:cNvCxnSpPr>
            <a:cxnSpLocks noChangeShapeType="1"/>
            <a:stCxn id="22547" idx="7"/>
            <a:endCxn id="22538" idx="3"/>
          </p:cNvCxnSpPr>
          <p:nvPr/>
        </p:nvCxnSpPr>
        <p:spPr bwMode="auto">
          <a:xfrm flipV="1">
            <a:off x="4862518" y="2882905"/>
            <a:ext cx="1195387" cy="1039813"/>
          </a:xfrm>
          <a:prstGeom prst="straightConnector1">
            <a:avLst/>
          </a:prstGeom>
          <a:noFill/>
          <a:ln w="19080">
            <a:solidFill>
              <a:srgbClr val="0066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2555" name="AutoShape 27">
            <a:extLst>
              <a:ext uri="{FF2B5EF4-FFF2-40B4-BE49-F238E27FC236}">
                <a16:creationId xmlns:a16="http://schemas.microsoft.com/office/drawing/2014/main" id="{792D6E03-829E-4F7F-BB4F-338B00CF3F96}"/>
              </a:ext>
            </a:extLst>
          </p:cNvPr>
          <p:cNvCxnSpPr>
            <a:cxnSpLocks noChangeShapeType="1"/>
            <a:stCxn id="22537" idx="3"/>
            <a:endCxn id="22532" idx="7"/>
          </p:cNvCxnSpPr>
          <p:nvPr/>
        </p:nvCxnSpPr>
        <p:spPr bwMode="auto">
          <a:xfrm flipH="1">
            <a:off x="3795713" y="1587501"/>
            <a:ext cx="889000" cy="1119188"/>
          </a:xfrm>
          <a:prstGeom prst="straightConnector1">
            <a:avLst/>
          </a:prstGeom>
          <a:noFill/>
          <a:ln w="19080">
            <a:solidFill>
              <a:srgbClr val="808080"/>
            </a:solidFill>
            <a:prstDash val="sysDot"/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22556" name="Text Box 28">
            <a:extLst>
              <a:ext uri="{FF2B5EF4-FFF2-40B4-BE49-F238E27FC236}">
                <a16:creationId xmlns:a16="http://schemas.microsoft.com/office/drawing/2014/main" id="{F5719C3C-B20F-4C8B-9C60-81623E2959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5" y="2667006"/>
            <a:ext cx="339725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00339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0</a:t>
            </a:r>
          </a:p>
        </p:txBody>
      </p:sp>
      <p:sp>
        <p:nvSpPr>
          <p:cNvPr id="22557" name="Text Box 29">
            <a:extLst>
              <a:ext uri="{FF2B5EF4-FFF2-40B4-BE49-F238E27FC236}">
                <a16:creationId xmlns:a16="http://schemas.microsoft.com/office/drawing/2014/main" id="{A6554249-10E8-4976-9D07-54F720430C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7800" y="5105400"/>
            <a:ext cx="1905000" cy="381000"/>
          </a:xfrm>
          <a:prstGeom prst="rect">
            <a:avLst/>
          </a:prstGeom>
          <a:solidFill>
            <a:srgbClr val="808080"/>
          </a:solidFill>
          <a:ln w="1584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27360" rIns="0" bIns="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ts val="1125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Undiscovered</a:t>
            </a:r>
          </a:p>
        </p:txBody>
      </p:sp>
      <p:sp>
        <p:nvSpPr>
          <p:cNvPr id="22558" name="Text Box 30">
            <a:extLst>
              <a:ext uri="{FF2B5EF4-FFF2-40B4-BE49-F238E27FC236}">
                <a16:creationId xmlns:a16="http://schemas.microsoft.com/office/drawing/2014/main" id="{D87F07A7-412F-42AA-9D79-5B6B9A0DEE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7800" y="5486400"/>
            <a:ext cx="1905000" cy="381000"/>
          </a:xfrm>
          <a:prstGeom prst="rect">
            <a:avLst/>
          </a:prstGeom>
          <a:solidFill>
            <a:srgbClr val="003399"/>
          </a:solidFill>
          <a:ln w="1584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27360" rIns="0" bIns="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ts val="1125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Discovered</a:t>
            </a:r>
          </a:p>
        </p:txBody>
      </p:sp>
      <p:sp>
        <p:nvSpPr>
          <p:cNvPr id="22559" name="Text Box 31">
            <a:extLst>
              <a:ext uri="{FF2B5EF4-FFF2-40B4-BE49-F238E27FC236}">
                <a16:creationId xmlns:a16="http://schemas.microsoft.com/office/drawing/2014/main" id="{3F23378F-3B8F-4C27-B74A-BB11825D83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7800" y="6248400"/>
            <a:ext cx="1905000" cy="381000"/>
          </a:xfrm>
          <a:prstGeom prst="rect">
            <a:avLst/>
          </a:prstGeom>
          <a:solidFill>
            <a:srgbClr val="006600"/>
          </a:solidFill>
          <a:ln w="1584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27360" rIns="0" bIns="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ts val="1125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Finished</a:t>
            </a:r>
          </a:p>
        </p:txBody>
      </p:sp>
      <p:sp>
        <p:nvSpPr>
          <p:cNvPr id="22560" name="Text Box 32">
            <a:extLst>
              <a:ext uri="{FF2B5EF4-FFF2-40B4-BE49-F238E27FC236}">
                <a16:creationId xmlns:a16="http://schemas.microsoft.com/office/drawing/2014/main" id="{4830A738-2EFA-4643-8FCE-4A24BB0A41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8600" y="5410200"/>
            <a:ext cx="4191000" cy="381000"/>
          </a:xfrm>
          <a:prstGeom prst="rect">
            <a:avLst/>
          </a:prstGeom>
          <a:solidFill>
            <a:srgbClr val="FFFFCC"/>
          </a:solidFill>
          <a:ln w="1584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27360" rIns="0" bIns="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l" defTabSz="457189" rtl="0" eaLnBrk="0" fontAlgn="base" latinLnBrk="0" hangingPunct="0">
              <a:lnSpc>
                <a:spcPct val="100000"/>
              </a:lnSpc>
              <a:spcBef>
                <a:spcPts val="1125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 Queue: 6 8 7 9  </a:t>
            </a:r>
          </a:p>
        </p:txBody>
      </p:sp>
      <p:sp>
        <p:nvSpPr>
          <p:cNvPr id="22561" name="Text Box 33">
            <a:extLst>
              <a:ext uri="{FF2B5EF4-FFF2-40B4-BE49-F238E27FC236}">
                <a16:creationId xmlns:a16="http://schemas.microsoft.com/office/drawing/2014/main" id="{C51A6C05-5857-4B5D-9D79-446673B8EA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7800" y="5867400"/>
            <a:ext cx="1905000" cy="381000"/>
          </a:xfrm>
          <a:prstGeom prst="rect">
            <a:avLst/>
          </a:prstGeom>
          <a:solidFill>
            <a:srgbClr val="A50021"/>
          </a:solidFill>
          <a:ln w="1584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27360" rIns="0" bIns="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ts val="1125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Top of queue</a:t>
            </a:r>
          </a:p>
        </p:txBody>
      </p:sp>
      <p:sp>
        <p:nvSpPr>
          <p:cNvPr id="22562" name="Text Box 34">
            <a:extLst>
              <a:ext uri="{FF2B5EF4-FFF2-40B4-BE49-F238E27FC236}">
                <a16:creationId xmlns:a16="http://schemas.microsoft.com/office/drawing/2014/main" id="{897D3946-342B-4B0F-A087-9F1AEEC63E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51080" y="1066806"/>
            <a:ext cx="339725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00339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1</a:t>
            </a:r>
          </a:p>
        </p:txBody>
      </p:sp>
      <p:sp>
        <p:nvSpPr>
          <p:cNvPr id="22563" name="Text Box 35">
            <a:extLst>
              <a:ext uri="{FF2B5EF4-FFF2-40B4-BE49-F238E27FC236}">
                <a16:creationId xmlns:a16="http://schemas.microsoft.com/office/drawing/2014/main" id="{546C80C6-0529-4AFD-AF22-66D22082EA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5" y="4267206"/>
            <a:ext cx="339725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00339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1</a:t>
            </a:r>
          </a:p>
        </p:txBody>
      </p:sp>
      <p:sp>
        <p:nvSpPr>
          <p:cNvPr id="22564" name="Text Box 36">
            <a:extLst>
              <a:ext uri="{FF2B5EF4-FFF2-40B4-BE49-F238E27FC236}">
                <a16:creationId xmlns:a16="http://schemas.microsoft.com/office/drawing/2014/main" id="{125EADF8-CBC8-434D-A080-B408C7E312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46480" y="2971806"/>
            <a:ext cx="339725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00339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1</a:t>
            </a:r>
          </a:p>
        </p:txBody>
      </p:sp>
      <p:sp>
        <p:nvSpPr>
          <p:cNvPr id="22565" name="Text Box 37">
            <a:extLst>
              <a:ext uri="{FF2B5EF4-FFF2-40B4-BE49-F238E27FC236}">
                <a16:creationId xmlns:a16="http://schemas.microsoft.com/office/drawing/2014/main" id="{61EFF1FD-AAC0-48AA-A74E-D3EB36E3DF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13280" y="1066806"/>
            <a:ext cx="339725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00339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2</a:t>
            </a:r>
          </a:p>
        </p:txBody>
      </p:sp>
      <p:sp>
        <p:nvSpPr>
          <p:cNvPr id="22566" name="Text Box 38">
            <a:extLst>
              <a:ext uri="{FF2B5EF4-FFF2-40B4-BE49-F238E27FC236}">
                <a16:creationId xmlns:a16="http://schemas.microsoft.com/office/drawing/2014/main" id="{AF1F5D24-5B8E-4F8F-A633-B1798DC29B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13280" y="4267206"/>
            <a:ext cx="339725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00339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2</a:t>
            </a:r>
          </a:p>
        </p:txBody>
      </p:sp>
      <p:sp>
        <p:nvSpPr>
          <p:cNvPr id="22567" name="Text Box 39">
            <a:extLst>
              <a:ext uri="{FF2B5EF4-FFF2-40B4-BE49-F238E27FC236}">
                <a16:creationId xmlns:a16="http://schemas.microsoft.com/office/drawing/2014/main" id="{EE4DB78D-0B5C-4981-98B0-E0AEDB6BD1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15205" y="1066806"/>
            <a:ext cx="339725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00339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3</a:t>
            </a:r>
          </a:p>
        </p:txBody>
      </p:sp>
      <p:sp>
        <p:nvSpPr>
          <p:cNvPr id="22568" name="Text Box 40">
            <a:extLst>
              <a:ext uri="{FF2B5EF4-FFF2-40B4-BE49-F238E27FC236}">
                <a16:creationId xmlns:a16="http://schemas.microsoft.com/office/drawing/2014/main" id="{255AEDA4-BD94-4F98-933D-A8E061CE73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84880" y="2971806"/>
            <a:ext cx="339725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00339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3</a:t>
            </a:r>
          </a:p>
        </p:txBody>
      </p:sp>
      <p:sp>
        <p:nvSpPr>
          <p:cNvPr id="22569" name="Text Box 41">
            <a:extLst>
              <a:ext uri="{FF2B5EF4-FFF2-40B4-BE49-F238E27FC236}">
                <a16:creationId xmlns:a16="http://schemas.microsoft.com/office/drawing/2014/main" id="{6BDE4430-9DA2-4E37-A5D9-75C1AE8BE0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15205" y="4191006"/>
            <a:ext cx="339725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00339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3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1">
            <a:extLst>
              <a:ext uri="{FF2B5EF4-FFF2-40B4-BE49-F238E27FC236}">
                <a16:creationId xmlns:a16="http://schemas.microsoft.com/office/drawing/2014/main" id="{9D190CAF-33BE-4179-B1D6-E442C4E616E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762000"/>
          </a:xfrm>
          <a:ln/>
        </p:spPr>
        <p:txBody>
          <a:bodyPr/>
          <a:lstStyle/>
          <a:p>
            <a:pPr>
              <a:buClrTx/>
              <a:tabLst>
                <a:tab pos="0" algn="l"/>
                <a:tab pos="914377" algn="l"/>
                <a:tab pos="1828754" algn="l"/>
                <a:tab pos="2743131" algn="l"/>
                <a:tab pos="3657509" algn="l"/>
                <a:tab pos="4571886" algn="l"/>
                <a:tab pos="5486263" algn="l"/>
                <a:tab pos="6400640" algn="l"/>
                <a:tab pos="7315017" algn="l"/>
                <a:tab pos="8229394" algn="l"/>
                <a:tab pos="9143771" algn="l"/>
                <a:tab pos="10058149" algn="l"/>
              </a:tabLst>
            </a:pPr>
            <a:r>
              <a:rPr lang="en-US" altLang="en-US"/>
              <a:t>Breadth First Search</a:t>
            </a:r>
          </a:p>
        </p:txBody>
      </p:sp>
      <p:sp>
        <p:nvSpPr>
          <p:cNvPr id="43" name="Slide Number Placeholder 2">
            <a:extLst>
              <a:ext uri="{FF2B5EF4-FFF2-40B4-BE49-F238E27FC236}">
                <a16:creationId xmlns:a16="http://schemas.microsoft.com/office/drawing/2014/main" id="{9F0D217E-D6CC-4A51-A9F4-07DD77B37A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28002" y="6513513"/>
            <a:ext cx="2537884" cy="457200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45718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fld id="{B0317E22-3563-4B16-B1CA-972FB47D9CA5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457189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/>
                <a:defRPr/>
              </a:pPr>
              <a:t>154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3554" name="Oval 2">
            <a:extLst>
              <a:ext uri="{FF2B5EF4-FFF2-40B4-BE49-F238E27FC236}">
                <a16:creationId xmlns:a16="http://schemas.microsoft.com/office/drawing/2014/main" id="{380D373D-2F4F-4E56-9724-0231034B32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9206" y="2668594"/>
            <a:ext cx="250825" cy="250825"/>
          </a:xfrm>
          <a:prstGeom prst="ellipse">
            <a:avLst/>
          </a:prstGeom>
          <a:solidFill>
            <a:srgbClr val="006600"/>
          </a:solidFill>
          <a:ln w="1584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160" tIns="46080" rIns="92160" bIns="460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s</a:t>
            </a:r>
          </a:p>
        </p:txBody>
      </p:sp>
      <p:sp>
        <p:nvSpPr>
          <p:cNvPr id="23555" name="Oval 3">
            <a:extLst>
              <a:ext uri="{FF2B5EF4-FFF2-40B4-BE49-F238E27FC236}">
                <a16:creationId xmlns:a16="http://schemas.microsoft.com/office/drawing/2014/main" id="{A9812F49-5BFB-4184-B12C-B2227FC925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9181" y="1371605"/>
            <a:ext cx="250825" cy="252413"/>
          </a:xfrm>
          <a:prstGeom prst="ellipse">
            <a:avLst/>
          </a:prstGeom>
          <a:solidFill>
            <a:srgbClr val="006600"/>
          </a:solidFill>
          <a:ln w="1584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160" tIns="46080" rIns="92160" bIns="460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2</a:t>
            </a:r>
          </a:p>
        </p:txBody>
      </p:sp>
      <p:sp>
        <p:nvSpPr>
          <p:cNvPr id="23556" name="Oval 4">
            <a:extLst>
              <a:ext uri="{FF2B5EF4-FFF2-40B4-BE49-F238E27FC236}">
                <a16:creationId xmlns:a16="http://schemas.microsoft.com/office/drawing/2014/main" id="{C884788C-3DE8-4E17-BADE-1C908C253B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1406" y="2668594"/>
            <a:ext cx="250825" cy="250825"/>
          </a:xfrm>
          <a:prstGeom prst="ellipse">
            <a:avLst/>
          </a:prstGeom>
          <a:solidFill>
            <a:srgbClr val="006600"/>
          </a:solidFill>
          <a:ln w="1584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160" tIns="46080" rIns="92160" bIns="460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5</a:t>
            </a:r>
          </a:p>
        </p:txBody>
      </p:sp>
      <p:cxnSp>
        <p:nvCxnSpPr>
          <p:cNvPr id="23557" name="AutoShape 5">
            <a:extLst>
              <a:ext uri="{FF2B5EF4-FFF2-40B4-BE49-F238E27FC236}">
                <a16:creationId xmlns:a16="http://schemas.microsoft.com/office/drawing/2014/main" id="{55AE6572-8428-4D7B-8095-35CC70A39315}"/>
              </a:ext>
            </a:extLst>
          </p:cNvPr>
          <p:cNvCxnSpPr>
            <a:cxnSpLocks noChangeShapeType="1"/>
            <a:stCxn id="23554" idx="7"/>
            <a:endCxn id="23555" idx="3"/>
          </p:cNvCxnSpPr>
          <p:nvPr/>
        </p:nvCxnSpPr>
        <p:spPr bwMode="auto">
          <a:xfrm flipV="1">
            <a:off x="1433514" y="1587500"/>
            <a:ext cx="893763" cy="1117600"/>
          </a:xfrm>
          <a:prstGeom prst="straightConnector1">
            <a:avLst/>
          </a:prstGeom>
          <a:noFill/>
          <a:ln w="19080">
            <a:solidFill>
              <a:srgbClr val="0066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3558" name="AutoShape 6">
            <a:extLst>
              <a:ext uri="{FF2B5EF4-FFF2-40B4-BE49-F238E27FC236}">
                <a16:creationId xmlns:a16="http://schemas.microsoft.com/office/drawing/2014/main" id="{DE0BA408-A9B5-43A8-A1D6-0075664B8234}"/>
              </a:ext>
            </a:extLst>
          </p:cNvPr>
          <p:cNvCxnSpPr>
            <a:cxnSpLocks noChangeShapeType="1"/>
            <a:stCxn id="23554" idx="6"/>
            <a:endCxn id="23556" idx="2"/>
          </p:cNvCxnSpPr>
          <p:nvPr/>
        </p:nvCxnSpPr>
        <p:spPr bwMode="auto">
          <a:xfrm>
            <a:off x="1470031" y="2794001"/>
            <a:ext cx="2111375" cy="1588"/>
          </a:xfrm>
          <a:prstGeom prst="straightConnector1">
            <a:avLst/>
          </a:prstGeom>
          <a:noFill/>
          <a:ln w="19080">
            <a:solidFill>
              <a:srgbClr val="0066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3559" name="AutoShape 7">
            <a:extLst>
              <a:ext uri="{FF2B5EF4-FFF2-40B4-BE49-F238E27FC236}">
                <a16:creationId xmlns:a16="http://schemas.microsoft.com/office/drawing/2014/main" id="{818FB2CB-C2C1-40B2-A334-68371E9EC991}"/>
              </a:ext>
            </a:extLst>
          </p:cNvPr>
          <p:cNvCxnSpPr>
            <a:cxnSpLocks noChangeShapeType="1"/>
            <a:stCxn id="23555" idx="6"/>
            <a:endCxn id="23561" idx="2"/>
          </p:cNvCxnSpPr>
          <p:nvPr/>
        </p:nvCxnSpPr>
        <p:spPr bwMode="auto">
          <a:xfrm>
            <a:off x="2540000" y="1498601"/>
            <a:ext cx="2108200" cy="1588"/>
          </a:xfrm>
          <a:prstGeom prst="straightConnector1">
            <a:avLst/>
          </a:prstGeom>
          <a:noFill/>
          <a:ln w="19080">
            <a:solidFill>
              <a:srgbClr val="0066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3560" name="AutoShape 8">
            <a:extLst>
              <a:ext uri="{FF2B5EF4-FFF2-40B4-BE49-F238E27FC236}">
                <a16:creationId xmlns:a16="http://schemas.microsoft.com/office/drawing/2014/main" id="{ABDDB07F-4E9C-414F-956B-4556E27C3CB2}"/>
              </a:ext>
            </a:extLst>
          </p:cNvPr>
          <p:cNvCxnSpPr>
            <a:cxnSpLocks noChangeShapeType="1"/>
            <a:stCxn id="23555" idx="5"/>
            <a:endCxn id="23556" idx="1"/>
          </p:cNvCxnSpPr>
          <p:nvPr/>
        </p:nvCxnSpPr>
        <p:spPr bwMode="auto">
          <a:xfrm>
            <a:off x="2503494" y="1587501"/>
            <a:ext cx="1114425" cy="1119188"/>
          </a:xfrm>
          <a:prstGeom prst="straightConnector1">
            <a:avLst/>
          </a:prstGeom>
          <a:noFill/>
          <a:ln w="19080">
            <a:solidFill>
              <a:srgbClr val="808080"/>
            </a:solidFill>
            <a:prstDash val="sysDot"/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23561" name="Oval 9">
            <a:extLst>
              <a:ext uri="{FF2B5EF4-FFF2-40B4-BE49-F238E27FC236}">
                <a16:creationId xmlns:a16="http://schemas.microsoft.com/office/drawing/2014/main" id="{1E48250F-4642-4AA4-B838-A201CB281F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8206" y="1371605"/>
            <a:ext cx="250825" cy="252413"/>
          </a:xfrm>
          <a:prstGeom prst="ellipse">
            <a:avLst/>
          </a:prstGeom>
          <a:solidFill>
            <a:srgbClr val="006600"/>
          </a:solidFill>
          <a:ln w="1584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160" tIns="46080" rIns="92160" bIns="460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4</a:t>
            </a:r>
          </a:p>
        </p:txBody>
      </p:sp>
      <p:sp>
        <p:nvSpPr>
          <p:cNvPr id="23562" name="Oval 10">
            <a:extLst>
              <a:ext uri="{FF2B5EF4-FFF2-40B4-BE49-F238E27FC236}">
                <a16:creationId xmlns:a16="http://schemas.microsoft.com/office/drawing/2014/main" id="{305674C3-442E-4FE1-BCA3-5FDD68ECAA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9806" y="2668594"/>
            <a:ext cx="250825" cy="250825"/>
          </a:xfrm>
          <a:prstGeom prst="ellipse">
            <a:avLst/>
          </a:prstGeom>
          <a:solidFill>
            <a:srgbClr val="003399"/>
          </a:solidFill>
          <a:ln w="1584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160" tIns="46080" rIns="92160" bIns="460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7</a:t>
            </a:r>
          </a:p>
        </p:txBody>
      </p:sp>
      <p:cxnSp>
        <p:nvCxnSpPr>
          <p:cNvPr id="23563" name="AutoShape 11">
            <a:extLst>
              <a:ext uri="{FF2B5EF4-FFF2-40B4-BE49-F238E27FC236}">
                <a16:creationId xmlns:a16="http://schemas.microsoft.com/office/drawing/2014/main" id="{8A8FF1CB-47DC-4DD6-AB6D-CDB932FA3087}"/>
              </a:ext>
            </a:extLst>
          </p:cNvPr>
          <p:cNvCxnSpPr>
            <a:cxnSpLocks noChangeShapeType="1"/>
            <a:stCxn id="23566" idx="3"/>
            <a:endCxn id="23562" idx="7"/>
          </p:cNvCxnSpPr>
          <p:nvPr/>
        </p:nvCxnSpPr>
        <p:spPr bwMode="auto">
          <a:xfrm flipH="1">
            <a:off x="6234119" y="1587501"/>
            <a:ext cx="1171575" cy="1119188"/>
          </a:xfrm>
          <a:prstGeom prst="straightConnector1">
            <a:avLst/>
          </a:prstGeom>
          <a:noFill/>
          <a:ln w="19080">
            <a:solidFill>
              <a:srgbClr val="000000"/>
            </a:solidFill>
            <a:miter lim="800000"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3564" name="AutoShape 12">
            <a:extLst>
              <a:ext uri="{FF2B5EF4-FFF2-40B4-BE49-F238E27FC236}">
                <a16:creationId xmlns:a16="http://schemas.microsoft.com/office/drawing/2014/main" id="{DF541AD2-5084-4FB0-8392-F8550487AD08}"/>
              </a:ext>
            </a:extLst>
          </p:cNvPr>
          <p:cNvCxnSpPr>
            <a:cxnSpLocks noChangeShapeType="1"/>
            <a:stCxn id="23562" idx="2"/>
            <a:endCxn id="23556" idx="6"/>
          </p:cNvCxnSpPr>
          <p:nvPr/>
        </p:nvCxnSpPr>
        <p:spPr bwMode="auto">
          <a:xfrm flipH="1">
            <a:off x="3832231" y="2794001"/>
            <a:ext cx="2187575" cy="1588"/>
          </a:xfrm>
          <a:prstGeom prst="straightConnector1">
            <a:avLst/>
          </a:prstGeom>
          <a:noFill/>
          <a:ln w="1908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3565" name="AutoShape 13">
            <a:extLst>
              <a:ext uri="{FF2B5EF4-FFF2-40B4-BE49-F238E27FC236}">
                <a16:creationId xmlns:a16="http://schemas.microsoft.com/office/drawing/2014/main" id="{3281DC5E-6246-4CDB-86BF-B35D3F6011AA}"/>
              </a:ext>
            </a:extLst>
          </p:cNvPr>
          <p:cNvCxnSpPr>
            <a:cxnSpLocks noChangeShapeType="1"/>
            <a:stCxn id="23572" idx="0"/>
            <a:endCxn id="23566" idx="4"/>
          </p:cNvCxnSpPr>
          <p:nvPr/>
        </p:nvCxnSpPr>
        <p:spPr bwMode="auto">
          <a:xfrm flipV="1">
            <a:off x="7494593" y="1624018"/>
            <a:ext cx="1587" cy="2262187"/>
          </a:xfrm>
          <a:prstGeom prst="straightConnector1">
            <a:avLst/>
          </a:prstGeom>
          <a:noFill/>
          <a:ln w="1908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23566" name="Oval 14">
            <a:extLst>
              <a:ext uri="{FF2B5EF4-FFF2-40B4-BE49-F238E27FC236}">
                <a16:creationId xmlns:a16="http://schemas.microsoft.com/office/drawing/2014/main" id="{B10EBE71-C26B-46E2-AA4A-FE965765CC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69181" y="1371605"/>
            <a:ext cx="250825" cy="252413"/>
          </a:xfrm>
          <a:prstGeom prst="ellipse">
            <a:avLst/>
          </a:prstGeom>
          <a:solidFill>
            <a:srgbClr val="A50021"/>
          </a:solidFill>
          <a:ln w="1584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160" tIns="46080" rIns="92160" bIns="460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8</a:t>
            </a:r>
          </a:p>
        </p:txBody>
      </p:sp>
      <p:cxnSp>
        <p:nvCxnSpPr>
          <p:cNvPr id="23567" name="AutoShape 15">
            <a:extLst>
              <a:ext uri="{FF2B5EF4-FFF2-40B4-BE49-F238E27FC236}">
                <a16:creationId xmlns:a16="http://schemas.microsoft.com/office/drawing/2014/main" id="{EC05FEDD-0871-44F8-91CC-7C878923ABF6}"/>
              </a:ext>
            </a:extLst>
          </p:cNvPr>
          <p:cNvCxnSpPr>
            <a:cxnSpLocks noChangeShapeType="1"/>
            <a:stCxn id="23561" idx="6"/>
            <a:endCxn id="23566" idx="2"/>
          </p:cNvCxnSpPr>
          <p:nvPr/>
        </p:nvCxnSpPr>
        <p:spPr bwMode="auto">
          <a:xfrm>
            <a:off x="4899027" y="1498601"/>
            <a:ext cx="2470151" cy="1588"/>
          </a:xfrm>
          <a:prstGeom prst="straightConnector1">
            <a:avLst/>
          </a:prstGeom>
          <a:noFill/>
          <a:ln w="19080">
            <a:solidFill>
              <a:srgbClr val="0066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3568" name="AutoShape 16">
            <a:extLst>
              <a:ext uri="{FF2B5EF4-FFF2-40B4-BE49-F238E27FC236}">
                <a16:creationId xmlns:a16="http://schemas.microsoft.com/office/drawing/2014/main" id="{9F24AC4A-E5EF-4CF6-913C-D37F7D9F2133}"/>
              </a:ext>
            </a:extLst>
          </p:cNvPr>
          <p:cNvCxnSpPr>
            <a:cxnSpLocks noChangeShapeType="1"/>
            <a:stCxn id="23561" idx="5"/>
            <a:endCxn id="23562" idx="1"/>
          </p:cNvCxnSpPr>
          <p:nvPr/>
        </p:nvCxnSpPr>
        <p:spPr bwMode="auto">
          <a:xfrm>
            <a:off x="4862518" y="1587501"/>
            <a:ext cx="1195387" cy="1119188"/>
          </a:xfrm>
          <a:prstGeom prst="straightConnector1">
            <a:avLst/>
          </a:prstGeom>
          <a:noFill/>
          <a:ln w="19080">
            <a:solidFill>
              <a:srgbClr val="000000"/>
            </a:solidFill>
            <a:miter lim="800000"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23569" name="Oval 17">
            <a:extLst>
              <a:ext uri="{FF2B5EF4-FFF2-40B4-BE49-F238E27FC236}">
                <a16:creationId xmlns:a16="http://schemas.microsoft.com/office/drawing/2014/main" id="{BC3FE0E4-06FD-4D13-ABA6-D3D69D5E91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9181" y="3886205"/>
            <a:ext cx="250825" cy="252413"/>
          </a:xfrm>
          <a:prstGeom prst="ellipse">
            <a:avLst/>
          </a:prstGeom>
          <a:solidFill>
            <a:srgbClr val="006600"/>
          </a:solidFill>
          <a:ln w="1584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160" tIns="46080" rIns="92160" bIns="460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3</a:t>
            </a:r>
          </a:p>
        </p:txBody>
      </p:sp>
      <p:cxnSp>
        <p:nvCxnSpPr>
          <p:cNvPr id="23570" name="AutoShape 18">
            <a:extLst>
              <a:ext uri="{FF2B5EF4-FFF2-40B4-BE49-F238E27FC236}">
                <a16:creationId xmlns:a16="http://schemas.microsoft.com/office/drawing/2014/main" id="{97D67C76-A4DB-4748-8991-994E9A4402A7}"/>
              </a:ext>
            </a:extLst>
          </p:cNvPr>
          <p:cNvCxnSpPr>
            <a:cxnSpLocks noChangeShapeType="1"/>
            <a:stCxn id="23569" idx="6"/>
            <a:endCxn id="23571" idx="2"/>
          </p:cNvCxnSpPr>
          <p:nvPr/>
        </p:nvCxnSpPr>
        <p:spPr bwMode="auto">
          <a:xfrm>
            <a:off x="2540000" y="4013201"/>
            <a:ext cx="2108200" cy="1588"/>
          </a:xfrm>
          <a:prstGeom prst="straightConnector1">
            <a:avLst/>
          </a:prstGeom>
          <a:noFill/>
          <a:ln w="19080">
            <a:solidFill>
              <a:srgbClr val="0066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23571" name="Oval 19">
            <a:extLst>
              <a:ext uri="{FF2B5EF4-FFF2-40B4-BE49-F238E27FC236}">
                <a16:creationId xmlns:a16="http://schemas.microsoft.com/office/drawing/2014/main" id="{E19F2000-8B97-4556-B20F-EED084B9B4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8206" y="3886205"/>
            <a:ext cx="250825" cy="252413"/>
          </a:xfrm>
          <a:prstGeom prst="ellipse">
            <a:avLst/>
          </a:prstGeom>
          <a:solidFill>
            <a:srgbClr val="006600"/>
          </a:solidFill>
          <a:ln w="1584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160" tIns="46080" rIns="92160" bIns="460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6</a:t>
            </a:r>
          </a:p>
        </p:txBody>
      </p:sp>
      <p:sp>
        <p:nvSpPr>
          <p:cNvPr id="23572" name="Oval 20">
            <a:extLst>
              <a:ext uri="{FF2B5EF4-FFF2-40B4-BE49-F238E27FC236}">
                <a16:creationId xmlns:a16="http://schemas.microsoft.com/office/drawing/2014/main" id="{FCC01147-6B34-43F7-A220-167465D8C5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69181" y="3886205"/>
            <a:ext cx="250825" cy="252413"/>
          </a:xfrm>
          <a:prstGeom prst="ellipse">
            <a:avLst/>
          </a:prstGeom>
          <a:solidFill>
            <a:srgbClr val="003399"/>
          </a:solidFill>
          <a:ln w="1584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160" tIns="46080" rIns="92160" bIns="460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9</a:t>
            </a:r>
          </a:p>
        </p:txBody>
      </p:sp>
      <p:cxnSp>
        <p:nvCxnSpPr>
          <p:cNvPr id="23573" name="AutoShape 21">
            <a:extLst>
              <a:ext uri="{FF2B5EF4-FFF2-40B4-BE49-F238E27FC236}">
                <a16:creationId xmlns:a16="http://schemas.microsoft.com/office/drawing/2014/main" id="{8D2C4CB8-CB88-4DC9-BC5B-7B9F1A685A5E}"/>
              </a:ext>
            </a:extLst>
          </p:cNvPr>
          <p:cNvCxnSpPr>
            <a:cxnSpLocks noChangeShapeType="1"/>
            <a:stCxn id="23571" idx="6"/>
            <a:endCxn id="23572" idx="2"/>
          </p:cNvCxnSpPr>
          <p:nvPr/>
        </p:nvCxnSpPr>
        <p:spPr bwMode="auto">
          <a:xfrm>
            <a:off x="4899027" y="4013201"/>
            <a:ext cx="2470151" cy="1588"/>
          </a:xfrm>
          <a:prstGeom prst="straightConnector1">
            <a:avLst/>
          </a:prstGeom>
          <a:noFill/>
          <a:ln w="19080">
            <a:solidFill>
              <a:srgbClr val="0066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3574" name="AutoShape 22">
            <a:extLst>
              <a:ext uri="{FF2B5EF4-FFF2-40B4-BE49-F238E27FC236}">
                <a16:creationId xmlns:a16="http://schemas.microsoft.com/office/drawing/2014/main" id="{AE420AF2-FE24-4E44-8CD2-3EEF0DBBFF06}"/>
              </a:ext>
            </a:extLst>
          </p:cNvPr>
          <p:cNvCxnSpPr>
            <a:cxnSpLocks noChangeShapeType="1"/>
            <a:stCxn id="23554" idx="5"/>
            <a:endCxn id="23569" idx="1"/>
          </p:cNvCxnSpPr>
          <p:nvPr/>
        </p:nvCxnSpPr>
        <p:spPr bwMode="auto">
          <a:xfrm>
            <a:off x="1433514" y="2882900"/>
            <a:ext cx="893763" cy="1041400"/>
          </a:xfrm>
          <a:prstGeom prst="straightConnector1">
            <a:avLst/>
          </a:prstGeom>
          <a:noFill/>
          <a:ln w="19080">
            <a:solidFill>
              <a:srgbClr val="0066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3575" name="AutoShape 23">
            <a:extLst>
              <a:ext uri="{FF2B5EF4-FFF2-40B4-BE49-F238E27FC236}">
                <a16:creationId xmlns:a16="http://schemas.microsoft.com/office/drawing/2014/main" id="{7FB4E336-6C07-46F6-9187-81833DC0278C}"/>
              </a:ext>
            </a:extLst>
          </p:cNvPr>
          <p:cNvCxnSpPr>
            <a:cxnSpLocks noChangeShapeType="1"/>
            <a:stCxn id="23569" idx="7"/>
            <a:endCxn id="23556" idx="3"/>
          </p:cNvCxnSpPr>
          <p:nvPr/>
        </p:nvCxnSpPr>
        <p:spPr bwMode="auto">
          <a:xfrm flipV="1">
            <a:off x="2503494" y="2882905"/>
            <a:ext cx="1114425" cy="1039813"/>
          </a:xfrm>
          <a:prstGeom prst="straightConnector1">
            <a:avLst/>
          </a:prstGeom>
          <a:noFill/>
          <a:ln w="19080">
            <a:solidFill>
              <a:srgbClr val="808080"/>
            </a:solidFill>
            <a:prstDash val="sysDot"/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3576" name="AutoShape 24">
            <a:extLst>
              <a:ext uri="{FF2B5EF4-FFF2-40B4-BE49-F238E27FC236}">
                <a16:creationId xmlns:a16="http://schemas.microsoft.com/office/drawing/2014/main" id="{6FD1CFBC-1734-4CDE-8C90-6FC211AC2DB4}"/>
              </a:ext>
            </a:extLst>
          </p:cNvPr>
          <p:cNvCxnSpPr>
            <a:cxnSpLocks noChangeShapeType="1"/>
            <a:stCxn id="23556" idx="5"/>
            <a:endCxn id="23571" idx="1"/>
          </p:cNvCxnSpPr>
          <p:nvPr/>
        </p:nvCxnSpPr>
        <p:spPr bwMode="auto">
          <a:xfrm>
            <a:off x="3795718" y="2882900"/>
            <a:ext cx="890587" cy="1041400"/>
          </a:xfrm>
          <a:prstGeom prst="straightConnector1">
            <a:avLst/>
          </a:prstGeom>
          <a:noFill/>
          <a:ln w="19080">
            <a:solidFill>
              <a:srgbClr val="0066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3577" name="AutoShape 25">
            <a:extLst>
              <a:ext uri="{FF2B5EF4-FFF2-40B4-BE49-F238E27FC236}">
                <a16:creationId xmlns:a16="http://schemas.microsoft.com/office/drawing/2014/main" id="{79D513EA-A265-4584-B989-892B7EBCC1F6}"/>
              </a:ext>
            </a:extLst>
          </p:cNvPr>
          <p:cNvCxnSpPr>
            <a:cxnSpLocks noChangeShapeType="1"/>
            <a:stCxn id="23572" idx="1"/>
            <a:endCxn id="23562" idx="5"/>
          </p:cNvCxnSpPr>
          <p:nvPr/>
        </p:nvCxnSpPr>
        <p:spPr bwMode="auto">
          <a:xfrm flipH="1" flipV="1">
            <a:off x="6234119" y="2882905"/>
            <a:ext cx="1171575" cy="1039813"/>
          </a:xfrm>
          <a:prstGeom prst="straightConnector1">
            <a:avLst/>
          </a:prstGeom>
          <a:noFill/>
          <a:ln w="1908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3578" name="AutoShape 26">
            <a:extLst>
              <a:ext uri="{FF2B5EF4-FFF2-40B4-BE49-F238E27FC236}">
                <a16:creationId xmlns:a16="http://schemas.microsoft.com/office/drawing/2014/main" id="{63B93736-2A6D-49FE-A0F1-26F3400F89BE}"/>
              </a:ext>
            </a:extLst>
          </p:cNvPr>
          <p:cNvCxnSpPr>
            <a:cxnSpLocks noChangeShapeType="1"/>
            <a:stCxn id="23571" idx="7"/>
            <a:endCxn id="23562" idx="3"/>
          </p:cNvCxnSpPr>
          <p:nvPr/>
        </p:nvCxnSpPr>
        <p:spPr bwMode="auto">
          <a:xfrm flipV="1">
            <a:off x="4862518" y="2882905"/>
            <a:ext cx="1195387" cy="1039813"/>
          </a:xfrm>
          <a:prstGeom prst="straightConnector1">
            <a:avLst/>
          </a:prstGeom>
          <a:noFill/>
          <a:ln w="19080">
            <a:solidFill>
              <a:srgbClr val="0066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3579" name="AutoShape 27">
            <a:extLst>
              <a:ext uri="{FF2B5EF4-FFF2-40B4-BE49-F238E27FC236}">
                <a16:creationId xmlns:a16="http://schemas.microsoft.com/office/drawing/2014/main" id="{D6C80123-970B-4162-8CC3-BFCBC558501D}"/>
              </a:ext>
            </a:extLst>
          </p:cNvPr>
          <p:cNvCxnSpPr>
            <a:cxnSpLocks noChangeShapeType="1"/>
            <a:stCxn id="23561" idx="3"/>
            <a:endCxn id="23556" idx="7"/>
          </p:cNvCxnSpPr>
          <p:nvPr/>
        </p:nvCxnSpPr>
        <p:spPr bwMode="auto">
          <a:xfrm flipH="1">
            <a:off x="3795713" y="1587501"/>
            <a:ext cx="889000" cy="1119188"/>
          </a:xfrm>
          <a:prstGeom prst="straightConnector1">
            <a:avLst/>
          </a:prstGeom>
          <a:noFill/>
          <a:ln w="19080">
            <a:solidFill>
              <a:srgbClr val="808080"/>
            </a:solidFill>
            <a:prstDash val="sysDot"/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23580" name="Text Box 28">
            <a:extLst>
              <a:ext uri="{FF2B5EF4-FFF2-40B4-BE49-F238E27FC236}">
                <a16:creationId xmlns:a16="http://schemas.microsoft.com/office/drawing/2014/main" id="{7A3A24BE-D0E1-440F-9F9A-DDBA865381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5" y="2667006"/>
            <a:ext cx="339725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00339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0</a:t>
            </a:r>
          </a:p>
        </p:txBody>
      </p:sp>
      <p:sp>
        <p:nvSpPr>
          <p:cNvPr id="23581" name="Text Box 29">
            <a:extLst>
              <a:ext uri="{FF2B5EF4-FFF2-40B4-BE49-F238E27FC236}">
                <a16:creationId xmlns:a16="http://schemas.microsoft.com/office/drawing/2014/main" id="{742B79E1-D1A2-43BC-B921-9D5F473F43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7800" y="5105400"/>
            <a:ext cx="1905000" cy="381000"/>
          </a:xfrm>
          <a:prstGeom prst="rect">
            <a:avLst/>
          </a:prstGeom>
          <a:solidFill>
            <a:srgbClr val="808080"/>
          </a:solidFill>
          <a:ln w="1584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27360" rIns="0" bIns="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ts val="1125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Undiscovered</a:t>
            </a:r>
          </a:p>
        </p:txBody>
      </p:sp>
      <p:sp>
        <p:nvSpPr>
          <p:cNvPr id="23582" name="Text Box 30">
            <a:extLst>
              <a:ext uri="{FF2B5EF4-FFF2-40B4-BE49-F238E27FC236}">
                <a16:creationId xmlns:a16="http://schemas.microsoft.com/office/drawing/2014/main" id="{BBA6B2FB-E66C-41A7-888C-7068B58223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7800" y="5486400"/>
            <a:ext cx="1905000" cy="381000"/>
          </a:xfrm>
          <a:prstGeom prst="rect">
            <a:avLst/>
          </a:prstGeom>
          <a:solidFill>
            <a:srgbClr val="003399"/>
          </a:solidFill>
          <a:ln w="1584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27360" rIns="0" bIns="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ts val="1125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Discovered</a:t>
            </a:r>
          </a:p>
        </p:txBody>
      </p:sp>
      <p:sp>
        <p:nvSpPr>
          <p:cNvPr id="23583" name="Text Box 31">
            <a:extLst>
              <a:ext uri="{FF2B5EF4-FFF2-40B4-BE49-F238E27FC236}">
                <a16:creationId xmlns:a16="http://schemas.microsoft.com/office/drawing/2014/main" id="{03B5DB9A-EFB6-45D1-A134-158569B833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7800" y="6248400"/>
            <a:ext cx="1905000" cy="381000"/>
          </a:xfrm>
          <a:prstGeom prst="rect">
            <a:avLst/>
          </a:prstGeom>
          <a:solidFill>
            <a:srgbClr val="006600"/>
          </a:solidFill>
          <a:ln w="1584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27360" rIns="0" bIns="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ts val="1125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Finished</a:t>
            </a:r>
          </a:p>
        </p:txBody>
      </p:sp>
      <p:sp>
        <p:nvSpPr>
          <p:cNvPr id="23584" name="Text Box 32">
            <a:extLst>
              <a:ext uri="{FF2B5EF4-FFF2-40B4-BE49-F238E27FC236}">
                <a16:creationId xmlns:a16="http://schemas.microsoft.com/office/drawing/2014/main" id="{8FDBBEBE-5341-48A5-A596-F16276D9FF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8600" y="5410200"/>
            <a:ext cx="4191000" cy="381000"/>
          </a:xfrm>
          <a:prstGeom prst="rect">
            <a:avLst/>
          </a:prstGeom>
          <a:solidFill>
            <a:srgbClr val="FFFFCC"/>
          </a:solidFill>
          <a:ln w="1584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27360" rIns="0" bIns="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l" defTabSz="457189" rtl="0" eaLnBrk="0" fontAlgn="base" latinLnBrk="0" hangingPunct="0">
              <a:lnSpc>
                <a:spcPct val="100000"/>
              </a:lnSpc>
              <a:spcBef>
                <a:spcPts val="1125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 Queue: 8 7 9  </a:t>
            </a:r>
          </a:p>
        </p:txBody>
      </p:sp>
      <p:sp>
        <p:nvSpPr>
          <p:cNvPr id="23585" name="Text Box 33">
            <a:extLst>
              <a:ext uri="{FF2B5EF4-FFF2-40B4-BE49-F238E27FC236}">
                <a16:creationId xmlns:a16="http://schemas.microsoft.com/office/drawing/2014/main" id="{702190D1-FAAC-466B-B735-2266AD2AFA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7800" y="5867400"/>
            <a:ext cx="1905000" cy="381000"/>
          </a:xfrm>
          <a:prstGeom prst="rect">
            <a:avLst/>
          </a:prstGeom>
          <a:solidFill>
            <a:srgbClr val="A50021"/>
          </a:solidFill>
          <a:ln w="1584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27360" rIns="0" bIns="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ts val="1125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Top of queue</a:t>
            </a:r>
          </a:p>
        </p:txBody>
      </p:sp>
      <p:sp>
        <p:nvSpPr>
          <p:cNvPr id="23586" name="Text Box 34">
            <a:extLst>
              <a:ext uri="{FF2B5EF4-FFF2-40B4-BE49-F238E27FC236}">
                <a16:creationId xmlns:a16="http://schemas.microsoft.com/office/drawing/2014/main" id="{57AFC02C-5E66-4C4D-9C1B-6A97DAD885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51080" y="1066806"/>
            <a:ext cx="339725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00339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1</a:t>
            </a:r>
          </a:p>
        </p:txBody>
      </p:sp>
      <p:sp>
        <p:nvSpPr>
          <p:cNvPr id="23587" name="Text Box 35">
            <a:extLst>
              <a:ext uri="{FF2B5EF4-FFF2-40B4-BE49-F238E27FC236}">
                <a16:creationId xmlns:a16="http://schemas.microsoft.com/office/drawing/2014/main" id="{DDD27721-095E-4862-94AB-2185C36E7C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5" y="4267206"/>
            <a:ext cx="339725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00339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1</a:t>
            </a:r>
          </a:p>
        </p:txBody>
      </p:sp>
      <p:sp>
        <p:nvSpPr>
          <p:cNvPr id="23588" name="Text Box 36">
            <a:extLst>
              <a:ext uri="{FF2B5EF4-FFF2-40B4-BE49-F238E27FC236}">
                <a16:creationId xmlns:a16="http://schemas.microsoft.com/office/drawing/2014/main" id="{50F2EC25-D52C-4DFE-8B0E-91C709BCEF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46480" y="2971806"/>
            <a:ext cx="339725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00339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1</a:t>
            </a:r>
          </a:p>
        </p:txBody>
      </p:sp>
      <p:sp>
        <p:nvSpPr>
          <p:cNvPr id="23589" name="Text Box 37">
            <a:extLst>
              <a:ext uri="{FF2B5EF4-FFF2-40B4-BE49-F238E27FC236}">
                <a16:creationId xmlns:a16="http://schemas.microsoft.com/office/drawing/2014/main" id="{AD4765DB-AFE4-4A80-AC7F-DD277DBAEE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13280" y="1066806"/>
            <a:ext cx="339725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00339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2</a:t>
            </a:r>
          </a:p>
        </p:txBody>
      </p:sp>
      <p:sp>
        <p:nvSpPr>
          <p:cNvPr id="23590" name="Text Box 38">
            <a:extLst>
              <a:ext uri="{FF2B5EF4-FFF2-40B4-BE49-F238E27FC236}">
                <a16:creationId xmlns:a16="http://schemas.microsoft.com/office/drawing/2014/main" id="{3979C9A3-9AA3-4DE2-A811-7E0F009CC5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13280" y="4267206"/>
            <a:ext cx="339725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00339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2</a:t>
            </a:r>
          </a:p>
        </p:txBody>
      </p:sp>
      <p:sp>
        <p:nvSpPr>
          <p:cNvPr id="23591" name="Text Box 39">
            <a:extLst>
              <a:ext uri="{FF2B5EF4-FFF2-40B4-BE49-F238E27FC236}">
                <a16:creationId xmlns:a16="http://schemas.microsoft.com/office/drawing/2014/main" id="{CBF692C3-B5ED-47D0-A022-6CF8DD3189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15205" y="1066806"/>
            <a:ext cx="339725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00339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3</a:t>
            </a:r>
          </a:p>
        </p:txBody>
      </p:sp>
      <p:sp>
        <p:nvSpPr>
          <p:cNvPr id="23592" name="Text Box 40">
            <a:extLst>
              <a:ext uri="{FF2B5EF4-FFF2-40B4-BE49-F238E27FC236}">
                <a16:creationId xmlns:a16="http://schemas.microsoft.com/office/drawing/2014/main" id="{64BFBE5A-8863-416F-BDCC-6C7DA50A67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84880" y="2971806"/>
            <a:ext cx="339725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00339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3</a:t>
            </a:r>
          </a:p>
        </p:txBody>
      </p:sp>
      <p:sp>
        <p:nvSpPr>
          <p:cNvPr id="23593" name="Text Box 41">
            <a:extLst>
              <a:ext uri="{FF2B5EF4-FFF2-40B4-BE49-F238E27FC236}">
                <a16:creationId xmlns:a16="http://schemas.microsoft.com/office/drawing/2014/main" id="{CFAEB5D5-E33D-4536-963B-0DBAB2C808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15205" y="4191006"/>
            <a:ext cx="339725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00339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3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1">
            <a:extLst>
              <a:ext uri="{FF2B5EF4-FFF2-40B4-BE49-F238E27FC236}">
                <a16:creationId xmlns:a16="http://schemas.microsoft.com/office/drawing/2014/main" id="{06C79525-EBAC-46D8-8836-D6BAE448505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762000"/>
          </a:xfrm>
          <a:ln/>
        </p:spPr>
        <p:txBody>
          <a:bodyPr/>
          <a:lstStyle/>
          <a:p>
            <a:pPr>
              <a:buClrTx/>
              <a:tabLst>
                <a:tab pos="0" algn="l"/>
                <a:tab pos="914377" algn="l"/>
                <a:tab pos="1828754" algn="l"/>
                <a:tab pos="2743131" algn="l"/>
                <a:tab pos="3657509" algn="l"/>
                <a:tab pos="4571886" algn="l"/>
                <a:tab pos="5486263" algn="l"/>
                <a:tab pos="6400640" algn="l"/>
                <a:tab pos="7315017" algn="l"/>
                <a:tab pos="8229394" algn="l"/>
                <a:tab pos="9143771" algn="l"/>
                <a:tab pos="10058149" algn="l"/>
              </a:tabLst>
            </a:pPr>
            <a:r>
              <a:rPr lang="en-US" altLang="en-US"/>
              <a:t>Breadth First Search</a:t>
            </a:r>
          </a:p>
        </p:txBody>
      </p:sp>
      <p:sp>
        <p:nvSpPr>
          <p:cNvPr id="44" name="Slide Number Placeholder 2">
            <a:extLst>
              <a:ext uri="{FF2B5EF4-FFF2-40B4-BE49-F238E27FC236}">
                <a16:creationId xmlns:a16="http://schemas.microsoft.com/office/drawing/2014/main" id="{D4D18581-0D37-4C02-BDD3-6235EAED9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28002" y="6513513"/>
            <a:ext cx="2537884" cy="457200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45718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fld id="{73886B99-C7E8-41BA-888C-A4445DF396E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457189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/>
                <a:defRPr/>
              </a:pPr>
              <a:t>155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4578" name="Oval 2">
            <a:extLst>
              <a:ext uri="{FF2B5EF4-FFF2-40B4-BE49-F238E27FC236}">
                <a16:creationId xmlns:a16="http://schemas.microsoft.com/office/drawing/2014/main" id="{707761E9-E83E-4FC9-BC34-3AF8FC44F7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9206" y="2668594"/>
            <a:ext cx="250825" cy="250825"/>
          </a:xfrm>
          <a:prstGeom prst="ellipse">
            <a:avLst/>
          </a:prstGeom>
          <a:solidFill>
            <a:srgbClr val="006600"/>
          </a:solidFill>
          <a:ln w="1584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160" tIns="46080" rIns="92160" bIns="460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s</a:t>
            </a:r>
          </a:p>
        </p:txBody>
      </p:sp>
      <p:sp>
        <p:nvSpPr>
          <p:cNvPr id="24579" name="Oval 3">
            <a:extLst>
              <a:ext uri="{FF2B5EF4-FFF2-40B4-BE49-F238E27FC236}">
                <a16:creationId xmlns:a16="http://schemas.microsoft.com/office/drawing/2014/main" id="{874CEB07-793C-41D8-B906-1B2882DCC8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9181" y="1371605"/>
            <a:ext cx="250825" cy="252413"/>
          </a:xfrm>
          <a:prstGeom prst="ellipse">
            <a:avLst/>
          </a:prstGeom>
          <a:solidFill>
            <a:srgbClr val="006600"/>
          </a:solidFill>
          <a:ln w="1584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160" tIns="46080" rIns="92160" bIns="460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2</a:t>
            </a:r>
          </a:p>
        </p:txBody>
      </p:sp>
      <p:sp>
        <p:nvSpPr>
          <p:cNvPr id="24580" name="Oval 4">
            <a:extLst>
              <a:ext uri="{FF2B5EF4-FFF2-40B4-BE49-F238E27FC236}">
                <a16:creationId xmlns:a16="http://schemas.microsoft.com/office/drawing/2014/main" id="{6C848900-AF95-440F-AACC-7FB2A47B6E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1406" y="2668594"/>
            <a:ext cx="250825" cy="250825"/>
          </a:xfrm>
          <a:prstGeom prst="ellipse">
            <a:avLst/>
          </a:prstGeom>
          <a:solidFill>
            <a:srgbClr val="006600"/>
          </a:solidFill>
          <a:ln w="1584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160" tIns="46080" rIns="92160" bIns="460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5</a:t>
            </a:r>
          </a:p>
        </p:txBody>
      </p:sp>
      <p:cxnSp>
        <p:nvCxnSpPr>
          <p:cNvPr id="24581" name="AutoShape 5">
            <a:extLst>
              <a:ext uri="{FF2B5EF4-FFF2-40B4-BE49-F238E27FC236}">
                <a16:creationId xmlns:a16="http://schemas.microsoft.com/office/drawing/2014/main" id="{A48C5DCD-32E5-426C-810B-63F5D35D6CEC}"/>
              </a:ext>
            </a:extLst>
          </p:cNvPr>
          <p:cNvCxnSpPr>
            <a:cxnSpLocks noChangeShapeType="1"/>
            <a:stCxn id="24578" idx="7"/>
            <a:endCxn id="24579" idx="3"/>
          </p:cNvCxnSpPr>
          <p:nvPr/>
        </p:nvCxnSpPr>
        <p:spPr bwMode="auto">
          <a:xfrm flipV="1">
            <a:off x="1433514" y="1587500"/>
            <a:ext cx="893763" cy="1117600"/>
          </a:xfrm>
          <a:prstGeom prst="straightConnector1">
            <a:avLst/>
          </a:prstGeom>
          <a:noFill/>
          <a:ln w="19080">
            <a:solidFill>
              <a:srgbClr val="0066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4582" name="AutoShape 6">
            <a:extLst>
              <a:ext uri="{FF2B5EF4-FFF2-40B4-BE49-F238E27FC236}">
                <a16:creationId xmlns:a16="http://schemas.microsoft.com/office/drawing/2014/main" id="{1BE5398D-4BF7-4A06-AE3A-965FFBA2B3A0}"/>
              </a:ext>
            </a:extLst>
          </p:cNvPr>
          <p:cNvCxnSpPr>
            <a:cxnSpLocks noChangeShapeType="1"/>
            <a:stCxn id="24578" idx="6"/>
            <a:endCxn id="24580" idx="2"/>
          </p:cNvCxnSpPr>
          <p:nvPr/>
        </p:nvCxnSpPr>
        <p:spPr bwMode="auto">
          <a:xfrm>
            <a:off x="1470031" y="2794001"/>
            <a:ext cx="2111375" cy="1588"/>
          </a:xfrm>
          <a:prstGeom prst="straightConnector1">
            <a:avLst/>
          </a:prstGeom>
          <a:noFill/>
          <a:ln w="19080">
            <a:solidFill>
              <a:srgbClr val="0066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4583" name="AutoShape 7">
            <a:extLst>
              <a:ext uri="{FF2B5EF4-FFF2-40B4-BE49-F238E27FC236}">
                <a16:creationId xmlns:a16="http://schemas.microsoft.com/office/drawing/2014/main" id="{C3C3190F-FF1F-4A83-923D-82DA782BFD2E}"/>
              </a:ext>
            </a:extLst>
          </p:cNvPr>
          <p:cNvCxnSpPr>
            <a:cxnSpLocks noChangeShapeType="1"/>
            <a:stCxn id="24579" idx="6"/>
            <a:endCxn id="24585" idx="2"/>
          </p:cNvCxnSpPr>
          <p:nvPr/>
        </p:nvCxnSpPr>
        <p:spPr bwMode="auto">
          <a:xfrm>
            <a:off x="2540000" y="1498601"/>
            <a:ext cx="2108200" cy="1588"/>
          </a:xfrm>
          <a:prstGeom prst="straightConnector1">
            <a:avLst/>
          </a:prstGeom>
          <a:noFill/>
          <a:ln w="19080">
            <a:solidFill>
              <a:srgbClr val="0066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4584" name="AutoShape 8">
            <a:extLst>
              <a:ext uri="{FF2B5EF4-FFF2-40B4-BE49-F238E27FC236}">
                <a16:creationId xmlns:a16="http://schemas.microsoft.com/office/drawing/2014/main" id="{2774805A-F642-4D67-9B3E-80689939B330}"/>
              </a:ext>
            </a:extLst>
          </p:cNvPr>
          <p:cNvCxnSpPr>
            <a:cxnSpLocks noChangeShapeType="1"/>
            <a:stCxn id="24579" idx="5"/>
            <a:endCxn id="24580" idx="1"/>
          </p:cNvCxnSpPr>
          <p:nvPr/>
        </p:nvCxnSpPr>
        <p:spPr bwMode="auto">
          <a:xfrm>
            <a:off x="2503494" y="1587501"/>
            <a:ext cx="1114425" cy="1119188"/>
          </a:xfrm>
          <a:prstGeom prst="straightConnector1">
            <a:avLst/>
          </a:prstGeom>
          <a:noFill/>
          <a:ln w="19080">
            <a:solidFill>
              <a:srgbClr val="808080"/>
            </a:solidFill>
            <a:prstDash val="sysDot"/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24585" name="Oval 9">
            <a:extLst>
              <a:ext uri="{FF2B5EF4-FFF2-40B4-BE49-F238E27FC236}">
                <a16:creationId xmlns:a16="http://schemas.microsoft.com/office/drawing/2014/main" id="{06846425-27F6-4B2D-826D-0FF4C8D931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8206" y="1371605"/>
            <a:ext cx="250825" cy="252413"/>
          </a:xfrm>
          <a:prstGeom prst="ellipse">
            <a:avLst/>
          </a:prstGeom>
          <a:solidFill>
            <a:srgbClr val="006600"/>
          </a:solidFill>
          <a:ln w="1584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160" tIns="46080" rIns="92160" bIns="460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4</a:t>
            </a:r>
          </a:p>
        </p:txBody>
      </p:sp>
      <p:sp>
        <p:nvSpPr>
          <p:cNvPr id="24586" name="Oval 10">
            <a:extLst>
              <a:ext uri="{FF2B5EF4-FFF2-40B4-BE49-F238E27FC236}">
                <a16:creationId xmlns:a16="http://schemas.microsoft.com/office/drawing/2014/main" id="{974A39FF-6E96-494A-ACAD-C57ED360CC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9806" y="2668594"/>
            <a:ext cx="250825" cy="250825"/>
          </a:xfrm>
          <a:prstGeom prst="ellipse">
            <a:avLst/>
          </a:prstGeom>
          <a:solidFill>
            <a:srgbClr val="A50021"/>
          </a:solidFill>
          <a:ln w="1584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160" tIns="46080" rIns="92160" bIns="460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7</a:t>
            </a:r>
          </a:p>
        </p:txBody>
      </p:sp>
      <p:cxnSp>
        <p:nvCxnSpPr>
          <p:cNvPr id="24587" name="AutoShape 11">
            <a:extLst>
              <a:ext uri="{FF2B5EF4-FFF2-40B4-BE49-F238E27FC236}">
                <a16:creationId xmlns:a16="http://schemas.microsoft.com/office/drawing/2014/main" id="{B8499753-3053-46B0-9F8A-C52A01A51224}"/>
              </a:ext>
            </a:extLst>
          </p:cNvPr>
          <p:cNvCxnSpPr>
            <a:cxnSpLocks noChangeShapeType="1"/>
            <a:stCxn id="24590" idx="3"/>
            <a:endCxn id="24586" idx="7"/>
          </p:cNvCxnSpPr>
          <p:nvPr/>
        </p:nvCxnSpPr>
        <p:spPr bwMode="auto">
          <a:xfrm flipH="1">
            <a:off x="6234119" y="1587501"/>
            <a:ext cx="1171575" cy="1119188"/>
          </a:xfrm>
          <a:prstGeom prst="straightConnector1">
            <a:avLst/>
          </a:prstGeom>
          <a:noFill/>
          <a:ln w="19080">
            <a:solidFill>
              <a:srgbClr val="000000"/>
            </a:solidFill>
            <a:miter lim="800000"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4588" name="AutoShape 12">
            <a:extLst>
              <a:ext uri="{FF2B5EF4-FFF2-40B4-BE49-F238E27FC236}">
                <a16:creationId xmlns:a16="http://schemas.microsoft.com/office/drawing/2014/main" id="{B65A98CC-17B6-41FE-9E76-00932550C9F8}"/>
              </a:ext>
            </a:extLst>
          </p:cNvPr>
          <p:cNvCxnSpPr>
            <a:cxnSpLocks noChangeShapeType="1"/>
            <a:stCxn id="24586" idx="2"/>
            <a:endCxn id="24580" idx="6"/>
          </p:cNvCxnSpPr>
          <p:nvPr/>
        </p:nvCxnSpPr>
        <p:spPr bwMode="auto">
          <a:xfrm flipH="1">
            <a:off x="3832231" y="2794001"/>
            <a:ext cx="2187575" cy="1588"/>
          </a:xfrm>
          <a:prstGeom prst="straightConnector1">
            <a:avLst/>
          </a:prstGeom>
          <a:noFill/>
          <a:ln w="1908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4589" name="AutoShape 13">
            <a:extLst>
              <a:ext uri="{FF2B5EF4-FFF2-40B4-BE49-F238E27FC236}">
                <a16:creationId xmlns:a16="http://schemas.microsoft.com/office/drawing/2014/main" id="{133F02B8-FCB6-498B-A558-3D3B62C1AD79}"/>
              </a:ext>
            </a:extLst>
          </p:cNvPr>
          <p:cNvCxnSpPr>
            <a:cxnSpLocks noChangeShapeType="1"/>
            <a:stCxn id="24596" idx="0"/>
            <a:endCxn id="24590" idx="4"/>
          </p:cNvCxnSpPr>
          <p:nvPr/>
        </p:nvCxnSpPr>
        <p:spPr bwMode="auto">
          <a:xfrm flipV="1">
            <a:off x="7494593" y="1624018"/>
            <a:ext cx="1587" cy="2262187"/>
          </a:xfrm>
          <a:prstGeom prst="straightConnector1">
            <a:avLst/>
          </a:prstGeom>
          <a:noFill/>
          <a:ln w="1908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24590" name="Oval 14">
            <a:extLst>
              <a:ext uri="{FF2B5EF4-FFF2-40B4-BE49-F238E27FC236}">
                <a16:creationId xmlns:a16="http://schemas.microsoft.com/office/drawing/2014/main" id="{53113F5A-1167-4B90-ABCE-05949778FA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69181" y="1371605"/>
            <a:ext cx="250825" cy="252413"/>
          </a:xfrm>
          <a:prstGeom prst="ellipse">
            <a:avLst/>
          </a:prstGeom>
          <a:solidFill>
            <a:srgbClr val="006600"/>
          </a:solidFill>
          <a:ln w="1584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160" tIns="46080" rIns="92160" bIns="460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8</a:t>
            </a:r>
          </a:p>
        </p:txBody>
      </p:sp>
      <p:cxnSp>
        <p:nvCxnSpPr>
          <p:cNvPr id="24591" name="AutoShape 15">
            <a:extLst>
              <a:ext uri="{FF2B5EF4-FFF2-40B4-BE49-F238E27FC236}">
                <a16:creationId xmlns:a16="http://schemas.microsoft.com/office/drawing/2014/main" id="{22ADD28C-4698-4E71-BA2F-A8A9D832D684}"/>
              </a:ext>
            </a:extLst>
          </p:cNvPr>
          <p:cNvCxnSpPr>
            <a:cxnSpLocks noChangeShapeType="1"/>
            <a:stCxn id="24585" idx="6"/>
            <a:endCxn id="24590" idx="2"/>
          </p:cNvCxnSpPr>
          <p:nvPr/>
        </p:nvCxnSpPr>
        <p:spPr bwMode="auto">
          <a:xfrm>
            <a:off x="4899027" y="1498601"/>
            <a:ext cx="2470151" cy="1588"/>
          </a:xfrm>
          <a:prstGeom prst="straightConnector1">
            <a:avLst/>
          </a:prstGeom>
          <a:noFill/>
          <a:ln w="19080">
            <a:solidFill>
              <a:srgbClr val="0066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4592" name="AutoShape 16">
            <a:extLst>
              <a:ext uri="{FF2B5EF4-FFF2-40B4-BE49-F238E27FC236}">
                <a16:creationId xmlns:a16="http://schemas.microsoft.com/office/drawing/2014/main" id="{EE72B42D-5797-4721-8924-3C717954D509}"/>
              </a:ext>
            </a:extLst>
          </p:cNvPr>
          <p:cNvCxnSpPr>
            <a:cxnSpLocks noChangeShapeType="1"/>
            <a:stCxn id="24585" idx="5"/>
            <a:endCxn id="24586" idx="1"/>
          </p:cNvCxnSpPr>
          <p:nvPr/>
        </p:nvCxnSpPr>
        <p:spPr bwMode="auto">
          <a:xfrm>
            <a:off x="4862518" y="1587501"/>
            <a:ext cx="1195387" cy="1119188"/>
          </a:xfrm>
          <a:prstGeom prst="straightConnector1">
            <a:avLst/>
          </a:prstGeom>
          <a:noFill/>
          <a:ln w="19080">
            <a:solidFill>
              <a:srgbClr val="000000"/>
            </a:solidFill>
            <a:miter lim="800000"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24593" name="Oval 17">
            <a:extLst>
              <a:ext uri="{FF2B5EF4-FFF2-40B4-BE49-F238E27FC236}">
                <a16:creationId xmlns:a16="http://schemas.microsoft.com/office/drawing/2014/main" id="{899FDE63-E046-4762-92D4-0EE9EBA942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9181" y="3886205"/>
            <a:ext cx="250825" cy="252413"/>
          </a:xfrm>
          <a:prstGeom prst="ellipse">
            <a:avLst/>
          </a:prstGeom>
          <a:solidFill>
            <a:srgbClr val="006600"/>
          </a:solidFill>
          <a:ln w="1584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160" tIns="46080" rIns="92160" bIns="460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3</a:t>
            </a:r>
          </a:p>
        </p:txBody>
      </p:sp>
      <p:cxnSp>
        <p:nvCxnSpPr>
          <p:cNvPr id="24594" name="AutoShape 18">
            <a:extLst>
              <a:ext uri="{FF2B5EF4-FFF2-40B4-BE49-F238E27FC236}">
                <a16:creationId xmlns:a16="http://schemas.microsoft.com/office/drawing/2014/main" id="{04C64803-EA37-4918-A110-CD92F59940FD}"/>
              </a:ext>
            </a:extLst>
          </p:cNvPr>
          <p:cNvCxnSpPr>
            <a:cxnSpLocks noChangeShapeType="1"/>
            <a:stCxn id="24593" idx="6"/>
            <a:endCxn id="24595" idx="2"/>
          </p:cNvCxnSpPr>
          <p:nvPr/>
        </p:nvCxnSpPr>
        <p:spPr bwMode="auto">
          <a:xfrm>
            <a:off x="2540000" y="4013201"/>
            <a:ext cx="2108200" cy="1588"/>
          </a:xfrm>
          <a:prstGeom prst="straightConnector1">
            <a:avLst/>
          </a:prstGeom>
          <a:noFill/>
          <a:ln w="19080">
            <a:solidFill>
              <a:srgbClr val="0066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24595" name="Oval 19">
            <a:extLst>
              <a:ext uri="{FF2B5EF4-FFF2-40B4-BE49-F238E27FC236}">
                <a16:creationId xmlns:a16="http://schemas.microsoft.com/office/drawing/2014/main" id="{DB6AA559-69CE-4362-9EF4-0B5C1C3A50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8206" y="3886205"/>
            <a:ext cx="250825" cy="252413"/>
          </a:xfrm>
          <a:prstGeom prst="ellipse">
            <a:avLst/>
          </a:prstGeom>
          <a:solidFill>
            <a:srgbClr val="006600"/>
          </a:solidFill>
          <a:ln w="1584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160" tIns="46080" rIns="92160" bIns="460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6</a:t>
            </a:r>
          </a:p>
        </p:txBody>
      </p:sp>
      <p:sp>
        <p:nvSpPr>
          <p:cNvPr id="24596" name="Oval 20">
            <a:extLst>
              <a:ext uri="{FF2B5EF4-FFF2-40B4-BE49-F238E27FC236}">
                <a16:creationId xmlns:a16="http://schemas.microsoft.com/office/drawing/2014/main" id="{F8BB9D30-0F24-4D94-B95E-F9C106BBEE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69181" y="3886205"/>
            <a:ext cx="250825" cy="252413"/>
          </a:xfrm>
          <a:prstGeom prst="ellipse">
            <a:avLst/>
          </a:prstGeom>
          <a:solidFill>
            <a:srgbClr val="003399"/>
          </a:solidFill>
          <a:ln w="1584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160" tIns="46080" rIns="92160" bIns="460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9</a:t>
            </a:r>
          </a:p>
        </p:txBody>
      </p:sp>
      <p:cxnSp>
        <p:nvCxnSpPr>
          <p:cNvPr id="24597" name="AutoShape 21">
            <a:extLst>
              <a:ext uri="{FF2B5EF4-FFF2-40B4-BE49-F238E27FC236}">
                <a16:creationId xmlns:a16="http://schemas.microsoft.com/office/drawing/2014/main" id="{A3CDDCB7-E777-4D88-A8E4-23BAA6CF9611}"/>
              </a:ext>
            </a:extLst>
          </p:cNvPr>
          <p:cNvCxnSpPr>
            <a:cxnSpLocks noChangeShapeType="1"/>
            <a:stCxn id="24595" idx="6"/>
            <a:endCxn id="24596" idx="2"/>
          </p:cNvCxnSpPr>
          <p:nvPr/>
        </p:nvCxnSpPr>
        <p:spPr bwMode="auto">
          <a:xfrm>
            <a:off x="4899027" y="4013201"/>
            <a:ext cx="2470151" cy="1588"/>
          </a:xfrm>
          <a:prstGeom prst="straightConnector1">
            <a:avLst/>
          </a:prstGeom>
          <a:noFill/>
          <a:ln w="19080">
            <a:solidFill>
              <a:srgbClr val="0066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4598" name="AutoShape 22">
            <a:extLst>
              <a:ext uri="{FF2B5EF4-FFF2-40B4-BE49-F238E27FC236}">
                <a16:creationId xmlns:a16="http://schemas.microsoft.com/office/drawing/2014/main" id="{3B7F98B7-A7B9-4469-ACB3-F4C7AFAEF507}"/>
              </a:ext>
            </a:extLst>
          </p:cNvPr>
          <p:cNvCxnSpPr>
            <a:cxnSpLocks noChangeShapeType="1"/>
            <a:stCxn id="24578" idx="5"/>
            <a:endCxn id="24593" idx="1"/>
          </p:cNvCxnSpPr>
          <p:nvPr/>
        </p:nvCxnSpPr>
        <p:spPr bwMode="auto">
          <a:xfrm>
            <a:off x="1433514" y="2882900"/>
            <a:ext cx="893763" cy="1041400"/>
          </a:xfrm>
          <a:prstGeom prst="straightConnector1">
            <a:avLst/>
          </a:prstGeom>
          <a:noFill/>
          <a:ln w="19080">
            <a:solidFill>
              <a:srgbClr val="0066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4599" name="AutoShape 23">
            <a:extLst>
              <a:ext uri="{FF2B5EF4-FFF2-40B4-BE49-F238E27FC236}">
                <a16:creationId xmlns:a16="http://schemas.microsoft.com/office/drawing/2014/main" id="{CB17ED44-C793-4F44-AD9E-B0BB9CE62F3B}"/>
              </a:ext>
            </a:extLst>
          </p:cNvPr>
          <p:cNvCxnSpPr>
            <a:cxnSpLocks noChangeShapeType="1"/>
            <a:stCxn id="24593" idx="7"/>
            <a:endCxn id="24580" idx="3"/>
          </p:cNvCxnSpPr>
          <p:nvPr/>
        </p:nvCxnSpPr>
        <p:spPr bwMode="auto">
          <a:xfrm flipV="1">
            <a:off x="2503494" y="2882905"/>
            <a:ext cx="1114425" cy="1039813"/>
          </a:xfrm>
          <a:prstGeom prst="straightConnector1">
            <a:avLst/>
          </a:prstGeom>
          <a:noFill/>
          <a:ln w="19080">
            <a:solidFill>
              <a:srgbClr val="808080"/>
            </a:solidFill>
            <a:prstDash val="sysDot"/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4600" name="AutoShape 24">
            <a:extLst>
              <a:ext uri="{FF2B5EF4-FFF2-40B4-BE49-F238E27FC236}">
                <a16:creationId xmlns:a16="http://schemas.microsoft.com/office/drawing/2014/main" id="{A4747B7C-379B-4CD4-9FB1-6F3EAC4B9CF5}"/>
              </a:ext>
            </a:extLst>
          </p:cNvPr>
          <p:cNvCxnSpPr>
            <a:cxnSpLocks noChangeShapeType="1"/>
            <a:stCxn id="24580" idx="5"/>
            <a:endCxn id="24595" idx="1"/>
          </p:cNvCxnSpPr>
          <p:nvPr/>
        </p:nvCxnSpPr>
        <p:spPr bwMode="auto">
          <a:xfrm>
            <a:off x="3795718" y="2882900"/>
            <a:ext cx="890587" cy="1041400"/>
          </a:xfrm>
          <a:prstGeom prst="straightConnector1">
            <a:avLst/>
          </a:prstGeom>
          <a:noFill/>
          <a:ln w="19080">
            <a:solidFill>
              <a:srgbClr val="0066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4601" name="AutoShape 25">
            <a:extLst>
              <a:ext uri="{FF2B5EF4-FFF2-40B4-BE49-F238E27FC236}">
                <a16:creationId xmlns:a16="http://schemas.microsoft.com/office/drawing/2014/main" id="{002A6DAF-9177-49C4-A959-790EE7D9BF82}"/>
              </a:ext>
            </a:extLst>
          </p:cNvPr>
          <p:cNvCxnSpPr>
            <a:cxnSpLocks noChangeShapeType="1"/>
            <a:stCxn id="24596" idx="1"/>
            <a:endCxn id="24586" idx="5"/>
          </p:cNvCxnSpPr>
          <p:nvPr/>
        </p:nvCxnSpPr>
        <p:spPr bwMode="auto">
          <a:xfrm flipH="1" flipV="1">
            <a:off x="6234119" y="2882905"/>
            <a:ext cx="1171575" cy="1039813"/>
          </a:xfrm>
          <a:prstGeom prst="straightConnector1">
            <a:avLst/>
          </a:prstGeom>
          <a:noFill/>
          <a:ln w="1908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4602" name="AutoShape 26">
            <a:extLst>
              <a:ext uri="{FF2B5EF4-FFF2-40B4-BE49-F238E27FC236}">
                <a16:creationId xmlns:a16="http://schemas.microsoft.com/office/drawing/2014/main" id="{3C4F341A-220B-42CE-8521-74122C1B88BB}"/>
              </a:ext>
            </a:extLst>
          </p:cNvPr>
          <p:cNvCxnSpPr>
            <a:cxnSpLocks noChangeShapeType="1"/>
            <a:stCxn id="24595" idx="7"/>
            <a:endCxn id="24586" idx="3"/>
          </p:cNvCxnSpPr>
          <p:nvPr/>
        </p:nvCxnSpPr>
        <p:spPr bwMode="auto">
          <a:xfrm flipV="1">
            <a:off x="4862518" y="2882905"/>
            <a:ext cx="1195387" cy="1039813"/>
          </a:xfrm>
          <a:prstGeom prst="straightConnector1">
            <a:avLst/>
          </a:prstGeom>
          <a:noFill/>
          <a:ln w="19080">
            <a:solidFill>
              <a:srgbClr val="0066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4603" name="AutoShape 27">
            <a:extLst>
              <a:ext uri="{FF2B5EF4-FFF2-40B4-BE49-F238E27FC236}">
                <a16:creationId xmlns:a16="http://schemas.microsoft.com/office/drawing/2014/main" id="{D82FEB5B-B4A3-4090-859D-6549D8B5028A}"/>
              </a:ext>
            </a:extLst>
          </p:cNvPr>
          <p:cNvCxnSpPr>
            <a:cxnSpLocks noChangeShapeType="1"/>
            <a:stCxn id="24585" idx="3"/>
            <a:endCxn id="24580" idx="7"/>
          </p:cNvCxnSpPr>
          <p:nvPr/>
        </p:nvCxnSpPr>
        <p:spPr bwMode="auto">
          <a:xfrm flipH="1">
            <a:off x="3795713" y="1587501"/>
            <a:ext cx="889000" cy="1119188"/>
          </a:xfrm>
          <a:prstGeom prst="straightConnector1">
            <a:avLst/>
          </a:prstGeom>
          <a:noFill/>
          <a:ln w="19080">
            <a:solidFill>
              <a:srgbClr val="808080"/>
            </a:solidFill>
            <a:prstDash val="sysDot"/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24604" name="Text Box 28">
            <a:extLst>
              <a:ext uri="{FF2B5EF4-FFF2-40B4-BE49-F238E27FC236}">
                <a16:creationId xmlns:a16="http://schemas.microsoft.com/office/drawing/2014/main" id="{8362AE17-AE04-48AB-938B-679BBE5EE9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5" y="2667006"/>
            <a:ext cx="339725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00339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0</a:t>
            </a:r>
          </a:p>
        </p:txBody>
      </p:sp>
      <p:sp>
        <p:nvSpPr>
          <p:cNvPr id="24605" name="Text Box 29">
            <a:extLst>
              <a:ext uri="{FF2B5EF4-FFF2-40B4-BE49-F238E27FC236}">
                <a16:creationId xmlns:a16="http://schemas.microsoft.com/office/drawing/2014/main" id="{E7560C0E-4565-47FB-A12B-A2434F1E0E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7800" y="5105400"/>
            <a:ext cx="1905000" cy="381000"/>
          </a:xfrm>
          <a:prstGeom prst="rect">
            <a:avLst/>
          </a:prstGeom>
          <a:solidFill>
            <a:srgbClr val="808080"/>
          </a:solidFill>
          <a:ln w="1584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27360" rIns="0" bIns="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ts val="1125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Undiscovered</a:t>
            </a:r>
          </a:p>
        </p:txBody>
      </p:sp>
      <p:sp>
        <p:nvSpPr>
          <p:cNvPr id="24606" name="Text Box 30">
            <a:extLst>
              <a:ext uri="{FF2B5EF4-FFF2-40B4-BE49-F238E27FC236}">
                <a16:creationId xmlns:a16="http://schemas.microsoft.com/office/drawing/2014/main" id="{EB27C1A6-C5A8-4CB6-81E7-F292883A66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7800" y="5486400"/>
            <a:ext cx="1905000" cy="381000"/>
          </a:xfrm>
          <a:prstGeom prst="rect">
            <a:avLst/>
          </a:prstGeom>
          <a:solidFill>
            <a:srgbClr val="003399"/>
          </a:solidFill>
          <a:ln w="1584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27360" rIns="0" bIns="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ts val="1125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Discovered</a:t>
            </a:r>
          </a:p>
        </p:txBody>
      </p:sp>
      <p:sp>
        <p:nvSpPr>
          <p:cNvPr id="24607" name="Text Box 31">
            <a:extLst>
              <a:ext uri="{FF2B5EF4-FFF2-40B4-BE49-F238E27FC236}">
                <a16:creationId xmlns:a16="http://schemas.microsoft.com/office/drawing/2014/main" id="{C57E673B-5E04-43A5-A639-95ADCCABC8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7800" y="6248400"/>
            <a:ext cx="1905000" cy="381000"/>
          </a:xfrm>
          <a:prstGeom prst="rect">
            <a:avLst/>
          </a:prstGeom>
          <a:solidFill>
            <a:srgbClr val="006600"/>
          </a:solidFill>
          <a:ln w="1584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27360" rIns="0" bIns="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ts val="1125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Finished</a:t>
            </a:r>
          </a:p>
        </p:txBody>
      </p:sp>
      <p:sp>
        <p:nvSpPr>
          <p:cNvPr id="24608" name="Text Box 32">
            <a:extLst>
              <a:ext uri="{FF2B5EF4-FFF2-40B4-BE49-F238E27FC236}">
                <a16:creationId xmlns:a16="http://schemas.microsoft.com/office/drawing/2014/main" id="{0CF75BD5-EBD1-484E-A698-197C1888EF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8600" y="5410200"/>
            <a:ext cx="4191000" cy="381000"/>
          </a:xfrm>
          <a:prstGeom prst="rect">
            <a:avLst/>
          </a:prstGeom>
          <a:solidFill>
            <a:srgbClr val="FFFFCC"/>
          </a:solidFill>
          <a:ln w="1584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27360" rIns="0" bIns="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l" defTabSz="457189" rtl="0" eaLnBrk="0" fontAlgn="base" latinLnBrk="0" hangingPunct="0">
              <a:lnSpc>
                <a:spcPct val="100000"/>
              </a:lnSpc>
              <a:spcBef>
                <a:spcPts val="1125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 Queue: 7 9  </a:t>
            </a:r>
          </a:p>
        </p:txBody>
      </p:sp>
      <p:sp>
        <p:nvSpPr>
          <p:cNvPr id="24609" name="Text Box 33">
            <a:extLst>
              <a:ext uri="{FF2B5EF4-FFF2-40B4-BE49-F238E27FC236}">
                <a16:creationId xmlns:a16="http://schemas.microsoft.com/office/drawing/2014/main" id="{EEB99570-678E-4EDB-B387-847E857C31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7800" y="5867400"/>
            <a:ext cx="1905000" cy="381000"/>
          </a:xfrm>
          <a:prstGeom prst="rect">
            <a:avLst/>
          </a:prstGeom>
          <a:solidFill>
            <a:srgbClr val="A50021"/>
          </a:solidFill>
          <a:ln w="1584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27360" rIns="0" bIns="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ts val="1125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Top of queue</a:t>
            </a:r>
          </a:p>
        </p:txBody>
      </p:sp>
      <p:sp>
        <p:nvSpPr>
          <p:cNvPr id="24610" name="Text Box 34">
            <a:extLst>
              <a:ext uri="{FF2B5EF4-FFF2-40B4-BE49-F238E27FC236}">
                <a16:creationId xmlns:a16="http://schemas.microsoft.com/office/drawing/2014/main" id="{B6A27BE3-24FA-4B20-9C9A-B2F846524B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51080" y="1066806"/>
            <a:ext cx="339725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00339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1</a:t>
            </a:r>
          </a:p>
        </p:txBody>
      </p:sp>
      <p:sp>
        <p:nvSpPr>
          <p:cNvPr id="24611" name="Text Box 35">
            <a:extLst>
              <a:ext uri="{FF2B5EF4-FFF2-40B4-BE49-F238E27FC236}">
                <a16:creationId xmlns:a16="http://schemas.microsoft.com/office/drawing/2014/main" id="{5B1B949A-E633-4A27-9DCC-C14DA3717D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5" y="4267206"/>
            <a:ext cx="339725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00339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1</a:t>
            </a:r>
          </a:p>
        </p:txBody>
      </p:sp>
      <p:sp>
        <p:nvSpPr>
          <p:cNvPr id="24612" name="Text Box 36">
            <a:extLst>
              <a:ext uri="{FF2B5EF4-FFF2-40B4-BE49-F238E27FC236}">
                <a16:creationId xmlns:a16="http://schemas.microsoft.com/office/drawing/2014/main" id="{99548CEB-74B4-4423-8518-B015CD8870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46480" y="2971806"/>
            <a:ext cx="339725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00339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1</a:t>
            </a:r>
          </a:p>
        </p:txBody>
      </p:sp>
      <p:sp>
        <p:nvSpPr>
          <p:cNvPr id="24613" name="Text Box 37">
            <a:extLst>
              <a:ext uri="{FF2B5EF4-FFF2-40B4-BE49-F238E27FC236}">
                <a16:creationId xmlns:a16="http://schemas.microsoft.com/office/drawing/2014/main" id="{6B618C9F-320E-4D2F-B759-9D53E1CD71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13280" y="1066806"/>
            <a:ext cx="339725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00339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2</a:t>
            </a:r>
          </a:p>
        </p:txBody>
      </p:sp>
      <p:sp>
        <p:nvSpPr>
          <p:cNvPr id="24614" name="Text Box 38">
            <a:extLst>
              <a:ext uri="{FF2B5EF4-FFF2-40B4-BE49-F238E27FC236}">
                <a16:creationId xmlns:a16="http://schemas.microsoft.com/office/drawing/2014/main" id="{A185D168-41CB-40F7-BCB0-35503706F4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13280" y="4267206"/>
            <a:ext cx="339725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00339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2</a:t>
            </a:r>
          </a:p>
        </p:txBody>
      </p:sp>
      <p:sp>
        <p:nvSpPr>
          <p:cNvPr id="24615" name="Text Box 39">
            <a:extLst>
              <a:ext uri="{FF2B5EF4-FFF2-40B4-BE49-F238E27FC236}">
                <a16:creationId xmlns:a16="http://schemas.microsoft.com/office/drawing/2014/main" id="{2450BB3A-12CB-42B5-AC48-52BDFEDB7B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15205" y="1066806"/>
            <a:ext cx="339725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00339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3</a:t>
            </a:r>
          </a:p>
        </p:txBody>
      </p:sp>
      <p:sp>
        <p:nvSpPr>
          <p:cNvPr id="24616" name="Text Box 40">
            <a:extLst>
              <a:ext uri="{FF2B5EF4-FFF2-40B4-BE49-F238E27FC236}">
                <a16:creationId xmlns:a16="http://schemas.microsoft.com/office/drawing/2014/main" id="{3B0472E7-9FE2-43EE-B544-24F9ACABD8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84880" y="2971806"/>
            <a:ext cx="339725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00339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3</a:t>
            </a:r>
          </a:p>
        </p:txBody>
      </p:sp>
      <p:sp>
        <p:nvSpPr>
          <p:cNvPr id="24617" name="Text Box 41">
            <a:extLst>
              <a:ext uri="{FF2B5EF4-FFF2-40B4-BE49-F238E27FC236}">
                <a16:creationId xmlns:a16="http://schemas.microsoft.com/office/drawing/2014/main" id="{9C0E917F-1C7D-4A5F-A62D-D1141CF445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15205" y="4191006"/>
            <a:ext cx="339725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00339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3</a:t>
            </a:r>
          </a:p>
        </p:txBody>
      </p:sp>
      <p:cxnSp>
        <p:nvCxnSpPr>
          <p:cNvPr id="24618" name="AutoShape 42">
            <a:extLst>
              <a:ext uri="{FF2B5EF4-FFF2-40B4-BE49-F238E27FC236}">
                <a16:creationId xmlns:a16="http://schemas.microsoft.com/office/drawing/2014/main" id="{96E1E676-B54E-4757-8CE4-C44CACF902AF}"/>
              </a:ext>
            </a:extLst>
          </p:cNvPr>
          <p:cNvCxnSpPr>
            <a:cxnSpLocks noChangeShapeType="1"/>
            <a:stCxn id="24586" idx="1"/>
            <a:endCxn id="24585" idx="5"/>
          </p:cNvCxnSpPr>
          <p:nvPr/>
        </p:nvCxnSpPr>
        <p:spPr bwMode="auto">
          <a:xfrm flipH="1" flipV="1">
            <a:off x="4862513" y="1587500"/>
            <a:ext cx="1193800" cy="1117600"/>
          </a:xfrm>
          <a:prstGeom prst="straightConnector1">
            <a:avLst/>
          </a:prstGeom>
          <a:noFill/>
          <a:ln w="50760">
            <a:solidFill>
              <a:srgbClr val="A5002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 additive="repl">
                                        <p:cTn id="7" dur="500"/>
                                        <p:tgtEl>
                                          <p:spTgt spid="246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Rectangle 1">
            <a:extLst>
              <a:ext uri="{FF2B5EF4-FFF2-40B4-BE49-F238E27FC236}">
                <a16:creationId xmlns:a16="http://schemas.microsoft.com/office/drawing/2014/main" id="{AEEED33A-CB92-4479-82E2-D1E38D11D75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762000"/>
          </a:xfrm>
          <a:ln/>
        </p:spPr>
        <p:txBody>
          <a:bodyPr/>
          <a:lstStyle/>
          <a:p>
            <a:pPr>
              <a:buClrTx/>
              <a:tabLst>
                <a:tab pos="0" algn="l"/>
                <a:tab pos="914377" algn="l"/>
                <a:tab pos="1828754" algn="l"/>
                <a:tab pos="2743131" algn="l"/>
                <a:tab pos="3657509" algn="l"/>
                <a:tab pos="4571886" algn="l"/>
                <a:tab pos="5486263" algn="l"/>
                <a:tab pos="6400640" algn="l"/>
                <a:tab pos="7315017" algn="l"/>
                <a:tab pos="8229394" algn="l"/>
                <a:tab pos="9143771" algn="l"/>
                <a:tab pos="10058149" algn="l"/>
              </a:tabLst>
            </a:pPr>
            <a:r>
              <a:rPr lang="en-US" altLang="en-US"/>
              <a:t>Breadth First Search</a:t>
            </a:r>
          </a:p>
        </p:txBody>
      </p:sp>
      <p:sp>
        <p:nvSpPr>
          <p:cNvPr id="44" name="Slide Number Placeholder 2">
            <a:extLst>
              <a:ext uri="{FF2B5EF4-FFF2-40B4-BE49-F238E27FC236}">
                <a16:creationId xmlns:a16="http://schemas.microsoft.com/office/drawing/2014/main" id="{6E65C88D-4350-4D1F-BC9B-54A8E7A56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28002" y="6513513"/>
            <a:ext cx="2537884" cy="457200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45718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fld id="{72B8E71B-8D02-42B4-AB5E-E7B3BDBDF714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457189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/>
                <a:defRPr/>
              </a:pPr>
              <a:t>156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5602" name="Oval 2">
            <a:extLst>
              <a:ext uri="{FF2B5EF4-FFF2-40B4-BE49-F238E27FC236}">
                <a16:creationId xmlns:a16="http://schemas.microsoft.com/office/drawing/2014/main" id="{EB2A82DB-C540-4509-B2F5-CE963FCB05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9206" y="2668594"/>
            <a:ext cx="250825" cy="250825"/>
          </a:xfrm>
          <a:prstGeom prst="ellipse">
            <a:avLst/>
          </a:prstGeom>
          <a:solidFill>
            <a:srgbClr val="006600"/>
          </a:solidFill>
          <a:ln w="1584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160" tIns="46080" rIns="92160" bIns="460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s</a:t>
            </a:r>
          </a:p>
        </p:txBody>
      </p:sp>
      <p:sp>
        <p:nvSpPr>
          <p:cNvPr id="25603" name="Oval 3">
            <a:extLst>
              <a:ext uri="{FF2B5EF4-FFF2-40B4-BE49-F238E27FC236}">
                <a16:creationId xmlns:a16="http://schemas.microsoft.com/office/drawing/2014/main" id="{7346133A-64EB-495A-AD3C-21FD4D8AD1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9181" y="1371605"/>
            <a:ext cx="250825" cy="252413"/>
          </a:xfrm>
          <a:prstGeom prst="ellipse">
            <a:avLst/>
          </a:prstGeom>
          <a:solidFill>
            <a:srgbClr val="006600"/>
          </a:solidFill>
          <a:ln w="1584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160" tIns="46080" rIns="92160" bIns="460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2</a:t>
            </a:r>
          </a:p>
        </p:txBody>
      </p:sp>
      <p:sp>
        <p:nvSpPr>
          <p:cNvPr id="25604" name="Oval 4">
            <a:extLst>
              <a:ext uri="{FF2B5EF4-FFF2-40B4-BE49-F238E27FC236}">
                <a16:creationId xmlns:a16="http://schemas.microsoft.com/office/drawing/2014/main" id="{364A7521-C5DE-453A-9B25-332A69F3A8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1406" y="2668594"/>
            <a:ext cx="250825" cy="250825"/>
          </a:xfrm>
          <a:prstGeom prst="ellipse">
            <a:avLst/>
          </a:prstGeom>
          <a:solidFill>
            <a:srgbClr val="006600"/>
          </a:solidFill>
          <a:ln w="1584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160" tIns="46080" rIns="92160" bIns="460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5</a:t>
            </a:r>
          </a:p>
        </p:txBody>
      </p:sp>
      <p:cxnSp>
        <p:nvCxnSpPr>
          <p:cNvPr id="25605" name="AutoShape 5">
            <a:extLst>
              <a:ext uri="{FF2B5EF4-FFF2-40B4-BE49-F238E27FC236}">
                <a16:creationId xmlns:a16="http://schemas.microsoft.com/office/drawing/2014/main" id="{15763C57-7D89-41DC-B5F4-B8B3FE12BA08}"/>
              </a:ext>
            </a:extLst>
          </p:cNvPr>
          <p:cNvCxnSpPr>
            <a:cxnSpLocks noChangeShapeType="1"/>
            <a:stCxn id="25602" idx="7"/>
            <a:endCxn id="25603" idx="3"/>
          </p:cNvCxnSpPr>
          <p:nvPr/>
        </p:nvCxnSpPr>
        <p:spPr bwMode="auto">
          <a:xfrm flipV="1">
            <a:off x="1433514" y="1587500"/>
            <a:ext cx="893763" cy="1117600"/>
          </a:xfrm>
          <a:prstGeom prst="straightConnector1">
            <a:avLst/>
          </a:prstGeom>
          <a:noFill/>
          <a:ln w="19080">
            <a:solidFill>
              <a:srgbClr val="0066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5606" name="AutoShape 6">
            <a:extLst>
              <a:ext uri="{FF2B5EF4-FFF2-40B4-BE49-F238E27FC236}">
                <a16:creationId xmlns:a16="http://schemas.microsoft.com/office/drawing/2014/main" id="{59BBF89A-4139-4BB5-A614-1AE92684AB85}"/>
              </a:ext>
            </a:extLst>
          </p:cNvPr>
          <p:cNvCxnSpPr>
            <a:cxnSpLocks noChangeShapeType="1"/>
            <a:stCxn id="25602" idx="6"/>
            <a:endCxn id="25604" idx="2"/>
          </p:cNvCxnSpPr>
          <p:nvPr/>
        </p:nvCxnSpPr>
        <p:spPr bwMode="auto">
          <a:xfrm>
            <a:off x="1470031" y="2794001"/>
            <a:ext cx="2111375" cy="1588"/>
          </a:xfrm>
          <a:prstGeom prst="straightConnector1">
            <a:avLst/>
          </a:prstGeom>
          <a:noFill/>
          <a:ln w="19080">
            <a:solidFill>
              <a:srgbClr val="0066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5607" name="AutoShape 7">
            <a:extLst>
              <a:ext uri="{FF2B5EF4-FFF2-40B4-BE49-F238E27FC236}">
                <a16:creationId xmlns:a16="http://schemas.microsoft.com/office/drawing/2014/main" id="{64B98546-B70D-47C6-9B59-ACDE6908F324}"/>
              </a:ext>
            </a:extLst>
          </p:cNvPr>
          <p:cNvCxnSpPr>
            <a:cxnSpLocks noChangeShapeType="1"/>
            <a:stCxn id="25603" idx="6"/>
            <a:endCxn id="25609" idx="2"/>
          </p:cNvCxnSpPr>
          <p:nvPr/>
        </p:nvCxnSpPr>
        <p:spPr bwMode="auto">
          <a:xfrm>
            <a:off x="2540000" y="1498601"/>
            <a:ext cx="2108200" cy="1588"/>
          </a:xfrm>
          <a:prstGeom prst="straightConnector1">
            <a:avLst/>
          </a:prstGeom>
          <a:noFill/>
          <a:ln w="19080">
            <a:solidFill>
              <a:srgbClr val="0066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5608" name="AutoShape 8">
            <a:extLst>
              <a:ext uri="{FF2B5EF4-FFF2-40B4-BE49-F238E27FC236}">
                <a16:creationId xmlns:a16="http://schemas.microsoft.com/office/drawing/2014/main" id="{7D4236CA-4C5B-4CC9-AF24-7AD73F1C3C21}"/>
              </a:ext>
            </a:extLst>
          </p:cNvPr>
          <p:cNvCxnSpPr>
            <a:cxnSpLocks noChangeShapeType="1"/>
            <a:stCxn id="25603" idx="5"/>
            <a:endCxn id="25604" idx="1"/>
          </p:cNvCxnSpPr>
          <p:nvPr/>
        </p:nvCxnSpPr>
        <p:spPr bwMode="auto">
          <a:xfrm>
            <a:off x="2503494" y="1587501"/>
            <a:ext cx="1114425" cy="1119188"/>
          </a:xfrm>
          <a:prstGeom prst="straightConnector1">
            <a:avLst/>
          </a:prstGeom>
          <a:noFill/>
          <a:ln w="19080">
            <a:solidFill>
              <a:srgbClr val="808080"/>
            </a:solidFill>
            <a:prstDash val="sysDot"/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25609" name="Oval 9">
            <a:extLst>
              <a:ext uri="{FF2B5EF4-FFF2-40B4-BE49-F238E27FC236}">
                <a16:creationId xmlns:a16="http://schemas.microsoft.com/office/drawing/2014/main" id="{0DAB14F3-E910-45D8-A198-A4A1A5B4C6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8206" y="1371605"/>
            <a:ext cx="250825" cy="252413"/>
          </a:xfrm>
          <a:prstGeom prst="ellipse">
            <a:avLst/>
          </a:prstGeom>
          <a:solidFill>
            <a:srgbClr val="006600"/>
          </a:solidFill>
          <a:ln w="1584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160" tIns="46080" rIns="92160" bIns="460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4</a:t>
            </a:r>
          </a:p>
        </p:txBody>
      </p:sp>
      <p:sp>
        <p:nvSpPr>
          <p:cNvPr id="25610" name="Oval 10">
            <a:extLst>
              <a:ext uri="{FF2B5EF4-FFF2-40B4-BE49-F238E27FC236}">
                <a16:creationId xmlns:a16="http://schemas.microsoft.com/office/drawing/2014/main" id="{45EE385D-74C4-41DA-861B-4583058522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9806" y="2668594"/>
            <a:ext cx="250825" cy="250825"/>
          </a:xfrm>
          <a:prstGeom prst="ellipse">
            <a:avLst/>
          </a:prstGeom>
          <a:solidFill>
            <a:srgbClr val="A50021"/>
          </a:solidFill>
          <a:ln w="1584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160" tIns="46080" rIns="92160" bIns="460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7</a:t>
            </a:r>
          </a:p>
        </p:txBody>
      </p:sp>
      <p:cxnSp>
        <p:nvCxnSpPr>
          <p:cNvPr id="25611" name="AutoShape 11">
            <a:extLst>
              <a:ext uri="{FF2B5EF4-FFF2-40B4-BE49-F238E27FC236}">
                <a16:creationId xmlns:a16="http://schemas.microsoft.com/office/drawing/2014/main" id="{1EF4DC0F-6055-4446-A596-B3CB5C580555}"/>
              </a:ext>
            </a:extLst>
          </p:cNvPr>
          <p:cNvCxnSpPr>
            <a:cxnSpLocks noChangeShapeType="1"/>
            <a:stCxn id="25614" idx="3"/>
            <a:endCxn id="25610" idx="7"/>
          </p:cNvCxnSpPr>
          <p:nvPr/>
        </p:nvCxnSpPr>
        <p:spPr bwMode="auto">
          <a:xfrm flipH="1">
            <a:off x="6234119" y="1587501"/>
            <a:ext cx="1171575" cy="1119188"/>
          </a:xfrm>
          <a:prstGeom prst="straightConnector1">
            <a:avLst/>
          </a:prstGeom>
          <a:noFill/>
          <a:ln w="19080">
            <a:solidFill>
              <a:srgbClr val="000000"/>
            </a:solidFill>
            <a:miter lim="800000"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5612" name="AutoShape 12">
            <a:extLst>
              <a:ext uri="{FF2B5EF4-FFF2-40B4-BE49-F238E27FC236}">
                <a16:creationId xmlns:a16="http://schemas.microsoft.com/office/drawing/2014/main" id="{274423B3-E9DA-4D47-9465-85F4F45ABB22}"/>
              </a:ext>
            </a:extLst>
          </p:cNvPr>
          <p:cNvCxnSpPr>
            <a:cxnSpLocks noChangeShapeType="1"/>
            <a:stCxn id="25610" idx="2"/>
            <a:endCxn id="25604" idx="6"/>
          </p:cNvCxnSpPr>
          <p:nvPr/>
        </p:nvCxnSpPr>
        <p:spPr bwMode="auto">
          <a:xfrm flipH="1">
            <a:off x="3832231" y="2794001"/>
            <a:ext cx="2187575" cy="1588"/>
          </a:xfrm>
          <a:prstGeom prst="straightConnector1">
            <a:avLst/>
          </a:prstGeom>
          <a:noFill/>
          <a:ln w="1908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5613" name="AutoShape 13">
            <a:extLst>
              <a:ext uri="{FF2B5EF4-FFF2-40B4-BE49-F238E27FC236}">
                <a16:creationId xmlns:a16="http://schemas.microsoft.com/office/drawing/2014/main" id="{C0B0C88E-B497-4B79-9000-87FFAB355220}"/>
              </a:ext>
            </a:extLst>
          </p:cNvPr>
          <p:cNvCxnSpPr>
            <a:cxnSpLocks noChangeShapeType="1"/>
            <a:stCxn id="25620" idx="0"/>
            <a:endCxn id="25614" idx="4"/>
          </p:cNvCxnSpPr>
          <p:nvPr/>
        </p:nvCxnSpPr>
        <p:spPr bwMode="auto">
          <a:xfrm flipV="1">
            <a:off x="7494593" y="1624018"/>
            <a:ext cx="1587" cy="2262187"/>
          </a:xfrm>
          <a:prstGeom prst="straightConnector1">
            <a:avLst/>
          </a:prstGeom>
          <a:noFill/>
          <a:ln w="1908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25614" name="Oval 14">
            <a:extLst>
              <a:ext uri="{FF2B5EF4-FFF2-40B4-BE49-F238E27FC236}">
                <a16:creationId xmlns:a16="http://schemas.microsoft.com/office/drawing/2014/main" id="{35D1E188-8C5D-4CD4-9304-033B81B009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69181" y="1371605"/>
            <a:ext cx="250825" cy="252413"/>
          </a:xfrm>
          <a:prstGeom prst="ellipse">
            <a:avLst/>
          </a:prstGeom>
          <a:solidFill>
            <a:srgbClr val="006600"/>
          </a:solidFill>
          <a:ln w="1584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160" tIns="46080" rIns="92160" bIns="460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8</a:t>
            </a:r>
          </a:p>
        </p:txBody>
      </p:sp>
      <p:cxnSp>
        <p:nvCxnSpPr>
          <p:cNvPr id="25615" name="AutoShape 15">
            <a:extLst>
              <a:ext uri="{FF2B5EF4-FFF2-40B4-BE49-F238E27FC236}">
                <a16:creationId xmlns:a16="http://schemas.microsoft.com/office/drawing/2014/main" id="{AAFE22D7-49AA-4119-AC44-0378A10DB918}"/>
              </a:ext>
            </a:extLst>
          </p:cNvPr>
          <p:cNvCxnSpPr>
            <a:cxnSpLocks noChangeShapeType="1"/>
            <a:stCxn id="25609" idx="6"/>
            <a:endCxn id="25614" idx="2"/>
          </p:cNvCxnSpPr>
          <p:nvPr/>
        </p:nvCxnSpPr>
        <p:spPr bwMode="auto">
          <a:xfrm>
            <a:off x="4899027" y="1498601"/>
            <a:ext cx="2470151" cy="1588"/>
          </a:xfrm>
          <a:prstGeom prst="straightConnector1">
            <a:avLst/>
          </a:prstGeom>
          <a:noFill/>
          <a:ln w="19080">
            <a:solidFill>
              <a:srgbClr val="0066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5616" name="AutoShape 16">
            <a:extLst>
              <a:ext uri="{FF2B5EF4-FFF2-40B4-BE49-F238E27FC236}">
                <a16:creationId xmlns:a16="http://schemas.microsoft.com/office/drawing/2014/main" id="{71EBE7B4-C7FF-4EC3-BE26-7AC033BFBA0F}"/>
              </a:ext>
            </a:extLst>
          </p:cNvPr>
          <p:cNvCxnSpPr>
            <a:cxnSpLocks noChangeShapeType="1"/>
            <a:stCxn id="25609" idx="5"/>
            <a:endCxn id="25610" idx="1"/>
          </p:cNvCxnSpPr>
          <p:nvPr/>
        </p:nvCxnSpPr>
        <p:spPr bwMode="auto">
          <a:xfrm>
            <a:off x="4862518" y="1587501"/>
            <a:ext cx="1195387" cy="1119188"/>
          </a:xfrm>
          <a:prstGeom prst="straightConnector1">
            <a:avLst/>
          </a:prstGeom>
          <a:noFill/>
          <a:ln w="19080">
            <a:solidFill>
              <a:srgbClr val="808080"/>
            </a:solidFill>
            <a:prstDash val="sysDot"/>
            <a:miter lim="800000"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25617" name="Oval 17">
            <a:extLst>
              <a:ext uri="{FF2B5EF4-FFF2-40B4-BE49-F238E27FC236}">
                <a16:creationId xmlns:a16="http://schemas.microsoft.com/office/drawing/2014/main" id="{DCB82EDD-0EF4-41BA-A81E-35CDBF9304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9181" y="3886205"/>
            <a:ext cx="250825" cy="252413"/>
          </a:xfrm>
          <a:prstGeom prst="ellipse">
            <a:avLst/>
          </a:prstGeom>
          <a:solidFill>
            <a:srgbClr val="006600"/>
          </a:solidFill>
          <a:ln w="1584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160" tIns="46080" rIns="92160" bIns="460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3</a:t>
            </a:r>
          </a:p>
        </p:txBody>
      </p:sp>
      <p:cxnSp>
        <p:nvCxnSpPr>
          <p:cNvPr id="25618" name="AutoShape 18">
            <a:extLst>
              <a:ext uri="{FF2B5EF4-FFF2-40B4-BE49-F238E27FC236}">
                <a16:creationId xmlns:a16="http://schemas.microsoft.com/office/drawing/2014/main" id="{EFD2DA93-5A76-4C63-AA9E-5B5012ACBC57}"/>
              </a:ext>
            </a:extLst>
          </p:cNvPr>
          <p:cNvCxnSpPr>
            <a:cxnSpLocks noChangeShapeType="1"/>
            <a:stCxn id="25617" idx="6"/>
            <a:endCxn id="25619" idx="2"/>
          </p:cNvCxnSpPr>
          <p:nvPr/>
        </p:nvCxnSpPr>
        <p:spPr bwMode="auto">
          <a:xfrm>
            <a:off x="2540000" y="4013201"/>
            <a:ext cx="2108200" cy="1588"/>
          </a:xfrm>
          <a:prstGeom prst="straightConnector1">
            <a:avLst/>
          </a:prstGeom>
          <a:noFill/>
          <a:ln w="19080">
            <a:solidFill>
              <a:srgbClr val="0066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25619" name="Oval 19">
            <a:extLst>
              <a:ext uri="{FF2B5EF4-FFF2-40B4-BE49-F238E27FC236}">
                <a16:creationId xmlns:a16="http://schemas.microsoft.com/office/drawing/2014/main" id="{99F620BF-AC7F-4F3E-8404-C0E2D50BEA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8206" y="3886205"/>
            <a:ext cx="250825" cy="252413"/>
          </a:xfrm>
          <a:prstGeom prst="ellipse">
            <a:avLst/>
          </a:prstGeom>
          <a:solidFill>
            <a:srgbClr val="006600"/>
          </a:solidFill>
          <a:ln w="1584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160" tIns="46080" rIns="92160" bIns="460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6</a:t>
            </a:r>
          </a:p>
        </p:txBody>
      </p:sp>
      <p:sp>
        <p:nvSpPr>
          <p:cNvPr id="25620" name="Oval 20">
            <a:extLst>
              <a:ext uri="{FF2B5EF4-FFF2-40B4-BE49-F238E27FC236}">
                <a16:creationId xmlns:a16="http://schemas.microsoft.com/office/drawing/2014/main" id="{FB425AC6-9B32-4AC5-A4BA-B007CBC93B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69181" y="3886205"/>
            <a:ext cx="250825" cy="252413"/>
          </a:xfrm>
          <a:prstGeom prst="ellipse">
            <a:avLst/>
          </a:prstGeom>
          <a:solidFill>
            <a:srgbClr val="003399"/>
          </a:solidFill>
          <a:ln w="1584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160" tIns="46080" rIns="92160" bIns="460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9</a:t>
            </a:r>
          </a:p>
        </p:txBody>
      </p:sp>
      <p:cxnSp>
        <p:nvCxnSpPr>
          <p:cNvPr id="25621" name="AutoShape 21">
            <a:extLst>
              <a:ext uri="{FF2B5EF4-FFF2-40B4-BE49-F238E27FC236}">
                <a16:creationId xmlns:a16="http://schemas.microsoft.com/office/drawing/2014/main" id="{E63B80EC-B3EB-413C-BC1A-E3FFA2AD2C14}"/>
              </a:ext>
            </a:extLst>
          </p:cNvPr>
          <p:cNvCxnSpPr>
            <a:cxnSpLocks noChangeShapeType="1"/>
            <a:stCxn id="25619" idx="6"/>
            <a:endCxn id="25620" idx="2"/>
          </p:cNvCxnSpPr>
          <p:nvPr/>
        </p:nvCxnSpPr>
        <p:spPr bwMode="auto">
          <a:xfrm>
            <a:off x="4899027" y="4013201"/>
            <a:ext cx="2470151" cy="1588"/>
          </a:xfrm>
          <a:prstGeom prst="straightConnector1">
            <a:avLst/>
          </a:prstGeom>
          <a:noFill/>
          <a:ln w="19080">
            <a:solidFill>
              <a:srgbClr val="0066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5622" name="AutoShape 22">
            <a:extLst>
              <a:ext uri="{FF2B5EF4-FFF2-40B4-BE49-F238E27FC236}">
                <a16:creationId xmlns:a16="http://schemas.microsoft.com/office/drawing/2014/main" id="{BDFF2230-458A-4ACD-9E2F-15AC9A551C15}"/>
              </a:ext>
            </a:extLst>
          </p:cNvPr>
          <p:cNvCxnSpPr>
            <a:cxnSpLocks noChangeShapeType="1"/>
            <a:stCxn id="25602" idx="5"/>
            <a:endCxn id="25617" idx="1"/>
          </p:cNvCxnSpPr>
          <p:nvPr/>
        </p:nvCxnSpPr>
        <p:spPr bwMode="auto">
          <a:xfrm>
            <a:off x="1433514" y="2882900"/>
            <a:ext cx="893763" cy="1041400"/>
          </a:xfrm>
          <a:prstGeom prst="straightConnector1">
            <a:avLst/>
          </a:prstGeom>
          <a:noFill/>
          <a:ln w="19080">
            <a:solidFill>
              <a:srgbClr val="0066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5623" name="AutoShape 23">
            <a:extLst>
              <a:ext uri="{FF2B5EF4-FFF2-40B4-BE49-F238E27FC236}">
                <a16:creationId xmlns:a16="http://schemas.microsoft.com/office/drawing/2014/main" id="{845B6296-250D-45F1-A0EC-CC066EEEBAFB}"/>
              </a:ext>
            </a:extLst>
          </p:cNvPr>
          <p:cNvCxnSpPr>
            <a:cxnSpLocks noChangeShapeType="1"/>
            <a:stCxn id="25617" idx="7"/>
            <a:endCxn id="25604" idx="3"/>
          </p:cNvCxnSpPr>
          <p:nvPr/>
        </p:nvCxnSpPr>
        <p:spPr bwMode="auto">
          <a:xfrm flipV="1">
            <a:off x="2503494" y="2882905"/>
            <a:ext cx="1114425" cy="1039813"/>
          </a:xfrm>
          <a:prstGeom prst="straightConnector1">
            <a:avLst/>
          </a:prstGeom>
          <a:noFill/>
          <a:ln w="19080">
            <a:solidFill>
              <a:srgbClr val="808080"/>
            </a:solidFill>
            <a:prstDash val="sysDot"/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5624" name="AutoShape 24">
            <a:extLst>
              <a:ext uri="{FF2B5EF4-FFF2-40B4-BE49-F238E27FC236}">
                <a16:creationId xmlns:a16="http://schemas.microsoft.com/office/drawing/2014/main" id="{0A0B45C6-B2D1-47D4-9360-8D85E61A4613}"/>
              </a:ext>
            </a:extLst>
          </p:cNvPr>
          <p:cNvCxnSpPr>
            <a:cxnSpLocks noChangeShapeType="1"/>
            <a:stCxn id="25604" idx="5"/>
            <a:endCxn id="25619" idx="1"/>
          </p:cNvCxnSpPr>
          <p:nvPr/>
        </p:nvCxnSpPr>
        <p:spPr bwMode="auto">
          <a:xfrm>
            <a:off x="3795718" y="2882900"/>
            <a:ext cx="890587" cy="1041400"/>
          </a:xfrm>
          <a:prstGeom prst="straightConnector1">
            <a:avLst/>
          </a:prstGeom>
          <a:noFill/>
          <a:ln w="19080">
            <a:solidFill>
              <a:srgbClr val="0066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5625" name="AutoShape 25">
            <a:extLst>
              <a:ext uri="{FF2B5EF4-FFF2-40B4-BE49-F238E27FC236}">
                <a16:creationId xmlns:a16="http://schemas.microsoft.com/office/drawing/2014/main" id="{3F774CA2-3782-4CB8-8CD9-9E092AB2D063}"/>
              </a:ext>
            </a:extLst>
          </p:cNvPr>
          <p:cNvCxnSpPr>
            <a:cxnSpLocks noChangeShapeType="1"/>
            <a:stCxn id="25620" idx="1"/>
            <a:endCxn id="25610" idx="5"/>
          </p:cNvCxnSpPr>
          <p:nvPr/>
        </p:nvCxnSpPr>
        <p:spPr bwMode="auto">
          <a:xfrm flipH="1" flipV="1">
            <a:off x="6234119" y="2882905"/>
            <a:ext cx="1171575" cy="1039813"/>
          </a:xfrm>
          <a:prstGeom prst="straightConnector1">
            <a:avLst/>
          </a:prstGeom>
          <a:noFill/>
          <a:ln w="1908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5626" name="AutoShape 26">
            <a:extLst>
              <a:ext uri="{FF2B5EF4-FFF2-40B4-BE49-F238E27FC236}">
                <a16:creationId xmlns:a16="http://schemas.microsoft.com/office/drawing/2014/main" id="{8B2A0336-1B21-450D-B27C-A6C74CD8FE6F}"/>
              </a:ext>
            </a:extLst>
          </p:cNvPr>
          <p:cNvCxnSpPr>
            <a:cxnSpLocks noChangeShapeType="1"/>
            <a:stCxn id="25619" idx="7"/>
            <a:endCxn id="25610" idx="3"/>
          </p:cNvCxnSpPr>
          <p:nvPr/>
        </p:nvCxnSpPr>
        <p:spPr bwMode="auto">
          <a:xfrm flipV="1">
            <a:off x="4862518" y="2882905"/>
            <a:ext cx="1195387" cy="1039813"/>
          </a:xfrm>
          <a:prstGeom prst="straightConnector1">
            <a:avLst/>
          </a:prstGeom>
          <a:noFill/>
          <a:ln w="19080">
            <a:solidFill>
              <a:srgbClr val="0066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5627" name="AutoShape 27">
            <a:extLst>
              <a:ext uri="{FF2B5EF4-FFF2-40B4-BE49-F238E27FC236}">
                <a16:creationId xmlns:a16="http://schemas.microsoft.com/office/drawing/2014/main" id="{659C5652-BDA6-45C5-9E17-D1BF31D54F68}"/>
              </a:ext>
            </a:extLst>
          </p:cNvPr>
          <p:cNvCxnSpPr>
            <a:cxnSpLocks noChangeShapeType="1"/>
            <a:stCxn id="25609" idx="3"/>
            <a:endCxn id="25604" idx="7"/>
          </p:cNvCxnSpPr>
          <p:nvPr/>
        </p:nvCxnSpPr>
        <p:spPr bwMode="auto">
          <a:xfrm flipH="1">
            <a:off x="3795713" y="1587501"/>
            <a:ext cx="889000" cy="1119188"/>
          </a:xfrm>
          <a:prstGeom prst="straightConnector1">
            <a:avLst/>
          </a:prstGeom>
          <a:noFill/>
          <a:ln w="19080">
            <a:solidFill>
              <a:srgbClr val="808080"/>
            </a:solidFill>
            <a:prstDash val="sysDot"/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25628" name="Text Box 28">
            <a:extLst>
              <a:ext uri="{FF2B5EF4-FFF2-40B4-BE49-F238E27FC236}">
                <a16:creationId xmlns:a16="http://schemas.microsoft.com/office/drawing/2014/main" id="{55E8AE24-9278-4E8F-AD07-E66C425849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5" y="2667006"/>
            <a:ext cx="339725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00339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0</a:t>
            </a:r>
          </a:p>
        </p:txBody>
      </p:sp>
      <p:sp>
        <p:nvSpPr>
          <p:cNvPr id="25629" name="Text Box 29">
            <a:extLst>
              <a:ext uri="{FF2B5EF4-FFF2-40B4-BE49-F238E27FC236}">
                <a16:creationId xmlns:a16="http://schemas.microsoft.com/office/drawing/2014/main" id="{C453ADEE-AEFC-4ADE-A953-A859E7CCF1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7800" y="5105400"/>
            <a:ext cx="1905000" cy="381000"/>
          </a:xfrm>
          <a:prstGeom prst="rect">
            <a:avLst/>
          </a:prstGeom>
          <a:solidFill>
            <a:srgbClr val="808080"/>
          </a:solidFill>
          <a:ln w="1584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27360" rIns="0" bIns="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ts val="1125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Undiscovered</a:t>
            </a:r>
          </a:p>
        </p:txBody>
      </p:sp>
      <p:sp>
        <p:nvSpPr>
          <p:cNvPr id="25630" name="Text Box 30">
            <a:extLst>
              <a:ext uri="{FF2B5EF4-FFF2-40B4-BE49-F238E27FC236}">
                <a16:creationId xmlns:a16="http://schemas.microsoft.com/office/drawing/2014/main" id="{1DED5521-EEA1-4F13-A9C2-04D6AB11CA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7800" y="5486400"/>
            <a:ext cx="1905000" cy="381000"/>
          </a:xfrm>
          <a:prstGeom prst="rect">
            <a:avLst/>
          </a:prstGeom>
          <a:solidFill>
            <a:srgbClr val="003399"/>
          </a:solidFill>
          <a:ln w="1584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27360" rIns="0" bIns="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ts val="1125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Discovered</a:t>
            </a:r>
          </a:p>
        </p:txBody>
      </p:sp>
      <p:sp>
        <p:nvSpPr>
          <p:cNvPr id="25631" name="Text Box 31">
            <a:extLst>
              <a:ext uri="{FF2B5EF4-FFF2-40B4-BE49-F238E27FC236}">
                <a16:creationId xmlns:a16="http://schemas.microsoft.com/office/drawing/2014/main" id="{1A3CB414-1306-4C74-AC12-5B367BD0D2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7800" y="6248400"/>
            <a:ext cx="1905000" cy="381000"/>
          </a:xfrm>
          <a:prstGeom prst="rect">
            <a:avLst/>
          </a:prstGeom>
          <a:solidFill>
            <a:srgbClr val="006600"/>
          </a:solidFill>
          <a:ln w="1584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27360" rIns="0" bIns="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ts val="1125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Finished</a:t>
            </a:r>
          </a:p>
        </p:txBody>
      </p:sp>
      <p:sp>
        <p:nvSpPr>
          <p:cNvPr id="25632" name="Text Box 32">
            <a:extLst>
              <a:ext uri="{FF2B5EF4-FFF2-40B4-BE49-F238E27FC236}">
                <a16:creationId xmlns:a16="http://schemas.microsoft.com/office/drawing/2014/main" id="{6C13765E-7C11-494D-A219-1DD9DFC821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8600" y="5410200"/>
            <a:ext cx="4191000" cy="381000"/>
          </a:xfrm>
          <a:prstGeom prst="rect">
            <a:avLst/>
          </a:prstGeom>
          <a:solidFill>
            <a:srgbClr val="FFFFCC"/>
          </a:solidFill>
          <a:ln w="1584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27360" rIns="0" bIns="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l" defTabSz="457189" rtl="0" eaLnBrk="0" fontAlgn="base" latinLnBrk="0" hangingPunct="0">
              <a:lnSpc>
                <a:spcPct val="100000"/>
              </a:lnSpc>
              <a:spcBef>
                <a:spcPts val="1125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 Queue: 7 9  </a:t>
            </a:r>
          </a:p>
        </p:txBody>
      </p:sp>
      <p:sp>
        <p:nvSpPr>
          <p:cNvPr id="25633" name="Text Box 33">
            <a:extLst>
              <a:ext uri="{FF2B5EF4-FFF2-40B4-BE49-F238E27FC236}">
                <a16:creationId xmlns:a16="http://schemas.microsoft.com/office/drawing/2014/main" id="{AF540375-A1A8-46B7-B2EF-591890106E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7800" y="5867400"/>
            <a:ext cx="1905000" cy="381000"/>
          </a:xfrm>
          <a:prstGeom prst="rect">
            <a:avLst/>
          </a:prstGeom>
          <a:solidFill>
            <a:srgbClr val="A50021"/>
          </a:solidFill>
          <a:ln w="1584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27360" rIns="0" bIns="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ts val="1125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Top of queue</a:t>
            </a:r>
          </a:p>
        </p:txBody>
      </p:sp>
      <p:sp>
        <p:nvSpPr>
          <p:cNvPr id="25634" name="Text Box 34">
            <a:extLst>
              <a:ext uri="{FF2B5EF4-FFF2-40B4-BE49-F238E27FC236}">
                <a16:creationId xmlns:a16="http://schemas.microsoft.com/office/drawing/2014/main" id="{36BC1B7B-BF2D-4835-8DC8-E7B905E52F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51080" y="1066806"/>
            <a:ext cx="339725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00339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1</a:t>
            </a:r>
          </a:p>
        </p:txBody>
      </p:sp>
      <p:sp>
        <p:nvSpPr>
          <p:cNvPr id="25635" name="Text Box 35">
            <a:extLst>
              <a:ext uri="{FF2B5EF4-FFF2-40B4-BE49-F238E27FC236}">
                <a16:creationId xmlns:a16="http://schemas.microsoft.com/office/drawing/2014/main" id="{F5B847FB-4B14-48D5-A84C-F642750782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5" y="4267206"/>
            <a:ext cx="339725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00339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1</a:t>
            </a:r>
          </a:p>
        </p:txBody>
      </p:sp>
      <p:sp>
        <p:nvSpPr>
          <p:cNvPr id="25636" name="Text Box 36">
            <a:extLst>
              <a:ext uri="{FF2B5EF4-FFF2-40B4-BE49-F238E27FC236}">
                <a16:creationId xmlns:a16="http://schemas.microsoft.com/office/drawing/2014/main" id="{83FF3641-CDDC-47CF-AAB4-C4D4866F34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46480" y="2971806"/>
            <a:ext cx="339725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00339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1</a:t>
            </a:r>
          </a:p>
        </p:txBody>
      </p:sp>
      <p:sp>
        <p:nvSpPr>
          <p:cNvPr id="25637" name="Text Box 37">
            <a:extLst>
              <a:ext uri="{FF2B5EF4-FFF2-40B4-BE49-F238E27FC236}">
                <a16:creationId xmlns:a16="http://schemas.microsoft.com/office/drawing/2014/main" id="{F2BF133E-F898-40F8-8BBA-5D58123372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13280" y="1066806"/>
            <a:ext cx="339725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00339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2</a:t>
            </a:r>
          </a:p>
        </p:txBody>
      </p:sp>
      <p:sp>
        <p:nvSpPr>
          <p:cNvPr id="25638" name="Text Box 38">
            <a:extLst>
              <a:ext uri="{FF2B5EF4-FFF2-40B4-BE49-F238E27FC236}">
                <a16:creationId xmlns:a16="http://schemas.microsoft.com/office/drawing/2014/main" id="{F511923A-B663-48A1-A37A-23D7387274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13280" y="4267206"/>
            <a:ext cx="339725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00339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2</a:t>
            </a:r>
          </a:p>
        </p:txBody>
      </p:sp>
      <p:sp>
        <p:nvSpPr>
          <p:cNvPr id="25639" name="Text Box 39">
            <a:extLst>
              <a:ext uri="{FF2B5EF4-FFF2-40B4-BE49-F238E27FC236}">
                <a16:creationId xmlns:a16="http://schemas.microsoft.com/office/drawing/2014/main" id="{0B7B58AC-69D1-4C34-A73C-F589BC6099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15205" y="1066806"/>
            <a:ext cx="339725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00339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3</a:t>
            </a:r>
          </a:p>
        </p:txBody>
      </p:sp>
      <p:sp>
        <p:nvSpPr>
          <p:cNvPr id="25640" name="Text Box 40">
            <a:extLst>
              <a:ext uri="{FF2B5EF4-FFF2-40B4-BE49-F238E27FC236}">
                <a16:creationId xmlns:a16="http://schemas.microsoft.com/office/drawing/2014/main" id="{66CF1C9D-F2A5-492C-91F8-78BF06D488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84880" y="2971806"/>
            <a:ext cx="339725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00339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3</a:t>
            </a:r>
          </a:p>
        </p:txBody>
      </p:sp>
      <p:sp>
        <p:nvSpPr>
          <p:cNvPr id="25641" name="Text Box 41">
            <a:extLst>
              <a:ext uri="{FF2B5EF4-FFF2-40B4-BE49-F238E27FC236}">
                <a16:creationId xmlns:a16="http://schemas.microsoft.com/office/drawing/2014/main" id="{A080A437-1AE7-4DC3-8C66-C34A117969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15205" y="4191006"/>
            <a:ext cx="339725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00339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3</a:t>
            </a:r>
          </a:p>
        </p:txBody>
      </p:sp>
      <p:cxnSp>
        <p:nvCxnSpPr>
          <p:cNvPr id="25642" name="AutoShape 42">
            <a:extLst>
              <a:ext uri="{FF2B5EF4-FFF2-40B4-BE49-F238E27FC236}">
                <a16:creationId xmlns:a16="http://schemas.microsoft.com/office/drawing/2014/main" id="{3F6D252F-AF6E-46A7-A67D-1FAFBEAB43F8}"/>
              </a:ext>
            </a:extLst>
          </p:cNvPr>
          <p:cNvCxnSpPr>
            <a:cxnSpLocks noChangeShapeType="1"/>
            <a:stCxn id="25610" idx="2"/>
            <a:endCxn id="25604" idx="6"/>
          </p:cNvCxnSpPr>
          <p:nvPr/>
        </p:nvCxnSpPr>
        <p:spPr bwMode="auto">
          <a:xfrm flipH="1">
            <a:off x="3832231" y="2794001"/>
            <a:ext cx="2187575" cy="1588"/>
          </a:xfrm>
          <a:prstGeom prst="straightConnector1">
            <a:avLst/>
          </a:prstGeom>
          <a:noFill/>
          <a:ln w="50760">
            <a:solidFill>
              <a:srgbClr val="A5002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 additive="repl">
                                        <p:cTn id="7" dur="500"/>
                                        <p:tgtEl>
                                          <p:spTgt spid="256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1">
            <a:extLst>
              <a:ext uri="{FF2B5EF4-FFF2-40B4-BE49-F238E27FC236}">
                <a16:creationId xmlns:a16="http://schemas.microsoft.com/office/drawing/2014/main" id="{9D2F8E4C-0F71-41EA-BBE4-5C67F1E466C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762000"/>
          </a:xfrm>
          <a:ln/>
        </p:spPr>
        <p:txBody>
          <a:bodyPr/>
          <a:lstStyle/>
          <a:p>
            <a:pPr>
              <a:buClrTx/>
              <a:tabLst>
                <a:tab pos="0" algn="l"/>
                <a:tab pos="914377" algn="l"/>
                <a:tab pos="1828754" algn="l"/>
                <a:tab pos="2743131" algn="l"/>
                <a:tab pos="3657509" algn="l"/>
                <a:tab pos="4571886" algn="l"/>
                <a:tab pos="5486263" algn="l"/>
                <a:tab pos="6400640" algn="l"/>
                <a:tab pos="7315017" algn="l"/>
                <a:tab pos="8229394" algn="l"/>
                <a:tab pos="9143771" algn="l"/>
                <a:tab pos="10058149" algn="l"/>
              </a:tabLst>
            </a:pPr>
            <a:r>
              <a:rPr lang="en-US" altLang="en-US"/>
              <a:t>Breadth First Search</a:t>
            </a:r>
          </a:p>
        </p:txBody>
      </p:sp>
      <p:sp>
        <p:nvSpPr>
          <p:cNvPr id="44" name="Slide Number Placeholder 2">
            <a:extLst>
              <a:ext uri="{FF2B5EF4-FFF2-40B4-BE49-F238E27FC236}">
                <a16:creationId xmlns:a16="http://schemas.microsoft.com/office/drawing/2014/main" id="{DEDBD5E7-919F-41CC-9471-9E259939C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28002" y="6513513"/>
            <a:ext cx="2537884" cy="457200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45718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fld id="{BC4C1E08-1B92-4735-B33B-927F3DE60A51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457189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/>
                <a:defRPr/>
              </a:pPr>
              <a:t>157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6626" name="Oval 2">
            <a:extLst>
              <a:ext uri="{FF2B5EF4-FFF2-40B4-BE49-F238E27FC236}">
                <a16:creationId xmlns:a16="http://schemas.microsoft.com/office/drawing/2014/main" id="{CB3A04C8-CE46-4194-84E9-FB08BA53DF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9206" y="2668594"/>
            <a:ext cx="250825" cy="250825"/>
          </a:xfrm>
          <a:prstGeom prst="ellipse">
            <a:avLst/>
          </a:prstGeom>
          <a:solidFill>
            <a:srgbClr val="006600"/>
          </a:solidFill>
          <a:ln w="1584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160" tIns="46080" rIns="92160" bIns="460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s</a:t>
            </a:r>
          </a:p>
        </p:txBody>
      </p:sp>
      <p:sp>
        <p:nvSpPr>
          <p:cNvPr id="26627" name="Oval 3">
            <a:extLst>
              <a:ext uri="{FF2B5EF4-FFF2-40B4-BE49-F238E27FC236}">
                <a16:creationId xmlns:a16="http://schemas.microsoft.com/office/drawing/2014/main" id="{F1C7339D-D034-4C54-8293-C8AC7ECB1A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9181" y="1371605"/>
            <a:ext cx="250825" cy="252413"/>
          </a:xfrm>
          <a:prstGeom prst="ellipse">
            <a:avLst/>
          </a:prstGeom>
          <a:solidFill>
            <a:srgbClr val="006600"/>
          </a:solidFill>
          <a:ln w="1584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160" tIns="46080" rIns="92160" bIns="460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2</a:t>
            </a:r>
          </a:p>
        </p:txBody>
      </p:sp>
      <p:sp>
        <p:nvSpPr>
          <p:cNvPr id="26628" name="Oval 4">
            <a:extLst>
              <a:ext uri="{FF2B5EF4-FFF2-40B4-BE49-F238E27FC236}">
                <a16:creationId xmlns:a16="http://schemas.microsoft.com/office/drawing/2014/main" id="{46CD5B69-106C-4E70-91FC-CABE24384D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1406" y="2668594"/>
            <a:ext cx="250825" cy="250825"/>
          </a:xfrm>
          <a:prstGeom prst="ellipse">
            <a:avLst/>
          </a:prstGeom>
          <a:solidFill>
            <a:srgbClr val="006600"/>
          </a:solidFill>
          <a:ln w="1584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160" tIns="46080" rIns="92160" bIns="460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5</a:t>
            </a:r>
          </a:p>
        </p:txBody>
      </p:sp>
      <p:cxnSp>
        <p:nvCxnSpPr>
          <p:cNvPr id="26629" name="AutoShape 5">
            <a:extLst>
              <a:ext uri="{FF2B5EF4-FFF2-40B4-BE49-F238E27FC236}">
                <a16:creationId xmlns:a16="http://schemas.microsoft.com/office/drawing/2014/main" id="{DC15959E-6F74-41D2-A6B4-2D76CC98E561}"/>
              </a:ext>
            </a:extLst>
          </p:cNvPr>
          <p:cNvCxnSpPr>
            <a:cxnSpLocks noChangeShapeType="1"/>
            <a:stCxn id="26626" idx="7"/>
            <a:endCxn id="26627" idx="3"/>
          </p:cNvCxnSpPr>
          <p:nvPr/>
        </p:nvCxnSpPr>
        <p:spPr bwMode="auto">
          <a:xfrm flipV="1">
            <a:off x="1433514" y="1587500"/>
            <a:ext cx="893763" cy="1117600"/>
          </a:xfrm>
          <a:prstGeom prst="straightConnector1">
            <a:avLst/>
          </a:prstGeom>
          <a:noFill/>
          <a:ln w="19080">
            <a:solidFill>
              <a:srgbClr val="0066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6630" name="AutoShape 6">
            <a:extLst>
              <a:ext uri="{FF2B5EF4-FFF2-40B4-BE49-F238E27FC236}">
                <a16:creationId xmlns:a16="http://schemas.microsoft.com/office/drawing/2014/main" id="{675C640A-1635-4DD8-A45D-3EBD260C77F0}"/>
              </a:ext>
            </a:extLst>
          </p:cNvPr>
          <p:cNvCxnSpPr>
            <a:cxnSpLocks noChangeShapeType="1"/>
            <a:stCxn id="26626" idx="6"/>
            <a:endCxn id="26628" idx="2"/>
          </p:cNvCxnSpPr>
          <p:nvPr/>
        </p:nvCxnSpPr>
        <p:spPr bwMode="auto">
          <a:xfrm>
            <a:off x="1470031" y="2794001"/>
            <a:ext cx="2111375" cy="1588"/>
          </a:xfrm>
          <a:prstGeom prst="straightConnector1">
            <a:avLst/>
          </a:prstGeom>
          <a:noFill/>
          <a:ln w="19080">
            <a:solidFill>
              <a:srgbClr val="0066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6631" name="AutoShape 7">
            <a:extLst>
              <a:ext uri="{FF2B5EF4-FFF2-40B4-BE49-F238E27FC236}">
                <a16:creationId xmlns:a16="http://schemas.microsoft.com/office/drawing/2014/main" id="{617768CD-8D1B-4040-BD45-293FB855E015}"/>
              </a:ext>
            </a:extLst>
          </p:cNvPr>
          <p:cNvCxnSpPr>
            <a:cxnSpLocks noChangeShapeType="1"/>
            <a:stCxn id="26627" idx="6"/>
            <a:endCxn id="26633" idx="2"/>
          </p:cNvCxnSpPr>
          <p:nvPr/>
        </p:nvCxnSpPr>
        <p:spPr bwMode="auto">
          <a:xfrm>
            <a:off x="2540000" y="1498601"/>
            <a:ext cx="2108200" cy="1588"/>
          </a:xfrm>
          <a:prstGeom prst="straightConnector1">
            <a:avLst/>
          </a:prstGeom>
          <a:noFill/>
          <a:ln w="19080">
            <a:solidFill>
              <a:srgbClr val="0066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6632" name="AutoShape 8">
            <a:extLst>
              <a:ext uri="{FF2B5EF4-FFF2-40B4-BE49-F238E27FC236}">
                <a16:creationId xmlns:a16="http://schemas.microsoft.com/office/drawing/2014/main" id="{8BFDFC96-1FBF-4304-855B-B7B35DAF5B13}"/>
              </a:ext>
            </a:extLst>
          </p:cNvPr>
          <p:cNvCxnSpPr>
            <a:cxnSpLocks noChangeShapeType="1"/>
            <a:stCxn id="26627" idx="5"/>
            <a:endCxn id="26628" idx="1"/>
          </p:cNvCxnSpPr>
          <p:nvPr/>
        </p:nvCxnSpPr>
        <p:spPr bwMode="auto">
          <a:xfrm>
            <a:off x="2503494" y="1587501"/>
            <a:ext cx="1114425" cy="1119188"/>
          </a:xfrm>
          <a:prstGeom prst="straightConnector1">
            <a:avLst/>
          </a:prstGeom>
          <a:noFill/>
          <a:ln w="19080">
            <a:solidFill>
              <a:srgbClr val="808080"/>
            </a:solidFill>
            <a:prstDash val="sysDot"/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26633" name="Oval 9">
            <a:extLst>
              <a:ext uri="{FF2B5EF4-FFF2-40B4-BE49-F238E27FC236}">
                <a16:creationId xmlns:a16="http://schemas.microsoft.com/office/drawing/2014/main" id="{00FF0D02-71DB-49A5-85AD-D9F4EAE3CA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8206" y="1371605"/>
            <a:ext cx="250825" cy="252413"/>
          </a:xfrm>
          <a:prstGeom prst="ellipse">
            <a:avLst/>
          </a:prstGeom>
          <a:solidFill>
            <a:srgbClr val="006600"/>
          </a:solidFill>
          <a:ln w="1584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160" tIns="46080" rIns="92160" bIns="460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4</a:t>
            </a:r>
          </a:p>
        </p:txBody>
      </p:sp>
      <p:sp>
        <p:nvSpPr>
          <p:cNvPr id="26634" name="Oval 10">
            <a:extLst>
              <a:ext uri="{FF2B5EF4-FFF2-40B4-BE49-F238E27FC236}">
                <a16:creationId xmlns:a16="http://schemas.microsoft.com/office/drawing/2014/main" id="{A1E94E5F-F60B-4A93-874A-754327649D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9806" y="2668594"/>
            <a:ext cx="250825" cy="250825"/>
          </a:xfrm>
          <a:prstGeom prst="ellipse">
            <a:avLst/>
          </a:prstGeom>
          <a:solidFill>
            <a:srgbClr val="A50021"/>
          </a:solidFill>
          <a:ln w="1584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160" tIns="46080" rIns="92160" bIns="460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7</a:t>
            </a:r>
          </a:p>
        </p:txBody>
      </p:sp>
      <p:cxnSp>
        <p:nvCxnSpPr>
          <p:cNvPr id="26635" name="AutoShape 11">
            <a:extLst>
              <a:ext uri="{FF2B5EF4-FFF2-40B4-BE49-F238E27FC236}">
                <a16:creationId xmlns:a16="http://schemas.microsoft.com/office/drawing/2014/main" id="{2F4E80BD-37B4-4306-BB00-57A4FA69A0C0}"/>
              </a:ext>
            </a:extLst>
          </p:cNvPr>
          <p:cNvCxnSpPr>
            <a:cxnSpLocks noChangeShapeType="1"/>
            <a:stCxn id="26638" idx="3"/>
            <a:endCxn id="26634" idx="7"/>
          </p:cNvCxnSpPr>
          <p:nvPr/>
        </p:nvCxnSpPr>
        <p:spPr bwMode="auto">
          <a:xfrm flipH="1">
            <a:off x="6234119" y="1587501"/>
            <a:ext cx="1171575" cy="1119188"/>
          </a:xfrm>
          <a:prstGeom prst="straightConnector1">
            <a:avLst/>
          </a:prstGeom>
          <a:noFill/>
          <a:ln w="19080">
            <a:solidFill>
              <a:srgbClr val="000000"/>
            </a:solidFill>
            <a:miter lim="800000"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6636" name="AutoShape 12">
            <a:extLst>
              <a:ext uri="{FF2B5EF4-FFF2-40B4-BE49-F238E27FC236}">
                <a16:creationId xmlns:a16="http://schemas.microsoft.com/office/drawing/2014/main" id="{CE50C4C8-7F39-47FA-B528-212DDADCC75A}"/>
              </a:ext>
            </a:extLst>
          </p:cNvPr>
          <p:cNvCxnSpPr>
            <a:cxnSpLocks noChangeShapeType="1"/>
            <a:stCxn id="26634" idx="2"/>
            <a:endCxn id="26628" idx="6"/>
          </p:cNvCxnSpPr>
          <p:nvPr/>
        </p:nvCxnSpPr>
        <p:spPr bwMode="auto">
          <a:xfrm flipH="1">
            <a:off x="3832231" y="2794001"/>
            <a:ext cx="2187575" cy="1588"/>
          </a:xfrm>
          <a:prstGeom prst="straightConnector1">
            <a:avLst/>
          </a:prstGeom>
          <a:noFill/>
          <a:ln w="19080">
            <a:solidFill>
              <a:srgbClr val="808080"/>
            </a:solidFill>
            <a:prstDash val="sysDot"/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6637" name="AutoShape 13">
            <a:extLst>
              <a:ext uri="{FF2B5EF4-FFF2-40B4-BE49-F238E27FC236}">
                <a16:creationId xmlns:a16="http://schemas.microsoft.com/office/drawing/2014/main" id="{74F6835A-80F8-4DCE-B34C-BC20A8748E3E}"/>
              </a:ext>
            </a:extLst>
          </p:cNvPr>
          <p:cNvCxnSpPr>
            <a:cxnSpLocks noChangeShapeType="1"/>
            <a:stCxn id="26644" idx="0"/>
            <a:endCxn id="26638" idx="4"/>
          </p:cNvCxnSpPr>
          <p:nvPr/>
        </p:nvCxnSpPr>
        <p:spPr bwMode="auto">
          <a:xfrm flipV="1">
            <a:off x="7494593" y="1624018"/>
            <a:ext cx="1587" cy="2262187"/>
          </a:xfrm>
          <a:prstGeom prst="straightConnector1">
            <a:avLst/>
          </a:prstGeom>
          <a:noFill/>
          <a:ln w="1908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26638" name="Oval 14">
            <a:extLst>
              <a:ext uri="{FF2B5EF4-FFF2-40B4-BE49-F238E27FC236}">
                <a16:creationId xmlns:a16="http://schemas.microsoft.com/office/drawing/2014/main" id="{D71C1A30-CAB2-44C5-9592-5335C4C823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69181" y="1371605"/>
            <a:ext cx="250825" cy="252413"/>
          </a:xfrm>
          <a:prstGeom prst="ellipse">
            <a:avLst/>
          </a:prstGeom>
          <a:solidFill>
            <a:srgbClr val="006600"/>
          </a:solidFill>
          <a:ln w="1584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160" tIns="46080" rIns="92160" bIns="460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8</a:t>
            </a:r>
          </a:p>
        </p:txBody>
      </p:sp>
      <p:cxnSp>
        <p:nvCxnSpPr>
          <p:cNvPr id="26639" name="AutoShape 15">
            <a:extLst>
              <a:ext uri="{FF2B5EF4-FFF2-40B4-BE49-F238E27FC236}">
                <a16:creationId xmlns:a16="http://schemas.microsoft.com/office/drawing/2014/main" id="{69F9CABC-E00C-4505-B730-01F4521042F3}"/>
              </a:ext>
            </a:extLst>
          </p:cNvPr>
          <p:cNvCxnSpPr>
            <a:cxnSpLocks noChangeShapeType="1"/>
            <a:stCxn id="26633" idx="6"/>
            <a:endCxn id="26638" idx="2"/>
          </p:cNvCxnSpPr>
          <p:nvPr/>
        </p:nvCxnSpPr>
        <p:spPr bwMode="auto">
          <a:xfrm>
            <a:off x="4899027" y="1498601"/>
            <a:ext cx="2470151" cy="1588"/>
          </a:xfrm>
          <a:prstGeom prst="straightConnector1">
            <a:avLst/>
          </a:prstGeom>
          <a:noFill/>
          <a:ln w="19080">
            <a:solidFill>
              <a:srgbClr val="0066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6640" name="AutoShape 16">
            <a:extLst>
              <a:ext uri="{FF2B5EF4-FFF2-40B4-BE49-F238E27FC236}">
                <a16:creationId xmlns:a16="http://schemas.microsoft.com/office/drawing/2014/main" id="{27D870F0-83CE-4F53-8DC8-D0F5761A9233}"/>
              </a:ext>
            </a:extLst>
          </p:cNvPr>
          <p:cNvCxnSpPr>
            <a:cxnSpLocks noChangeShapeType="1"/>
            <a:stCxn id="26633" idx="5"/>
            <a:endCxn id="26634" idx="1"/>
          </p:cNvCxnSpPr>
          <p:nvPr/>
        </p:nvCxnSpPr>
        <p:spPr bwMode="auto">
          <a:xfrm>
            <a:off x="4862518" y="1587501"/>
            <a:ext cx="1195387" cy="1119188"/>
          </a:xfrm>
          <a:prstGeom prst="straightConnector1">
            <a:avLst/>
          </a:prstGeom>
          <a:noFill/>
          <a:ln w="19080">
            <a:solidFill>
              <a:srgbClr val="808080"/>
            </a:solidFill>
            <a:prstDash val="sysDot"/>
            <a:miter lim="800000"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26641" name="Oval 17">
            <a:extLst>
              <a:ext uri="{FF2B5EF4-FFF2-40B4-BE49-F238E27FC236}">
                <a16:creationId xmlns:a16="http://schemas.microsoft.com/office/drawing/2014/main" id="{20B09D59-D7E9-471B-9505-BE9F632061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9181" y="3886205"/>
            <a:ext cx="250825" cy="252413"/>
          </a:xfrm>
          <a:prstGeom prst="ellipse">
            <a:avLst/>
          </a:prstGeom>
          <a:solidFill>
            <a:srgbClr val="006600"/>
          </a:solidFill>
          <a:ln w="1584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160" tIns="46080" rIns="92160" bIns="460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3</a:t>
            </a:r>
          </a:p>
        </p:txBody>
      </p:sp>
      <p:cxnSp>
        <p:nvCxnSpPr>
          <p:cNvPr id="26642" name="AutoShape 18">
            <a:extLst>
              <a:ext uri="{FF2B5EF4-FFF2-40B4-BE49-F238E27FC236}">
                <a16:creationId xmlns:a16="http://schemas.microsoft.com/office/drawing/2014/main" id="{DF815215-7CEC-4022-A2FB-507FB47A529A}"/>
              </a:ext>
            </a:extLst>
          </p:cNvPr>
          <p:cNvCxnSpPr>
            <a:cxnSpLocks noChangeShapeType="1"/>
            <a:stCxn id="26641" idx="6"/>
            <a:endCxn id="26643" idx="2"/>
          </p:cNvCxnSpPr>
          <p:nvPr/>
        </p:nvCxnSpPr>
        <p:spPr bwMode="auto">
          <a:xfrm>
            <a:off x="2540000" y="4013201"/>
            <a:ext cx="2108200" cy="1588"/>
          </a:xfrm>
          <a:prstGeom prst="straightConnector1">
            <a:avLst/>
          </a:prstGeom>
          <a:noFill/>
          <a:ln w="19080">
            <a:solidFill>
              <a:srgbClr val="0066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26643" name="Oval 19">
            <a:extLst>
              <a:ext uri="{FF2B5EF4-FFF2-40B4-BE49-F238E27FC236}">
                <a16:creationId xmlns:a16="http://schemas.microsoft.com/office/drawing/2014/main" id="{EE3814BA-9549-4C88-BFCA-FF47BA3C79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8206" y="3886205"/>
            <a:ext cx="250825" cy="252413"/>
          </a:xfrm>
          <a:prstGeom prst="ellipse">
            <a:avLst/>
          </a:prstGeom>
          <a:solidFill>
            <a:srgbClr val="006600"/>
          </a:solidFill>
          <a:ln w="1584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160" tIns="46080" rIns="92160" bIns="460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6</a:t>
            </a:r>
          </a:p>
        </p:txBody>
      </p:sp>
      <p:sp>
        <p:nvSpPr>
          <p:cNvPr id="26644" name="Oval 20">
            <a:extLst>
              <a:ext uri="{FF2B5EF4-FFF2-40B4-BE49-F238E27FC236}">
                <a16:creationId xmlns:a16="http://schemas.microsoft.com/office/drawing/2014/main" id="{B5802210-2F37-4C21-A822-EA9A0FBE8B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69181" y="3886205"/>
            <a:ext cx="250825" cy="252413"/>
          </a:xfrm>
          <a:prstGeom prst="ellipse">
            <a:avLst/>
          </a:prstGeom>
          <a:solidFill>
            <a:srgbClr val="003399"/>
          </a:solidFill>
          <a:ln w="1584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160" tIns="46080" rIns="92160" bIns="460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9</a:t>
            </a:r>
          </a:p>
        </p:txBody>
      </p:sp>
      <p:cxnSp>
        <p:nvCxnSpPr>
          <p:cNvPr id="26645" name="AutoShape 21">
            <a:extLst>
              <a:ext uri="{FF2B5EF4-FFF2-40B4-BE49-F238E27FC236}">
                <a16:creationId xmlns:a16="http://schemas.microsoft.com/office/drawing/2014/main" id="{82340281-418C-4AA0-B878-C81A85468D07}"/>
              </a:ext>
            </a:extLst>
          </p:cNvPr>
          <p:cNvCxnSpPr>
            <a:cxnSpLocks noChangeShapeType="1"/>
            <a:stCxn id="26643" idx="6"/>
            <a:endCxn id="26644" idx="2"/>
          </p:cNvCxnSpPr>
          <p:nvPr/>
        </p:nvCxnSpPr>
        <p:spPr bwMode="auto">
          <a:xfrm>
            <a:off x="4899027" y="4013201"/>
            <a:ext cx="2470151" cy="1588"/>
          </a:xfrm>
          <a:prstGeom prst="straightConnector1">
            <a:avLst/>
          </a:prstGeom>
          <a:noFill/>
          <a:ln w="19080">
            <a:solidFill>
              <a:srgbClr val="0066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6646" name="AutoShape 22">
            <a:extLst>
              <a:ext uri="{FF2B5EF4-FFF2-40B4-BE49-F238E27FC236}">
                <a16:creationId xmlns:a16="http://schemas.microsoft.com/office/drawing/2014/main" id="{FA34793B-0096-4188-ABC6-FB14318D4674}"/>
              </a:ext>
            </a:extLst>
          </p:cNvPr>
          <p:cNvCxnSpPr>
            <a:cxnSpLocks noChangeShapeType="1"/>
            <a:stCxn id="26626" idx="5"/>
            <a:endCxn id="26641" idx="1"/>
          </p:cNvCxnSpPr>
          <p:nvPr/>
        </p:nvCxnSpPr>
        <p:spPr bwMode="auto">
          <a:xfrm>
            <a:off x="1433514" y="2882900"/>
            <a:ext cx="893763" cy="1041400"/>
          </a:xfrm>
          <a:prstGeom prst="straightConnector1">
            <a:avLst/>
          </a:prstGeom>
          <a:noFill/>
          <a:ln w="19080">
            <a:solidFill>
              <a:srgbClr val="0066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6647" name="AutoShape 23">
            <a:extLst>
              <a:ext uri="{FF2B5EF4-FFF2-40B4-BE49-F238E27FC236}">
                <a16:creationId xmlns:a16="http://schemas.microsoft.com/office/drawing/2014/main" id="{B540C6E8-CA7D-4679-BF45-F5250A56C0EE}"/>
              </a:ext>
            </a:extLst>
          </p:cNvPr>
          <p:cNvCxnSpPr>
            <a:cxnSpLocks noChangeShapeType="1"/>
            <a:stCxn id="26641" idx="7"/>
            <a:endCxn id="26628" idx="3"/>
          </p:cNvCxnSpPr>
          <p:nvPr/>
        </p:nvCxnSpPr>
        <p:spPr bwMode="auto">
          <a:xfrm flipV="1">
            <a:off x="2503494" y="2882905"/>
            <a:ext cx="1114425" cy="1039813"/>
          </a:xfrm>
          <a:prstGeom prst="straightConnector1">
            <a:avLst/>
          </a:prstGeom>
          <a:noFill/>
          <a:ln w="19080">
            <a:solidFill>
              <a:srgbClr val="808080"/>
            </a:solidFill>
            <a:prstDash val="sysDot"/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6648" name="AutoShape 24">
            <a:extLst>
              <a:ext uri="{FF2B5EF4-FFF2-40B4-BE49-F238E27FC236}">
                <a16:creationId xmlns:a16="http://schemas.microsoft.com/office/drawing/2014/main" id="{554A6BAE-CFE9-4B3E-A16D-56FCFE23308A}"/>
              </a:ext>
            </a:extLst>
          </p:cNvPr>
          <p:cNvCxnSpPr>
            <a:cxnSpLocks noChangeShapeType="1"/>
            <a:stCxn id="26628" idx="5"/>
            <a:endCxn id="26643" idx="1"/>
          </p:cNvCxnSpPr>
          <p:nvPr/>
        </p:nvCxnSpPr>
        <p:spPr bwMode="auto">
          <a:xfrm>
            <a:off x="3795718" y="2882900"/>
            <a:ext cx="890587" cy="1041400"/>
          </a:xfrm>
          <a:prstGeom prst="straightConnector1">
            <a:avLst/>
          </a:prstGeom>
          <a:noFill/>
          <a:ln w="19080">
            <a:solidFill>
              <a:srgbClr val="0066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6649" name="AutoShape 25">
            <a:extLst>
              <a:ext uri="{FF2B5EF4-FFF2-40B4-BE49-F238E27FC236}">
                <a16:creationId xmlns:a16="http://schemas.microsoft.com/office/drawing/2014/main" id="{3C958D7E-B701-469B-9557-36B5677B56FD}"/>
              </a:ext>
            </a:extLst>
          </p:cNvPr>
          <p:cNvCxnSpPr>
            <a:cxnSpLocks noChangeShapeType="1"/>
            <a:stCxn id="26644" idx="1"/>
            <a:endCxn id="26634" idx="5"/>
          </p:cNvCxnSpPr>
          <p:nvPr/>
        </p:nvCxnSpPr>
        <p:spPr bwMode="auto">
          <a:xfrm flipH="1" flipV="1">
            <a:off x="6234119" y="2882905"/>
            <a:ext cx="1171575" cy="1039813"/>
          </a:xfrm>
          <a:prstGeom prst="straightConnector1">
            <a:avLst/>
          </a:prstGeom>
          <a:noFill/>
          <a:ln w="1908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6650" name="AutoShape 26">
            <a:extLst>
              <a:ext uri="{FF2B5EF4-FFF2-40B4-BE49-F238E27FC236}">
                <a16:creationId xmlns:a16="http://schemas.microsoft.com/office/drawing/2014/main" id="{BB21D58B-B788-4236-8546-816A28DBECAF}"/>
              </a:ext>
            </a:extLst>
          </p:cNvPr>
          <p:cNvCxnSpPr>
            <a:cxnSpLocks noChangeShapeType="1"/>
            <a:stCxn id="26643" idx="7"/>
            <a:endCxn id="26634" idx="3"/>
          </p:cNvCxnSpPr>
          <p:nvPr/>
        </p:nvCxnSpPr>
        <p:spPr bwMode="auto">
          <a:xfrm flipV="1">
            <a:off x="4862518" y="2882905"/>
            <a:ext cx="1195387" cy="1039813"/>
          </a:xfrm>
          <a:prstGeom prst="straightConnector1">
            <a:avLst/>
          </a:prstGeom>
          <a:noFill/>
          <a:ln w="19080">
            <a:solidFill>
              <a:srgbClr val="0066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6651" name="AutoShape 27">
            <a:extLst>
              <a:ext uri="{FF2B5EF4-FFF2-40B4-BE49-F238E27FC236}">
                <a16:creationId xmlns:a16="http://schemas.microsoft.com/office/drawing/2014/main" id="{A2CAF42E-BBC6-4BA5-9078-AAA861875CB3}"/>
              </a:ext>
            </a:extLst>
          </p:cNvPr>
          <p:cNvCxnSpPr>
            <a:cxnSpLocks noChangeShapeType="1"/>
            <a:stCxn id="26633" idx="3"/>
            <a:endCxn id="26628" idx="7"/>
          </p:cNvCxnSpPr>
          <p:nvPr/>
        </p:nvCxnSpPr>
        <p:spPr bwMode="auto">
          <a:xfrm flipH="1">
            <a:off x="3795713" y="1587501"/>
            <a:ext cx="889000" cy="1119188"/>
          </a:xfrm>
          <a:prstGeom prst="straightConnector1">
            <a:avLst/>
          </a:prstGeom>
          <a:noFill/>
          <a:ln w="19080">
            <a:solidFill>
              <a:srgbClr val="808080"/>
            </a:solidFill>
            <a:prstDash val="sysDot"/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26652" name="Text Box 28">
            <a:extLst>
              <a:ext uri="{FF2B5EF4-FFF2-40B4-BE49-F238E27FC236}">
                <a16:creationId xmlns:a16="http://schemas.microsoft.com/office/drawing/2014/main" id="{CC1ED0C0-E588-4C2D-A8BB-1EB9515FC2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5" y="2667006"/>
            <a:ext cx="339725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00339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0</a:t>
            </a:r>
          </a:p>
        </p:txBody>
      </p:sp>
      <p:sp>
        <p:nvSpPr>
          <p:cNvPr id="26653" name="Text Box 29">
            <a:extLst>
              <a:ext uri="{FF2B5EF4-FFF2-40B4-BE49-F238E27FC236}">
                <a16:creationId xmlns:a16="http://schemas.microsoft.com/office/drawing/2014/main" id="{AADD622D-A0BC-4DE9-A935-707AE8862E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7800" y="5105400"/>
            <a:ext cx="1905000" cy="381000"/>
          </a:xfrm>
          <a:prstGeom prst="rect">
            <a:avLst/>
          </a:prstGeom>
          <a:solidFill>
            <a:srgbClr val="808080"/>
          </a:solidFill>
          <a:ln w="1584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27360" rIns="0" bIns="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ts val="1125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Undiscovered</a:t>
            </a:r>
          </a:p>
        </p:txBody>
      </p:sp>
      <p:sp>
        <p:nvSpPr>
          <p:cNvPr id="26654" name="Text Box 30">
            <a:extLst>
              <a:ext uri="{FF2B5EF4-FFF2-40B4-BE49-F238E27FC236}">
                <a16:creationId xmlns:a16="http://schemas.microsoft.com/office/drawing/2014/main" id="{C8416885-8859-4D49-BDBC-D3D30ACE5D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7800" y="5486400"/>
            <a:ext cx="1905000" cy="381000"/>
          </a:xfrm>
          <a:prstGeom prst="rect">
            <a:avLst/>
          </a:prstGeom>
          <a:solidFill>
            <a:srgbClr val="003399"/>
          </a:solidFill>
          <a:ln w="1584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27360" rIns="0" bIns="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ts val="1125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Discovered</a:t>
            </a:r>
          </a:p>
        </p:txBody>
      </p:sp>
      <p:sp>
        <p:nvSpPr>
          <p:cNvPr id="26655" name="Text Box 31">
            <a:extLst>
              <a:ext uri="{FF2B5EF4-FFF2-40B4-BE49-F238E27FC236}">
                <a16:creationId xmlns:a16="http://schemas.microsoft.com/office/drawing/2014/main" id="{E5916A80-8775-4D19-9BE2-59A914227D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7800" y="6248400"/>
            <a:ext cx="1905000" cy="381000"/>
          </a:xfrm>
          <a:prstGeom prst="rect">
            <a:avLst/>
          </a:prstGeom>
          <a:solidFill>
            <a:srgbClr val="006600"/>
          </a:solidFill>
          <a:ln w="1584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27360" rIns="0" bIns="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ts val="1125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Finished</a:t>
            </a:r>
          </a:p>
        </p:txBody>
      </p:sp>
      <p:sp>
        <p:nvSpPr>
          <p:cNvPr id="26656" name="Text Box 32">
            <a:extLst>
              <a:ext uri="{FF2B5EF4-FFF2-40B4-BE49-F238E27FC236}">
                <a16:creationId xmlns:a16="http://schemas.microsoft.com/office/drawing/2014/main" id="{9AB7A8FC-A167-4F04-9596-FD871B692E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8600" y="5410200"/>
            <a:ext cx="4191000" cy="381000"/>
          </a:xfrm>
          <a:prstGeom prst="rect">
            <a:avLst/>
          </a:prstGeom>
          <a:solidFill>
            <a:srgbClr val="FFFFCC"/>
          </a:solidFill>
          <a:ln w="1584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27360" rIns="0" bIns="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l" defTabSz="457189" rtl="0" eaLnBrk="0" fontAlgn="base" latinLnBrk="0" hangingPunct="0">
              <a:lnSpc>
                <a:spcPct val="100000"/>
              </a:lnSpc>
              <a:spcBef>
                <a:spcPts val="1125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 Queue: 7 9  </a:t>
            </a:r>
          </a:p>
        </p:txBody>
      </p:sp>
      <p:sp>
        <p:nvSpPr>
          <p:cNvPr id="26657" name="Text Box 33">
            <a:extLst>
              <a:ext uri="{FF2B5EF4-FFF2-40B4-BE49-F238E27FC236}">
                <a16:creationId xmlns:a16="http://schemas.microsoft.com/office/drawing/2014/main" id="{019CA88C-A7EE-4C15-8991-EE7381FD66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7800" y="5867400"/>
            <a:ext cx="1905000" cy="381000"/>
          </a:xfrm>
          <a:prstGeom prst="rect">
            <a:avLst/>
          </a:prstGeom>
          <a:solidFill>
            <a:srgbClr val="A50021"/>
          </a:solidFill>
          <a:ln w="1584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27360" rIns="0" bIns="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ts val="1125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Top of queue</a:t>
            </a:r>
          </a:p>
        </p:txBody>
      </p:sp>
      <p:sp>
        <p:nvSpPr>
          <p:cNvPr id="26658" name="Text Box 34">
            <a:extLst>
              <a:ext uri="{FF2B5EF4-FFF2-40B4-BE49-F238E27FC236}">
                <a16:creationId xmlns:a16="http://schemas.microsoft.com/office/drawing/2014/main" id="{394AC5B0-3CB8-4BA8-996D-DE07DB001E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51080" y="1066806"/>
            <a:ext cx="339725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00339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1</a:t>
            </a:r>
          </a:p>
        </p:txBody>
      </p:sp>
      <p:sp>
        <p:nvSpPr>
          <p:cNvPr id="26659" name="Text Box 35">
            <a:extLst>
              <a:ext uri="{FF2B5EF4-FFF2-40B4-BE49-F238E27FC236}">
                <a16:creationId xmlns:a16="http://schemas.microsoft.com/office/drawing/2014/main" id="{61B8B5FA-D5B7-4CAC-8352-86BC06FC86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5" y="4267206"/>
            <a:ext cx="339725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00339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1</a:t>
            </a:r>
          </a:p>
        </p:txBody>
      </p:sp>
      <p:sp>
        <p:nvSpPr>
          <p:cNvPr id="26660" name="Text Box 36">
            <a:extLst>
              <a:ext uri="{FF2B5EF4-FFF2-40B4-BE49-F238E27FC236}">
                <a16:creationId xmlns:a16="http://schemas.microsoft.com/office/drawing/2014/main" id="{CF13D41E-A9A8-431C-842B-CF38DCC1CB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46480" y="2971806"/>
            <a:ext cx="339725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00339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1</a:t>
            </a:r>
          </a:p>
        </p:txBody>
      </p:sp>
      <p:sp>
        <p:nvSpPr>
          <p:cNvPr id="26661" name="Text Box 37">
            <a:extLst>
              <a:ext uri="{FF2B5EF4-FFF2-40B4-BE49-F238E27FC236}">
                <a16:creationId xmlns:a16="http://schemas.microsoft.com/office/drawing/2014/main" id="{9766B250-0EAA-4A45-B7F5-740C3FAD32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13280" y="1066806"/>
            <a:ext cx="339725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00339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2</a:t>
            </a:r>
          </a:p>
        </p:txBody>
      </p:sp>
      <p:sp>
        <p:nvSpPr>
          <p:cNvPr id="26662" name="Text Box 38">
            <a:extLst>
              <a:ext uri="{FF2B5EF4-FFF2-40B4-BE49-F238E27FC236}">
                <a16:creationId xmlns:a16="http://schemas.microsoft.com/office/drawing/2014/main" id="{1EBC07AC-7064-4454-8538-7E09F3A177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13280" y="4267206"/>
            <a:ext cx="339725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00339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2</a:t>
            </a:r>
          </a:p>
        </p:txBody>
      </p:sp>
      <p:sp>
        <p:nvSpPr>
          <p:cNvPr id="26663" name="Text Box 39">
            <a:extLst>
              <a:ext uri="{FF2B5EF4-FFF2-40B4-BE49-F238E27FC236}">
                <a16:creationId xmlns:a16="http://schemas.microsoft.com/office/drawing/2014/main" id="{C11F7D5B-4BB4-440F-854D-DB9D738100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15205" y="1066806"/>
            <a:ext cx="339725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00339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3</a:t>
            </a:r>
          </a:p>
        </p:txBody>
      </p:sp>
      <p:sp>
        <p:nvSpPr>
          <p:cNvPr id="26664" name="Text Box 40">
            <a:extLst>
              <a:ext uri="{FF2B5EF4-FFF2-40B4-BE49-F238E27FC236}">
                <a16:creationId xmlns:a16="http://schemas.microsoft.com/office/drawing/2014/main" id="{2CFF523C-CBBE-4182-8C20-2EC2B97A81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84880" y="2971806"/>
            <a:ext cx="339725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00339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3</a:t>
            </a:r>
          </a:p>
        </p:txBody>
      </p:sp>
      <p:sp>
        <p:nvSpPr>
          <p:cNvPr id="26665" name="Text Box 41">
            <a:extLst>
              <a:ext uri="{FF2B5EF4-FFF2-40B4-BE49-F238E27FC236}">
                <a16:creationId xmlns:a16="http://schemas.microsoft.com/office/drawing/2014/main" id="{574CB927-06C2-44B3-9E4C-B1509BFE5A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15205" y="4191006"/>
            <a:ext cx="339725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00339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3</a:t>
            </a:r>
          </a:p>
        </p:txBody>
      </p:sp>
      <p:cxnSp>
        <p:nvCxnSpPr>
          <p:cNvPr id="26666" name="AutoShape 42">
            <a:extLst>
              <a:ext uri="{FF2B5EF4-FFF2-40B4-BE49-F238E27FC236}">
                <a16:creationId xmlns:a16="http://schemas.microsoft.com/office/drawing/2014/main" id="{A919C914-2BE0-4AF9-AC46-CAB9268491E5}"/>
              </a:ext>
            </a:extLst>
          </p:cNvPr>
          <p:cNvCxnSpPr>
            <a:cxnSpLocks noChangeShapeType="1"/>
            <a:stCxn id="26634" idx="7"/>
            <a:endCxn id="26638" idx="3"/>
          </p:cNvCxnSpPr>
          <p:nvPr/>
        </p:nvCxnSpPr>
        <p:spPr bwMode="auto">
          <a:xfrm flipV="1">
            <a:off x="6234114" y="1587500"/>
            <a:ext cx="1173163" cy="1117600"/>
          </a:xfrm>
          <a:prstGeom prst="straightConnector1">
            <a:avLst/>
          </a:prstGeom>
          <a:noFill/>
          <a:ln w="50760">
            <a:solidFill>
              <a:srgbClr val="A5002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 additive="repl">
                                        <p:cTn id="7" dur="500"/>
                                        <p:tgtEl>
                                          <p:spTgt spid="266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1">
            <a:extLst>
              <a:ext uri="{FF2B5EF4-FFF2-40B4-BE49-F238E27FC236}">
                <a16:creationId xmlns:a16="http://schemas.microsoft.com/office/drawing/2014/main" id="{861C4BFB-516E-4525-87D8-1460501234D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762000"/>
          </a:xfrm>
          <a:ln/>
        </p:spPr>
        <p:txBody>
          <a:bodyPr/>
          <a:lstStyle/>
          <a:p>
            <a:pPr>
              <a:buClrTx/>
              <a:tabLst>
                <a:tab pos="0" algn="l"/>
                <a:tab pos="914377" algn="l"/>
                <a:tab pos="1828754" algn="l"/>
                <a:tab pos="2743131" algn="l"/>
                <a:tab pos="3657509" algn="l"/>
                <a:tab pos="4571886" algn="l"/>
                <a:tab pos="5486263" algn="l"/>
                <a:tab pos="6400640" algn="l"/>
                <a:tab pos="7315017" algn="l"/>
                <a:tab pos="8229394" algn="l"/>
                <a:tab pos="9143771" algn="l"/>
                <a:tab pos="10058149" algn="l"/>
              </a:tabLst>
            </a:pPr>
            <a:r>
              <a:rPr lang="en-US" altLang="en-US"/>
              <a:t>Breadth First Search</a:t>
            </a:r>
          </a:p>
        </p:txBody>
      </p:sp>
      <p:sp>
        <p:nvSpPr>
          <p:cNvPr id="43" name="Slide Number Placeholder 2">
            <a:extLst>
              <a:ext uri="{FF2B5EF4-FFF2-40B4-BE49-F238E27FC236}">
                <a16:creationId xmlns:a16="http://schemas.microsoft.com/office/drawing/2014/main" id="{A164A58A-76E5-4B1F-86C3-A049CF914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28002" y="6513513"/>
            <a:ext cx="2537884" cy="457200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45718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fld id="{F70E12DA-8251-47CA-94D7-13E3F04A8C25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457189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/>
                <a:defRPr/>
              </a:pPr>
              <a:t>158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7650" name="Oval 2">
            <a:extLst>
              <a:ext uri="{FF2B5EF4-FFF2-40B4-BE49-F238E27FC236}">
                <a16:creationId xmlns:a16="http://schemas.microsoft.com/office/drawing/2014/main" id="{C31D9095-BF8B-427B-BEF8-B000197FFD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9206" y="2668594"/>
            <a:ext cx="250825" cy="250825"/>
          </a:xfrm>
          <a:prstGeom prst="ellipse">
            <a:avLst/>
          </a:prstGeom>
          <a:solidFill>
            <a:srgbClr val="006600"/>
          </a:solidFill>
          <a:ln w="1584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160" tIns="46080" rIns="92160" bIns="460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s</a:t>
            </a:r>
          </a:p>
        </p:txBody>
      </p:sp>
      <p:sp>
        <p:nvSpPr>
          <p:cNvPr id="27651" name="Oval 3">
            <a:extLst>
              <a:ext uri="{FF2B5EF4-FFF2-40B4-BE49-F238E27FC236}">
                <a16:creationId xmlns:a16="http://schemas.microsoft.com/office/drawing/2014/main" id="{32DE78C2-33CF-4F21-A4F3-6B8B7101D8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9181" y="1371605"/>
            <a:ext cx="250825" cy="252413"/>
          </a:xfrm>
          <a:prstGeom prst="ellipse">
            <a:avLst/>
          </a:prstGeom>
          <a:solidFill>
            <a:srgbClr val="006600"/>
          </a:solidFill>
          <a:ln w="1584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160" tIns="46080" rIns="92160" bIns="460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2</a:t>
            </a:r>
          </a:p>
        </p:txBody>
      </p:sp>
      <p:sp>
        <p:nvSpPr>
          <p:cNvPr id="27652" name="Oval 4">
            <a:extLst>
              <a:ext uri="{FF2B5EF4-FFF2-40B4-BE49-F238E27FC236}">
                <a16:creationId xmlns:a16="http://schemas.microsoft.com/office/drawing/2014/main" id="{C911589D-0FCE-4160-8B80-04194D038E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1406" y="2668594"/>
            <a:ext cx="250825" cy="250825"/>
          </a:xfrm>
          <a:prstGeom prst="ellipse">
            <a:avLst/>
          </a:prstGeom>
          <a:solidFill>
            <a:srgbClr val="006600"/>
          </a:solidFill>
          <a:ln w="1584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160" tIns="46080" rIns="92160" bIns="460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5</a:t>
            </a:r>
          </a:p>
        </p:txBody>
      </p:sp>
      <p:cxnSp>
        <p:nvCxnSpPr>
          <p:cNvPr id="27653" name="AutoShape 5">
            <a:extLst>
              <a:ext uri="{FF2B5EF4-FFF2-40B4-BE49-F238E27FC236}">
                <a16:creationId xmlns:a16="http://schemas.microsoft.com/office/drawing/2014/main" id="{D11F4EA9-E24F-4FEE-A468-1166727924E6}"/>
              </a:ext>
            </a:extLst>
          </p:cNvPr>
          <p:cNvCxnSpPr>
            <a:cxnSpLocks noChangeShapeType="1"/>
            <a:stCxn id="27650" idx="7"/>
            <a:endCxn id="27651" idx="3"/>
          </p:cNvCxnSpPr>
          <p:nvPr/>
        </p:nvCxnSpPr>
        <p:spPr bwMode="auto">
          <a:xfrm flipV="1">
            <a:off x="1433514" y="1587500"/>
            <a:ext cx="893763" cy="1117600"/>
          </a:xfrm>
          <a:prstGeom prst="straightConnector1">
            <a:avLst/>
          </a:prstGeom>
          <a:noFill/>
          <a:ln w="19080">
            <a:solidFill>
              <a:srgbClr val="0066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7654" name="AutoShape 6">
            <a:extLst>
              <a:ext uri="{FF2B5EF4-FFF2-40B4-BE49-F238E27FC236}">
                <a16:creationId xmlns:a16="http://schemas.microsoft.com/office/drawing/2014/main" id="{CBCFCB21-59C1-474A-B8EB-56D60EB619C7}"/>
              </a:ext>
            </a:extLst>
          </p:cNvPr>
          <p:cNvCxnSpPr>
            <a:cxnSpLocks noChangeShapeType="1"/>
            <a:stCxn id="27650" idx="6"/>
            <a:endCxn id="27652" idx="2"/>
          </p:cNvCxnSpPr>
          <p:nvPr/>
        </p:nvCxnSpPr>
        <p:spPr bwMode="auto">
          <a:xfrm>
            <a:off x="1470031" y="2794001"/>
            <a:ext cx="2111375" cy="1588"/>
          </a:xfrm>
          <a:prstGeom prst="straightConnector1">
            <a:avLst/>
          </a:prstGeom>
          <a:noFill/>
          <a:ln w="19080">
            <a:solidFill>
              <a:srgbClr val="0066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7655" name="AutoShape 7">
            <a:extLst>
              <a:ext uri="{FF2B5EF4-FFF2-40B4-BE49-F238E27FC236}">
                <a16:creationId xmlns:a16="http://schemas.microsoft.com/office/drawing/2014/main" id="{FE297CB9-BC78-4329-814C-46548F2A34E9}"/>
              </a:ext>
            </a:extLst>
          </p:cNvPr>
          <p:cNvCxnSpPr>
            <a:cxnSpLocks noChangeShapeType="1"/>
            <a:stCxn id="27651" idx="6"/>
            <a:endCxn id="27657" idx="2"/>
          </p:cNvCxnSpPr>
          <p:nvPr/>
        </p:nvCxnSpPr>
        <p:spPr bwMode="auto">
          <a:xfrm>
            <a:off x="2540000" y="1498601"/>
            <a:ext cx="2108200" cy="1588"/>
          </a:xfrm>
          <a:prstGeom prst="straightConnector1">
            <a:avLst/>
          </a:prstGeom>
          <a:noFill/>
          <a:ln w="19080">
            <a:solidFill>
              <a:srgbClr val="0066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7656" name="AutoShape 8">
            <a:extLst>
              <a:ext uri="{FF2B5EF4-FFF2-40B4-BE49-F238E27FC236}">
                <a16:creationId xmlns:a16="http://schemas.microsoft.com/office/drawing/2014/main" id="{EFC56694-A351-4735-839E-F9566ADC8CEC}"/>
              </a:ext>
            </a:extLst>
          </p:cNvPr>
          <p:cNvCxnSpPr>
            <a:cxnSpLocks noChangeShapeType="1"/>
            <a:stCxn id="27651" idx="5"/>
            <a:endCxn id="27652" idx="1"/>
          </p:cNvCxnSpPr>
          <p:nvPr/>
        </p:nvCxnSpPr>
        <p:spPr bwMode="auto">
          <a:xfrm>
            <a:off x="2503494" y="1587501"/>
            <a:ext cx="1114425" cy="1119188"/>
          </a:xfrm>
          <a:prstGeom prst="straightConnector1">
            <a:avLst/>
          </a:prstGeom>
          <a:noFill/>
          <a:ln w="19080">
            <a:solidFill>
              <a:srgbClr val="808080"/>
            </a:solidFill>
            <a:prstDash val="sysDot"/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27657" name="Oval 9">
            <a:extLst>
              <a:ext uri="{FF2B5EF4-FFF2-40B4-BE49-F238E27FC236}">
                <a16:creationId xmlns:a16="http://schemas.microsoft.com/office/drawing/2014/main" id="{D0029CF8-4085-47D2-A975-42E6298CA3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8206" y="1371605"/>
            <a:ext cx="250825" cy="252413"/>
          </a:xfrm>
          <a:prstGeom prst="ellipse">
            <a:avLst/>
          </a:prstGeom>
          <a:solidFill>
            <a:srgbClr val="006600"/>
          </a:solidFill>
          <a:ln w="1584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160" tIns="46080" rIns="92160" bIns="460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4</a:t>
            </a:r>
          </a:p>
        </p:txBody>
      </p:sp>
      <p:sp>
        <p:nvSpPr>
          <p:cNvPr id="27658" name="Oval 10">
            <a:extLst>
              <a:ext uri="{FF2B5EF4-FFF2-40B4-BE49-F238E27FC236}">
                <a16:creationId xmlns:a16="http://schemas.microsoft.com/office/drawing/2014/main" id="{82C1FD44-B97E-40D1-8478-D150776A29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9806" y="2668594"/>
            <a:ext cx="250825" cy="250825"/>
          </a:xfrm>
          <a:prstGeom prst="ellipse">
            <a:avLst/>
          </a:prstGeom>
          <a:solidFill>
            <a:srgbClr val="A50021"/>
          </a:solidFill>
          <a:ln w="1584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160" tIns="46080" rIns="92160" bIns="460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7</a:t>
            </a:r>
          </a:p>
        </p:txBody>
      </p:sp>
      <p:cxnSp>
        <p:nvCxnSpPr>
          <p:cNvPr id="27659" name="AutoShape 11">
            <a:extLst>
              <a:ext uri="{FF2B5EF4-FFF2-40B4-BE49-F238E27FC236}">
                <a16:creationId xmlns:a16="http://schemas.microsoft.com/office/drawing/2014/main" id="{1D46A165-BA7F-4E2D-970E-7FE3E8504F63}"/>
              </a:ext>
            </a:extLst>
          </p:cNvPr>
          <p:cNvCxnSpPr>
            <a:cxnSpLocks noChangeShapeType="1"/>
            <a:stCxn id="27662" idx="3"/>
            <a:endCxn id="27658" idx="7"/>
          </p:cNvCxnSpPr>
          <p:nvPr/>
        </p:nvCxnSpPr>
        <p:spPr bwMode="auto">
          <a:xfrm flipH="1">
            <a:off x="6234119" y="1587501"/>
            <a:ext cx="1171575" cy="1119188"/>
          </a:xfrm>
          <a:prstGeom prst="straightConnector1">
            <a:avLst/>
          </a:prstGeom>
          <a:noFill/>
          <a:ln w="19080">
            <a:solidFill>
              <a:srgbClr val="808080"/>
            </a:solidFill>
            <a:prstDash val="sysDot"/>
            <a:miter lim="800000"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7660" name="AutoShape 12">
            <a:extLst>
              <a:ext uri="{FF2B5EF4-FFF2-40B4-BE49-F238E27FC236}">
                <a16:creationId xmlns:a16="http://schemas.microsoft.com/office/drawing/2014/main" id="{D3AE23AB-C003-4E4F-B326-E2AF073041D7}"/>
              </a:ext>
            </a:extLst>
          </p:cNvPr>
          <p:cNvCxnSpPr>
            <a:cxnSpLocks noChangeShapeType="1"/>
            <a:stCxn id="27658" idx="2"/>
            <a:endCxn id="27652" idx="6"/>
          </p:cNvCxnSpPr>
          <p:nvPr/>
        </p:nvCxnSpPr>
        <p:spPr bwMode="auto">
          <a:xfrm flipH="1">
            <a:off x="3832231" y="2794001"/>
            <a:ext cx="2187575" cy="1588"/>
          </a:xfrm>
          <a:prstGeom prst="straightConnector1">
            <a:avLst/>
          </a:prstGeom>
          <a:noFill/>
          <a:ln w="19080">
            <a:solidFill>
              <a:srgbClr val="808080"/>
            </a:solidFill>
            <a:prstDash val="sysDot"/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7661" name="AutoShape 13">
            <a:extLst>
              <a:ext uri="{FF2B5EF4-FFF2-40B4-BE49-F238E27FC236}">
                <a16:creationId xmlns:a16="http://schemas.microsoft.com/office/drawing/2014/main" id="{2CBB7291-B0AC-49A7-AB78-476AF708D9CB}"/>
              </a:ext>
            </a:extLst>
          </p:cNvPr>
          <p:cNvCxnSpPr>
            <a:cxnSpLocks noChangeShapeType="1"/>
            <a:stCxn id="27668" idx="0"/>
            <a:endCxn id="27662" idx="4"/>
          </p:cNvCxnSpPr>
          <p:nvPr/>
        </p:nvCxnSpPr>
        <p:spPr bwMode="auto">
          <a:xfrm flipV="1">
            <a:off x="7494593" y="1624018"/>
            <a:ext cx="1587" cy="2262187"/>
          </a:xfrm>
          <a:prstGeom prst="straightConnector1">
            <a:avLst/>
          </a:prstGeom>
          <a:noFill/>
          <a:ln w="1908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27662" name="Oval 14">
            <a:extLst>
              <a:ext uri="{FF2B5EF4-FFF2-40B4-BE49-F238E27FC236}">
                <a16:creationId xmlns:a16="http://schemas.microsoft.com/office/drawing/2014/main" id="{5C7EAC77-844A-4259-A58F-220E98B540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69181" y="1371605"/>
            <a:ext cx="250825" cy="252413"/>
          </a:xfrm>
          <a:prstGeom prst="ellipse">
            <a:avLst/>
          </a:prstGeom>
          <a:solidFill>
            <a:srgbClr val="006600"/>
          </a:solidFill>
          <a:ln w="1584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160" tIns="46080" rIns="92160" bIns="460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8</a:t>
            </a:r>
          </a:p>
        </p:txBody>
      </p:sp>
      <p:cxnSp>
        <p:nvCxnSpPr>
          <p:cNvPr id="27663" name="AutoShape 15">
            <a:extLst>
              <a:ext uri="{FF2B5EF4-FFF2-40B4-BE49-F238E27FC236}">
                <a16:creationId xmlns:a16="http://schemas.microsoft.com/office/drawing/2014/main" id="{E22873FB-C868-4DD5-9169-FDFBC2577D20}"/>
              </a:ext>
            </a:extLst>
          </p:cNvPr>
          <p:cNvCxnSpPr>
            <a:cxnSpLocks noChangeShapeType="1"/>
            <a:stCxn id="27657" idx="6"/>
            <a:endCxn id="27662" idx="2"/>
          </p:cNvCxnSpPr>
          <p:nvPr/>
        </p:nvCxnSpPr>
        <p:spPr bwMode="auto">
          <a:xfrm>
            <a:off x="4899027" y="1498601"/>
            <a:ext cx="2470151" cy="1588"/>
          </a:xfrm>
          <a:prstGeom prst="straightConnector1">
            <a:avLst/>
          </a:prstGeom>
          <a:noFill/>
          <a:ln w="19080">
            <a:solidFill>
              <a:srgbClr val="0066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7664" name="AutoShape 16">
            <a:extLst>
              <a:ext uri="{FF2B5EF4-FFF2-40B4-BE49-F238E27FC236}">
                <a16:creationId xmlns:a16="http://schemas.microsoft.com/office/drawing/2014/main" id="{DA0A0B1D-C9A0-4AA4-9B2B-26F3ECEA94AF}"/>
              </a:ext>
            </a:extLst>
          </p:cNvPr>
          <p:cNvCxnSpPr>
            <a:cxnSpLocks noChangeShapeType="1"/>
            <a:stCxn id="27657" idx="5"/>
            <a:endCxn id="27658" idx="1"/>
          </p:cNvCxnSpPr>
          <p:nvPr/>
        </p:nvCxnSpPr>
        <p:spPr bwMode="auto">
          <a:xfrm>
            <a:off x="4862518" y="1587501"/>
            <a:ext cx="1195387" cy="1119188"/>
          </a:xfrm>
          <a:prstGeom prst="straightConnector1">
            <a:avLst/>
          </a:prstGeom>
          <a:noFill/>
          <a:ln w="19080">
            <a:solidFill>
              <a:srgbClr val="808080"/>
            </a:solidFill>
            <a:prstDash val="sysDot"/>
            <a:miter lim="800000"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27665" name="Oval 17">
            <a:extLst>
              <a:ext uri="{FF2B5EF4-FFF2-40B4-BE49-F238E27FC236}">
                <a16:creationId xmlns:a16="http://schemas.microsoft.com/office/drawing/2014/main" id="{CEF96D52-EE3B-49B6-8DB0-E59008050E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9181" y="3886205"/>
            <a:ext cx="250825" cy="252413"/>
          </a:xfrm>
          <a:prstGeom prst="ellipse">
            <a:avLst/>
          </a:prstGeom>
          <a:solidFill>
            <a:srgbClr val="006600"/>
          </a:solidFill>
          <a:ln w="1584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160" tIns="46080" rIns="92160" bIns="460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3</a:t>
            </a:r>
          </a:p>
        </p:txBody>
      </p:sp>
      <p:cxnSp>
        <p:nvCxnSpPr>
          <p:cNvPr id="27666" name="AutoShape 18">
            <a:extLst>
              <a:ext uri="{FF2B5EF4-FFF2-40B4-BE49-F238E27FC236}">
                <a16:creationId xmlns:a16="http://schemas.microsoft.com/office/drawing/2014/main" id="{FAF99F62-D78B-4B14-AF0E-816053362B2A}"/>
              </a:ext>
            </a:extLst>
          </p:cNvPr>
          <p:cNvCxnSpPr>
            <a:cxnSpLocks noChangeShapeType="1"/>
            <a:stCxn id="27665" idx="6"/>
            <a:endCxn id="27667" idx="2"/>
          </p:cNvCxnSpPr>
          <p:nvPr/>
        </p:nvCxnSpPr>
        <p:spPr bwMode="auto">
          <a:xfrm>
            <a:off x="2540000" y="4013201"/>
            <a:ext cx="2108200" cy="1588"/>
          </a:xfrm>
          <a:prstGeom prst="straightConnector1">
            <a:avLst/>
          </a:prstGeom>
          <a:noFill/>
          <a:ln w="19080">
            <a:solidFill>
              <a:srgbClr val="0066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27667" name="Oval 19">
            <a:extLst>
              <a:ext uri="{FF2B5EF4-FFF2-40B4-BE49-F238E27FC236}">
                <a16:creationId xmlns:a16="http://schemas.microsoft.com/office/drawing/2014/main" id="{09D98D4C-0391-4A48-AAB8-257572C656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8206" y="3886205"/>
            <a:ext cx="250825" cy="252413"/>
          </a:xfrm>
          <a:prstGeom prst="ellipse">
            <a:avLst/>
          </a:prstGeom>
          <a:solidFill>
            <a:srgbClr val="006600"/>
          </a:solidFill>
          <a:ln w="1584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160" tIns="46080" rIns="92160" bIns="460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6</a:t>
            </a:r>
          </a:p>
        </p:txBody>
      </p:sp>
      <p:sp>
        <p:nvSpPr>
          <p:cNvPr id="27668" name="Oval 20">
            <a:extLst>
              <a:ext uri="{FF2B5EF4-FFF2-40B4-BE49-F238E27FC236}">
                <a16:creationId xmlns:a16="http://schemas.microsoft.com/office/drawing/2014/main" id="{9C315780-C1CE-4834-A1B2-D644BDDB34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69181" y="3886205"/>
            <a:ext cx="250825" cy="252413"/>
          </a:xfrm>
          <a:prstGeom prst="ellipse">
            <a:avLst/>
          </a:prstGeom>
          <a:solidFill>
            <a:srgbClr val="003399"/>
          </a:solidFill>
          <a:ln w="1584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160" tIns="46080" rIns="92160" bIns="460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9</a:t>
            </a:r>
          </a:p>
        </p:txBody>
      </p:sp>
      <p:cxnSp>
        <p:nvCxnSpPr>
          <p:cNvPr id="27669" name="AutoShape 21">
            <a:extLst>
              <a:ext uri="{FF2B5EF4-FFF2-40B4-BE49-F238E27FC236}">
                <a16:creationId xmlns:a16="http://schemas.microsoft.com/office/drawing/2014/main" id="{CB5D1197-2F30-4C47-B996-A5DFFCDF3407}"/>
              </a:ext>
            </a:extLst>
          </p:cNvPr>
          <p:cNvCxnSpPr>
            <a:cxnSpLocks noChangeShapeType="1"/>
            <a:stCxn id="27667" idx="6"/>
            <a:endCxn id="27668" idx="2"/>
          </p:cNvCxnSpPr>
          <p:nvPr/>
        </p:nvCxnSpPr>
        <p:spPr bwMode="auto">
          <a:xfrm>
            <a:off x="4899027" y="4013201"/>
            <a:ext cx="2470151" cy="1588"/>
          </a:xfrm>
          <a:prstGeom prst="straightConnector1">
            <a:avLst/>
          </a:prstGeom>
          <a:noFill/>
          <a:ln w="19080">
            <a:solidFill>
              <a:srgbClr val="0066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7670" name="AutoShape 22">
            <a:extLst>
              <a:ext uri="{FF2B5EF4-FFF2-40B4-BE49-F238E27FC236}">
                <a16:creationId xmlns:a16="http://schemas.microsoft.com/office/drawing/2014/main" id="{A92A8DCA-F856-4D4E-9CAB-FD35E8F6F97A}"/>
              </a:ext>
            </a:extLst>
          </p:cNvPr>
          <p:cNvCxnSpPr>
            <a:cxnSpLocks noChangeShapeType="1"/>
            <a:stCxn id="27650" idx="5"/>
            <a:endCxn id="27665" idx="1"/>
          </p:cNvCxnSpPr>
          <p:nvPr/>
        </p:nvCxnSpPr>
        <p:spPr bwMode="auto">
          <a:xfrm>
            <a:off x="1433514" y="2882900"/>
            <a:ext cx="893763" cy="1041400"/>
          </a:xfrm>
          <a:prstGeom prst="straightConnector1">
            <a:avLst/>
          </a:prstGeom>
          <a:noFill/>
          <a:ln w="19080">
            <a:solidFill>
              <a:srgbClr val="0066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7671" name="AutoShape 23">
            <a:extLst>
              <a:ext uri="{FF2B5EF4-FFF2-40B4-BE49-F238E27FC236}">
                <a16:creationId xmlns:a16="http://schemas.microsoft.com/office/drawing/2014/main" id="{C97B3121-28D3-4F4C-9D96-772732ADB02C}"/>
              </a:ext>
            </a:extLst>
          </p:cNvPr>
          <p:cNvCxnSpPr>
            <a:cxnSpLocks noChangeShapeType="1"/>
            <a:stCxn id="27665" idx="7"/>
            <a:endCxn id="27652" idx="3"/>
          </p:cNvCxnSpPr>
          <p:nvPr/>
        </p:nvCxnSpPr>
        <p:spPr bwMode="auto">
          <a:xfrm flipV="1">
            <a:off x="2503494" y="2882905"/>
            <a:ext cx="1114425" cy="1039813"/>
          </a:xfrm>
          <a:prstGeom prst="straightConnector1">
            <a:avLst/>
          </a:prstGeom>
          <a:noFill/>
          <a:ln w="19080">
            <a:solidFill>
              <a:srgbClr val="808080"/>
            </a:solidFill>
            <a:prstDash val="sysDot"/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7672" name="AutoShape 24">
            <a:extLst>
              <a:ext uri="{FF2B5EF4-FFF2-40B4-BE49-F238E27FC236}">
                <a16:creationId xmlns:a16="http://schemas.microsoft.com/office/drawing/2014/main" id="{8FCB0545-2696-494C-B0E7-A6A48D023642}"/>
              </a:ext>
            </a:extLst>
          </p:cNvPr>
          <p:cNvCxnSpPr>
            <a:cxnSpLocks noChangeShapeType="1"/>
            <a:stCxn id="27652" idx="5"/>
            <a:endCxn id="27667" idx="1"/>
          </p:cNvCxnSpPr>
          <p:nvPr/>
        </p:nvCxnSpPr>
        <p:spPr bwMode="auto">
          <a:xfrm>
            <a:off x="3795718" y="2882900"/>
            <a:ext cx="890587" cy="1041400"/>
          </a:xfrm>
          <a:prstGeom prst="straightConnector1">
            <a:avLst/>
          </a:prstGeom>
          <a:noFill/>
          <a:ln w="19080">
            <a:solidFill>
              <a:srgbClr val="0066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7673" name="AutoShape 25">
            <a:extLst>
              <a:ext uri="{FF2B5EF4-FFF2-40B4-BE49-F238E27FC236}">
                <a16:creationId xmlns:a16="http://schemas.microsoft.com/office/drawing/2014/main" id="{EAE56204-7BD6-4048-86A9-99B205B4F661}"/>
              </a:ext>
            </a:extLst>
          </p:cNvPr>
          <p:cNvCxnSpPr>
            <a:cxnSpLocks noChangeShapeType="1"/>
            <a:stCxn id="27668" idx="1"/>
            <a:endCxn id="27658" idx="5"/>
          </p:cNvCxnSpPr>
          <p:nvPr/>
        </p:nvCxnSpPr>
        <p:spPr bwMode="auto">
          <a:xfrm flipH="1" flipV="1">
            <a:off x="6234119" y="2882905"/>
            <a:ext cx="1171575" cy="1039813"/>
          </a:xfrm>
          <a:prstGeom prst="straightConnector1">
            <a:avLst/>
          </a:prstGeom>
          <a:noFill/>
          <a:ln w="1908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7674" name="AutoShape 26">
            <a:extLst>
              <a:ext uri="{FF2B5EF4-FFF2-40B4-BE49-F238E27FC236}">
                <a16:creationId xmlns:a16="http://schemas.microsoft.com/office/drawing/2014/main" id="{36DEF394-27C8-4B00-8C0B-702985273487}"/>
              </a:ext>
            </a:extLst>
          </p:cNvPr>
          <p:cNvCxnSpPr>
            <a:cxnSpLocks noChangeShapeType="1"/>
            <a:stCxn id="27667" idx="7"/>
            <a:endCxn id="27658" idx="3"/>
          </p:cNvCxnSpPr>
          <p:nvPr/>
        </p:nvCxnSpPr>
        <p:spPr bwMode="auto">
          <a:xfrm flipV="1">
            <a:off x="4862518" y="2882905"/>
            <a:ext cx="1195387" cy="1039813"/>
          </a:xfrm>
          <a:prstGeom prst="straightConnector1">
            <a:avLst/>
          </a:prstGeom>
          <a:noFill/>
          <a:ln w="19080">
            <a:solidFill>
              <a:srgbClr val="0066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7675" name="AutoShape 27">
            <a:extLst>
              <a:ext uri="{FF2B5EF4-FFF2-40B4-BE49-F238E27FC236}">
                <a16:creationId xmlns:a16="http://schemas.microsoft.com/office/drawing/2014/main" id="{2032FCF8-4479-478F-A616-75D2CF1FE755}"/>
              </a:ext>
            </a:extLst>
          </p:cNvPr>
          <p:cNvCxnSpPr>
            <a:cxnSpLocks noChangeShapeType="1"/>
            <a:stCxn id="27657" idx="3"/>
            <a:endCxn id="27652" idx="7"/>
          </p:cNvCxnSpPr>
          <p:nvPr/>
        </p:nvCxnSpPr>
        <p:spPr bwMode="auto">
          <a:xfrm flipH="1">
            <a:off x="3795713" y="1587501"/>
            <a:ext cx="889000" cy="1119188"/>
          </a:xfrm>
          <a:prstGeom prst="straightConnector1">
            <a:avLst/>
          </a:prstGeom>
          <a:noFill/>
          <a:ln w="19080">
            <a:solidFill>
              <a:srgbClr val="808080"/>
            </a:solidFill>
            <a:prstDash val="sysDot"/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27676" name="Text Box 28">
            <a:extLst>
              <a:ext uri="{FF2B5EF4-FFF2-40B4-BE49-F238E27FC236}">
                <a16:creationId xmlns:a16="http://schemas.microsoft.com/office/drawing/2014/main" id="{A238EFAE-F105-4EF2-871B-4396E7A173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5" y="2667006"/>
            <a:ext cx="339725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00339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0</a:t>
            </a:r>
          </a:p>
        </p:txBody>
      </p:sp>
      <p:sp>
        <p:nvSpPr>
          <p:cNvPr id="27677" name="Text Box 29">
            <a:extLst>
              <a:ext uri="{FF2B5EF4-FFF2-40B4-BE49-F238E27FC236}">
                <a16:creationId xmlns:a16="http://schemas.microsoft.com/office/drawing/2014/main" id="{08C0EE29-7AC2-4D6F-AE22-92CB486D2E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7800" y="5105400"/>
            <a:ext cx="1905000" cy="381000"/>
          </a:xfrm>
          <a:prstGeom prst="rect">
            <a:avLst/>
          </a:prstGeom>
          <a:solidFill>
            <a:srgbClr val="808080"/>
          </a:solidFill>
          <a:ln w="1584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27360" rIns="0" bIns="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ts val="1125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Undiscovered</a:t>
            </a:r>
          </a:p>
        </p:txBody>
      </p:sp>
      <p:sp>
        <p:nvSpPr>
          <p:cNvPr id="27678" name="Text Box 30">
            <a:extLst>
              <a:ext uri="{FF2B5EF4-FFF2-40B4-BE49-F238E27FC236}">
                <a16:creationId xmlns:a16="http://schemas.microsoft.com/office/drawing/2014/main" id="{0F3C977C-C21C-4248-8B4A-BA91633F29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7800" y="5486400"/>
            <a:ext cx="1905000" cy="381000"/>
          </a:xfrm>
          <a:prstGeom prst="rect">
            <a:avLst/>
          </a:prstGeom>
          <a:solidFill>
            <a:srgbClr val="003399"/>
          </a:solidFill>
          <a:ln w="1584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27360" rIns="0" bIns="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ts val="1125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Discovered</a:t>
            </a:r>
          </a:p>
        </p:txBody>
      </p:sp>
      <p:sp>
        <p:nvSpPr>
          <p:cNvPr id="27679" name="Text Box 31">
            <a:extLst>
              <a:ext uri="{FF2B5EF4-FFF2-40B4-BE49-F238E27FC236}">
                <a16:creationId xmlns:a16="http://schemas.microsoft.com/office/drawing/2014/main" id="{2C81B44C-A721-4B47-B43F-9EBE23A464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7800" y="6248400"/>
            <a:ext cx="1905000" cy="381000"/>
          </a:xfrm>
          <a:prstGeom prst="rect">
            <a:avLst/>
          </a:prstGeom>
          <a:solidFill>
            <a:srgbClr val="006600"/>
          </a:solidFill>
          <a:ln w="1584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27360" rIns="0" bIns="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ts val="1125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Finished</a:t>
            </a:r>
          </a:p>
        </p:txBody>
      </p:sp>
      <p:sp>
        <p:nvSpPr>
          <p:cNvPr id="27680" name="Text Box 32">
            <a:extLst>
              <a:ext uri="{FF2B5EF4-FFF2-40B4-BE49-F238E27FC236}">
                <a16:creationId xmlns:a16="http://schemas.microsoft.com/office/drawing/2014/main" id="{FE4275F0-FDAA-4D94-ABAE-FF3D06756C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8600" y="5410200"/>
            <a:ext cx="4191000" cy="381000"/>
          </a:xfrm>
          <a:prstGeom prst="rect">
            <a:avLst/>
          </a:prstGeom>
          <a:solidFill>
            <a:srgbClr val="FFFFCC"/>
          </a:solidFill>
          <a:ln w="1584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27360" rIns="0" bIns="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l" defTabSz="457189" rtl="0" eaLnBrk="0" fontAlgn="base" latinLnBrk="0" hangingPunct="0">
              <a:lnSpc>
                <a:spcPct val="100000"/>
              </a:lnSpc>
              <a:spcBef>
                <a:spcPts val="1125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 Queue: 7 9  </a:t>
            </a:r>
          </a:p>
        </p:txBody>
      </p:sp>
      <p:sp>
        <p:nvSpPr>
          <p:cNvPr id="27681" name="Text Box 33">
            <a:extLst>
              <a:ext uri="{FF2B5EF4-FFF2-40B4-BE49-F238E27FC236}">
                <a16:creationId xmlns:a16="http://schemas.microsoft.com/office/drawing/2014/main" id="{3FBB0E3A-BCA3-4572-A0B8-BD061F9A06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7800" y="5867400"/>
            <a:ext cx="1905000" cy="381000"/>
          </a:xfrm>
          <a:prstGeom prst="rect">
            <a:avLst/>
          </a:prstGeom>
          <a:solidFill>
            <a:srgbClr val="A50021"/>
          </a:solidFill>
          <a:ln w="1584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27360" rIns="0" bIns="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ts val="1125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Top of queue</a:t>
            </a:r>
          </a:p>
        </p:txBody>
      </p:sp>
      <p:sp>
        <p:nvSpPr>
          <p:cNvPr id="27682" name="Text Box 34">
            <a:extLst>
              <a:ext uri="{FF2B5EF4-FFF2-40B4-BE49-F238E27FC236}">
                <a16:creationId xmlns:a16="http://schemas.microsoft.com/office/drawing/2014/main" id="{BC6EAE1C-182B-4FE4-BAED-64C099837F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51080" y="1066806"/>
            <a:ext cx="339725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00339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1</a:t>
            </a:r>
          </a:p>
        </p:txBody>
      </p:sp>
      <p:sp>
        <p:nvSpPr>
          <p:cNvPr id="27683" name="Text Box 35">
            <a:extLst>
              <a:ext uri="{FF2B5EF4-FFF2-40B4-BE49-F238E27FC236}">
                <a16:creationId xmlns:a16="http://schemas.microsoft.com/office/drawing/2014/main" id="{777ABF3D-6F29-4131-9A1D-C38D95FA17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5" y="4267206"/>
            <a:ext cx="339725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00339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1</a:t>
            </a:r>
          </a:p>
        </p:txBody>
      </p:sp>
      <p:sp>
        <p:nvSpPr>
          <p:cNvPr id="27684" name="Text Box 36">
            <a:extLst>
              <a:ext uri="{FF2B5EF4-FFF2-40B4-BE49-F238E27FC236}">
                <a16:creationId xmlns:a16="http://schemas.microsoft.com/office/drawing/2014/main" id="{E8EDFDF6-E411-4169-8022-6463D09C2B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46480" y="2971806"/>
            <a:ext cx="339725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00339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1</a:t>
            </a:r>
          </a:p>
        </p:txBody>
      </p:sp>
      <p:sp>
        <p:nvSpPr>
          <p:cNvPr id="27685" name="Text Box 37">
            <a:extLst>
              <a:ext uri="{FF2B5EF4-FFF2-40B4-BE49-F238E27FC236}">
                <a16:creationId xmlns:a16="http://schemas.microsoft.com/office/drawing/2014/main" id="{04B12B96-0AAB-4281-B9C7-9AC8A4070F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13280" y="1066806"/>
            <a:ext cx="339725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00339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2</a:t>
            </a:r>
          </a:p>
        </p:txBody>
      </p:sp>
      <p:sp>
        <p:nvSpPr>
          <p:cNvPr id="27686" name="Text Box 38">
            <a:extLst>
              <a:ext uri="{FF2B5EF4-FFF2-40B4-BE49-F238E27FC236}">
                <a16:creationId xmlns:a16="http://schemas.microsoft.com/office/drawing/2014/main" id="{8AD67059-02C3-453D-B14A-E3D32CDBDF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13280" y="4267206"/>
            <a:ext cx="339725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00339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2</a:t>
            </a:r>
          </a:p>
        </p:txBody>
      </p:sp>
      <p:sp>
        <p:nvSpPr>
          <p:cNvPr id="27687" name="Text Box 39">
            <a:extLst>
              <a:ext uri="{FF2B5EF4-FFF2-40B4-BE49-F238E27FC236}">
                <a16:creationId xmlns:a16="http://schemas.microsoft.com/office/drawing/2014/main" id="{F162A685-36D4-41BB-ACEC-15A4D40589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15205" y="1066806"/>
            <a:ext cx="339725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00339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3</a:t>
            </a:r>
          </a:p>
        </p:txBody>
      </p:sp>
      <p:sp>
        <p:nvSpPr>
          <p:cNvPr id="27688" name="Text Box 40">
            <a:extLst>
              <a:ext uri="{FF2B5EF4-FFF2-40B4-BE49-F238E27FC236}">
                <a16:creationId xmlns:a16="http://schemas.microsoft.com/office/drawing/2014/main" id="{A02628F5-6D9B-42E1-91D4-5BDB7C18DC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84880" y="2971806"/>
            <a:ext cx="339725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00339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3</a:t>
            </a:r>
          </a:p>
        </p:txBody>
      </p:sp>
      <p:sp>
        <p:nvSpPr>
          <p:cNvPr id="27689" name="Text Box 41">
            <a:extLst>
              <a:ext uri="{FF2B5EF4-FFF2-40B4-BE49-F238E27FC236}">
                <a16:creationId xmlns:a16="http://schemas.microsoft.com/office/drawing/2014/main" id="{A132BB19-DEDE-470F-A7B6-62CD78E982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15205" y="4191006"/>
            <a:ext cx="339725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00339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3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1">
            <a:extLst>
              <a:ext uri="{FF2B5EF4-FFF2-40B4-BE49-F238E27FC236}">
                <a16:creationId xmlns:a16="http://schemas.microsoft.com/office/drawing/2014/main" id="{A0316C0A-9304-45C4-82A8-964B5D2CA9B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762000"/>
          </a:xfrm>
          <a:ln/>
        </p:spPr>
        <p:txBody>
          <a:bodyPr/>
          <a:lstStyle/>
          <a:p>
            <a:pPr>
              <a:buClrTx/>
              <a:tabLst>
                <a:tab pos="0" algn="l"/>
                <a:tab pos="914377" algn="l"/>
                <a:tab pos="1828754" algn="l"/>
                <a:tab pos="2743131" algn="l"/>
                <a:tab pos="3657509" algn="l"/>
                <a:tab pos="4571886" algn="l"/>
                <a:tab pos="5486263" algn="l"/>
                <a:tab pos="6400640" algn="l"/>
                <a:tab pos="7315017" algn="l"/>
                <a:tab pos="8229394" algn="l"/>
                <a:tab pos="9143771" algn="l"/>
                <a:tab pos="10058149" algn="l"/>
              </a:tabLst>
            </a:pPr>
            <a:r>
              <a:rPr lang="en-US" altLang="en-US"/>
              <a:t>Breadth First Search</a:t>
            </a:r>
          </a:p>
        </p:txBody>
      </p:sp>
      <p:sp>
        <p:nvSpPr>
          <p:cNvPr id="44" name="Slide Number Placeholder 2">
            <a:extLst>
              <a:ext uri="{FF2B5EF4-FFF2-40B4-BE49-F238E27FC236}">
                <a16:creationId xmlns:a16="http://schemas.microsoft.com/office/drawing/2014/main" id="{63385A8A-D247-4B91-9A03-8E8FDF12B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28002" y="6513513"/>
            <a:ext cx="2537884" cy="457200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45718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fld id="{E9E23A88-C52A-4B18-8530-CCE832A54AC4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457189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/>
                <a:defRPr/>
              </a:pPr>
              <a:t>159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8674" name="Oval 2">
            <a:extLst>
              <a:ext uri="{FF2B5EF4-FFF2-40B4-BE49-F238E27FC236}">
                <a16:creationId xmlns:a16="http://schemas.microsoft.com/office/drawing/2014/main" id="{8463F39F-E9D2-412B-8868-4C9A189DE2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9206" y="2668594"/>
            <a:ext cx="250825" cy="250825"/>
          </a:xfrm>
          <a:prstGeom prst="ellipse">
            <a:avLst/>
          </a:prstGeom>
          <a:solidFill>
            <a:srgbClr val="006600"/>
          </a:solidFill>
          <a:ln w="1584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160" tIns="46080" rIns="92160" bIns="460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s</a:t>
            </a:r>
          </a:p>
        </p:txBody>
      </p:sp>
      <p:sp>
        <p:nvSpPr>
          <p:cNvPr id="28675" name="Oval 3">
            <a:extLst>
              <a:ext uri="{FF2B5EF4-FFF2-40B4-BE49-F238E27FC236}">
                <a16:creationId xmlns:a16="http://schemas.microsoft.com/office/drawing/2014/main" id="{F5A8C0E9-7F80-4075-AC4C-9E705BBE2F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9181" y="1371605"/>
            <a:ext cx="250825" cy="252413"/>
          </a:xfrm>
          <a:prstGeom prst="ellipse">
            <a:avLst/>
          </a:prstGeom>
          <a:solidFill>
            <a:srgbClr val="006600"/>
          </a:solidFill>
          <a:ln w="1584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160" tIns="46080" rIns="92160" bIns="460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2</a:t>
            </a:r>
          </a:p>
        </p:txBody>
      </p:sp>
      <p:sp>
        <p:nvSpPr>
          <p:cNvPr id="28676" name="Oval 4">
            <a:extLst>
              <a:ext uri="{FF2B5EF4-FFF2-40B4-BE49-F238E27FC236}">
                <a16:creationId xmlns:a16="http://schemas.microsoft.com/office/drawing/2014/main" id="{EB7BF8F8-8F30-4D97-906A-ABFA327E55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1406" y="2668594"/>
            <a:ext cx="250825" cy="250825"/>
          </a:xfrm>
          <a:prstGeom prst="ellipse">
            <a:avLst/>
          </a:prstGeom>
          <a:solidFill>
            <a:srgbClr val="006600"/>
          </a:solidFill>
          <a:ln w="1584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160" tIns="46080" rIns="92160" bIns="460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5</a:t>
            </a:r>
          </a:p>
        </p:txBody>
      </p:sp>
      <p:cxnSp>
        <p:nvCxnSpPr>
          <p:cNvPr id="28677" name="AutoShape 5">
            <a:extLst>
              <a:ext uri="{FF2B5EF4-FFF2-40B4-BE49-F238E27FC236}">
                <a16:creationId xmlns:a16="http://schemas.microsoft.com/office/drawing/2014/main" id="{4EEE9CA8-D322-4A97-AE70-FF82AAB64A22}"/>
              </a:ext>
            </a:extLst>
          </p:cNvPr>
          <p:cNvCxnSpPr>
            <a:cxnSpLocks noChangeShapeType="1"/>
            <a:stCxn id="28674" idx="7"/>
            <a:endCxn id="28675" idx="3"/>
          </p:cNvCxnSpPr>
          <p:nvPr/>
        </p:nvCxnSpPr>
        <p:spPr bwMode="auto">
          <a:xfrm flipV="1">
            <a:off x="1433514" y="1587500"/>
            <a:ext cx="893763" cy="1117600"/>
          </a:xfrm>
          <a:prstGeom prst="straightConnector1">
            <a:avLst/>
          </a:prstGeom>
          <a:noFill/>
          <a:ln w="19080">
            <a:solidFill>
              <a:srgbClr val="0066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8678" name="AutoShape 6">
            <a:extLst>
              <a:ext uri="{FF2B5EF4-FFF2-40B4-BE49-F238E27FC236}">
                <a16:creationId xmlns:a16="http://schemas.microsoft.com/office/drawing/2014/main" id="{5F469537-73CB-4710-B493-B38B9B978CD6}"/>
              </a:ext>
            </a:extLst>
          </p:cNvPr>
          <p:cNvCxnSpPr>
            <a:cxnSpLocks noChangeShapeType="1"/>
            <a:stCxn id="28674" idx="6"/>
            <a:endCxn id="28676" idx="2"/>
          </p:cNvCxnSpPr>
          <p:nvPr/>
        </p:nvCxnSpPr>
        <p:spPr bwMode="auto">
          <a:xfrm>
            <a:off x="1470031" y="2794001"/>
            <a:ext cx="2111375" cy="1588"/>
          </a:xfrm>
          <a:prstGeom prst="straightConnector1">
            <a:avLst/>
          </a:prstGeom>
          <a:noFill/>
          <a:ln w="19080">
            <a:solidFill>
              <a:srgbClr val="0066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8679" name="AutoShape 7">
            <a:extLst>
              <a:ext uri="{FF2B5EF4-FFF2-40B4-BE49-F238E27FC236}">
                <a16:creationId xmlns:a16="http://schemas.microsoft.com/office/drawing/2014/main" id="{A360D56E-EF5B-4926-BB8A-E834DDB4D07E}"/>
              </a:ext>
            </a:extLst>
          </p:cNvPr>
          <p:cNvCxnSpPr>
            <a:cxnSpLocks noChangeShapeType="1"/>
            <a:stCxn id="28675" idx="6"/>
            <a:endCxn id="28681" idx="2"/>
          </p:cNvCxnSpPr>
          <p:nvPr/>
        </p:nvCxnSpPr>
        <p:spPr bwMode="auto">
          <a:xfrm>
            <a:off x="2540000" y="1498601"/>
            <a:ext cx="2108200" cy="1588"/>
          </a:xfrm>
          <a:prstGeom prst="straightConnector1">
            <a:avLst/>
          </a:prstGeom>
          <a:noFill/>
          <a:ln w="19080">
            <a:solidFill>
              <a:srgbClr val="0066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8680" name="AutoShape 8">
            <a:extLst>
              <a:ext uri="{FF2B5EF4-FFF2-40B4-BE49-F238E27FC236}">
                <a16:creationId xmlns:a16="http://schemas.microsoft.com/office/drawing/2014/main" id="{F5094B2D-2CAE-4DAD-B79F-9E97F14AB2D2}"/>
              </a:ext>
            </a:extLst>
          </p:cNvPr>
          <p:cNvCxnSpPr>
            <a:cxnSpLocks noChangeShapeType="1"/>
            <a:stCxn id="28675" idx="5"/>
            <a:endCxn id="28676" idx="1"/>
          </p:cNvCxnSpPr>
          <p:nvPr/>
        </p:nvCxnSpPr>
        <p:spPr bwMode="auto">
          <a:xfrm>
            <a:off x="2503494" y="1587501"/>
            <a:ext cx="1114425" cy="1119188"/>
          </a:xfrm>
          <a:prstGeom prst="straightConnector1">
            <a:avLst/>
          </a:prstGeom>
          <a:noFill/>
          <a:ln w="19080">
            <a:solidFill>
              <a:srgbClr val="808080"/>
            </a:solidFill>
            <a:prstDash val="sysDot"/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28681" name="Oval 9">
            <a:extLst>
              <a:ext uri="{FF2B5EF4-FFF2-40B4-BE49-F238E27FC236}">
                <a16:creationId xmlns:a16="http://schemas.microsoft.com/office/drawing/2014/main" id="{B634CE4D-B29B-4DFF-A322-970FA3877E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8206" y="1371605"/>
            <a:ext cx="250825" cy="252413"/>
          </a:xfrm>
          <a:prstGeom prst="ellipse">
            <a:avLst/>
          </a:prstGeom>
          <a:solidFill>
            <a:srgbClr val="006600"/>
          </a:solidFill>
          <a:ln w="1584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160" tIns="46080" rIns="92160" bIns="460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4</a:t>
            </a:r>
          </a:p>
        </p:txBody>
      </p:sp>
      <p:sp>
        <p:nvSpPr>
          <p:cNvPr id="28682" name="Oval 10">
            <a:extLst>
              <a:ext uri="{FF2B5EF4-FFF2-40B4-BE49-F238E27FC236}">
                <a16:creationId xmlns:a16="http://schemas.microsoft.com/office/drawing/2014/main" id="{D5150379-05BC-4CFA-859D-48722AB18A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9806" y="2668594"/>
            <a:ext cx="250825" cy="250825"/>
          </a:xfrm>
          <a:prstGeom prst="ellipse">
            <a:avLst/>
          </a:prstGeom>
          <a:solidFill>
            <a:srgbClr val="006600"/>
          </a:solidFill>
          <a:ln w="1584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160" tIns="46080" rIns="92160" bIns="460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7</a:t>
            </a:r>
          </a:p>
        </p:txBody>
      </p:sp>
      <p:cxnSp>
        <p:nvCxnSpPr>
          <p:cNvPr id="28683" name="AutoShape 11">
            <a:extLst>
              <a:ext uri="{FF2B5EF4-FFF2-40B4-BE49-F238E27FC236}">
                <a16:creationId xmlns:a16="http://schemas.microsoft.com/office/drawing/2014/main" id="{244A95BE-74AD-4B29-86CF-6BC837EF14DD}"/>
              </a:ext>
            </a:extLst>
          </p:cNvPr>
          <p:cNvCxnSpPr>
            <a:cxnSpLocks noChangeShapeType="1"/>
            <a:stCxn id="28686" idx="3"/>
            <a:endCxn id="28682" idx="7"/>
          </p:cNvCxnSpPr>
          <p:nvPr/>
        </p:nvCxnSpPr>
        <p:spPr bwMode="auto">
          <a:xfrm flipH="1">
            <a:off x="6234119" y="1587501"/>
            <a:ext cx="1171575" cy="1119188"/>
          </a:xfrm>
          <a:prstGeom prst="straightConnector1">
            <a:avLst/>
          </a:prstGeom>
          <a:noFill/>
          <a:ln w="19080">
            <a:solidFill>
              <a:srgbClr val="808080"/>
            </a:solidFill>
            <a:prstDash val="sysDot"/>
            <a:miter lim="800000"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8684" name="AutoShape 12">
            <a:extLst>
              <a:ext uri="{FF2B5EF4-FFF2-40B4-BE49-F238E27FC236}">
                <a16:creationId xmlns:a16="http://schemas.microsoft.com/office/drawing/2014/main" id="{95A652A3-7126-41E0-9697-7773BB7CE18F}"/>
              </a:ext>
            </a:extLst>
          </p:cNvPr>
          <p:cNvCxnSpPr>
            <a:cxnSpLocks noChangeShapeType="1"/>
            <a:stCxn id="28682" idx="2"/>
            <a:endCxn id="28676" idx="6"/>
          </p:cNvCxnSpPr>
          <p:nvPr/>
        </p:nvCxnSpPr>
        <p:spPr bwMode="auto">
          <a:xfrm flipH="1">
            <a:off x="3832231" y="2794001"/>
            <a:ext cx="2187575" cy="1588"/>
          </a:xfrm>
          <a:prstGeom prst="straightConnector1">
            <a:avLst/>
          </a:prstGeom>
          <a:noFill/>
          <a:ln w="19080">
            <a:solidFill>
              <a:srgbClr val="808080"/>
            </a:solidFill>
            <a:prstDash val="sysDot"/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8685" name="AutoShape 13">
            <a:extLst>
              <a:ext uri="{FF2B5EF4-FFF2-40B4-BE49-F238E27FC236}">
                <a16:creationId xmlns:a16="http://schemas.microsoft.com/office/drawing/2014/main" id="{06E19D43-0CA4-416E-BB27-775525EA4BAF}"/>
              </a:ext>
            </a:extLst>
          </p:cNvPr>
          <p:cNvCxnSpPr>
            <a:cxnSpLocks noChangeShapeType="1"/>
            <a:stCxn id="28692" idx="0"/>
            <a:endCxn id="28686" idx="4"/>
          </p:cNvCxnSpPr>
          <p:nvPr/>
        </p:nvCxnSpPr>
        <p:spPr bwMode="auto">
          <a:xfrm flipV="1">
            <a:off x="7494593" y="1624018"/>
            <a:ext cx="1587" cy="2262187"/>
          </a:xfrm>
          <a:prstGeom prst="straightConnector1">
            <a:avLst/>
          </a:prstGeom>
          <a:noFill/>
          <a:ln w="1908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28686" name="Oval 14">
            <a:extLst>
              <a:ext uri="{FF2B5EF4-FFF2-40B4-BE49-F238E27FC236}">
                <a16:creationId xmlns:a16="http://schemas.microsoft.com/office/drawing/2014/main" id="{FE48D86D-C0A1-4AED-A095-A173552AA3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69181" y="1371605"/>
            <a:ext cx="250825" cy="252413"/>
          </a:xfrm>
          <a:prstGeom prst="ellipse">
            <a:avLst/>
          </a:prstGeom>
          <a:solidFill>
            <a:srgbClr val="006600"/>
          </a:solidFill>
          <a:ln w="1584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160" tIns="46080" rIns="92160" bIns="460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8</a:t>
            </a:r>
          </a:p>
        </p:txBody>
      </p:sp>
      <p:cxnSp>
        <p:nvCxnSpPr>
          <p:cNvPr id="28687" name="AutoShape 15">
            <a:extLst>
              <a:ext uri="{FF2B5EF4-FFF2-40B4-BE49-F238E27FC236}">
                <a16:creationId xmlns:a16="http://schemas.microsoft.com/office/drawing/2014/main" id="{671F9C3F-766F-4AF2-906F-D2CDDBE093A3}"/>
              </a:ext>
            </a:extLst>
          </p:cNvPr>
          <p:cNvCxnSpPr>
            <a:cxnSpLocks noChangeShapeType="1"/>
            <a:stCxn id="28681" idx="6"/>
            <a:endCxn id="28686" idx="2"/>
          </p:cNvCxnSpPr>
          <p:nvPr/>
        </p:nvCxnSpPr>
        <p:spPr bwMode="auto">
          <a:xfrm>
            <a:off x="4899027" y="1498601"/>
            <a:ext cx="2470151" cy="1588"/>
          </a:xfrm>
          <a:prstGeom prst="straightConnector1">
            <a:avLst/>
          </a:prstGeom>
          <a:noFill/>
          <a:ln w="19080">
            <a:solidFill>
              <a:srgbClr val="0066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8688" name="AutoShape 16">
            <a:extLst>
              <a:ext uri="{FF2B5EF4-FFF2-40B4-BE49-F238E27FC236}">
                <a16:creationId xmlns:a16="http://schemas.microsoft.com/office/drawing/2014/main" id="{1FAECF40-F2F7-48D5-9019-74B603EFE23D}"/>
              </a:ext>
            </a:extLst>
          </p:cNvPr>
          <p:cNvCxnSpPr>
            <a:cxnSpLocks noChangeShapeType="1"/>
            <a:stCxn id="28681" idx="5"/>
            <a:endCxn id="28682" idx="1"/>
          </p:cNvCxnSpPr>
          <p:nvPr/>
        </p:nvCxnSpPr>
        <p:spPr bwMode="auto">
          <a:xfrm>
            <a:off x="4862518" y="1587501"/>
            <a:ext cx="1195387" cy="1119188"/>
          </a:xfrm>
          <a:prstGeom prst="straightConnector1">
            <a:avLst/>
          </a:prstGeom>
          <a:noFill/>
          <a:ln w="19080">
            <a:solidFill>
              <a:srgbClr val="808080"/>
            </a:solidFill>
            <a:prstDash val="sysDot"/>
            <a:miter lim="800000"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28689" name="Oval 17">
            <a:extLst>
              <a:ext uri="{FF2B5EF4-FFF2-40B4-BE49-F238E27FC236}">
                <a16:creationId xmlns:a16="http://schemas.microsoft.com/office/drawing/2014/main" id="{6CB5F96D-0A2B-4620-B763-3472271BD2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9181" y="3886205"/>
            <a:ext cx="250825" cy="252413"/>
          </a:xfrm>
          <a:prstGeom prst="ellipse">
            <a:avLst/>
          </a:prstGeom>
          <a:solidFill>
            <a:srgbClr val="006600"/>
          </a:solidFill>
          <a:ln w="1584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160" tIns="46080" rIns="92160" bIns="460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3</a:t>
            </a:r>
          </a:p>
        </p:txBody>
      </p:sp>
      <p:cxnSp>
        <p:nvCxnSpPr>
          <p:cNvPr id="28690" name="AutoShape 18">
            <a:extLst>
              <a:ext uri="{FF2B5EF4-FFF2-40B4-BE49-F238E27FC236}">
                <a16:creationId xmlns:a16="http://schemas.microsoft.com/office/drawing/2014/main" id="{B2491B8C-90F8-436D-BE34-5277A099F47D}"/>
              </a:ext>
            </a:extLst>
          </p:cNvPr>
          <p:cNvCxnSpPr>
            <a:cxnSpLocks noChangeShapeType="1"/>
            <a:stCxn id="28689" idx="6"/>
            <a:endCxn id="28691" idx="2"/>
          </p:cNvCxnSpPr>
          <p:nvPr/>
        </p:nvCxnSpPr>
        <p:spPr bwMode="auto">
          <a:xfrm>
            <a:off x="2540000" y="4013201"/>
            <a:ext cx="2108200" cy="1588"/>
          </a:xfrm>
          <a:prstGeom prst="straightConnector1">
            <a:avLst/>
          </a:prstGeom>
          <a:noFill/>
          <a:ln w="19080">
            <a:solidFill>
              <a:srgbClr val="0066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28691" name="Oval 19">
            <a:extLst>
              <a:ext uri="{FF2B5EF4-FFF2-40B4-BE49-F238E27FC236}">
                <a16:creationId xmlns:a16="http://schemas.microsoft.com/office/drawing/2014/main" id="{30B873E2-EA6E-4445-A36C-303D578E58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8206" y="3886205"/>
            <a:ext cx="250825" cy="252413"/>
          </a:xfrm>
          <a:prstGeom prst="ellipse">
            <a:avLst/>
          </a:prstGeom>
          <a:solidFill>
            <a:srgbClr val="006600"/>
          </a:solidFill>
          <a:ln w="1584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160" tIns="46080" rIns="92160" bIns="460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6</a:t>
            </a:r>
          </a:p>
        </p:txBody>
      </p:sp>
      <p:sp>
        <p:nvSpPr>
          <p:cNvPr id="28692" name="Oval 20">
            <a:extLst>
              <a:ext uri="{FF2B5EF4-FFF2-40B4-BE49-F238E27FC236}">
                <a16:creationId xmlns:a16="http://schemas.microsoft.com/office/drawing/2014/main" id="{1AEAAB07-E199-4715-8FE4-E24C90EE56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69181" y="3886205"/>
            <a:ext cx="250825" cy="252413"/>
          </a:xfrm>
          <a:prstGeom prst="ellipse">
            <a:avLst/>
          </a:prstGeom>
          <a:solidFill>
            <a:srgbClr val="A50021"/>
          </a:solidFill>
          <a:ln w="1584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160" tIns="46080" rIns="92160" bIns="460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9</a:t>
            </a:r>
          </a:p>
        </p:txBody>
      </p:sp>
      <p:cxnSp>
        <p:nvCxnSpPr>
          <p:cNvPr id="28693" name="AutoShape 21">
            <a:extLst>
              <a:ext uri="{FF2B5EF4-FFF2-40B4-BE49-F238E27FC236}">
                <a16:creationId xmlns:a16="http://schemas.microsoft.com/office/drawing/2014/main" id="{92CD7299-5979-454C-88F9-6B5B97ED4078}"/>
              </a:ext>
            </a:extLst>
          </p:cNvPr>
          <p:cNvCxnSpPr>
            <a:cxnSpLocks noChangeShapeType="1"/>
            <a:stCxn id="28691" idx="6"/>
            <a:endCxn id="28692" idx="2"/>
          </p:cNvCxnSpPr>
          <p:nvPr/>
        </p:nvCxnSpPr>
        <p:spPr bwMode="auto">
          <a:xfrm>
            <a:off x="4899027" y="4013201"/>
            <a:ext cx="2470151" cy="1588"/>
          </a:xfrm>
          <a:prstGeom prst="straightConnector1">
            <a:avLst/>
          </a:prstGeom>
          <a:noFill/>
          <a:ln w="19080">
            <a:solidFill>
              <a:srgbClr val="0066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8694" name="AutoShape 22">
            <a:extLst>
              <a:ext uri="{FF2B5EF4-FFF2-40B4-BE49-F238E27FC236}">
                <a16:creationId xmlns:a16="http://schemas.microsoft.com/office/drawing/2014/main" id="{45DC3721-FBAF-4CAE-8650-6CF1E6096460}"/>
              </a:ext>
            </a:extLst>
          </p:cNvPr>
          <p:cNvCxnSpPr>
            <a:cxnSpLocks noChangeShapeType="1"/>
            <a:stCxn id="28674" idx="5"/>
            <a:endCxn id="28689" idx="1"/>
          </p:cNvCxnSpPr>
          <p:nvPr/>
        </p:nvCxnSpPr>
        <p:spPr bwMode="auto">
          <a:xfrm>
            <a:off x="1433514" y="2882900"/>
            <a:ext cx="893763" cy="1041400"/>
          </a:xfrm>
          <a:prstGeom prst="straightConnector1">
            <a:avLst/>
          </a:prstGeom>
          <a:noFill/>
          <a:ln w="19080">
            <a:solidFill>
              <a:srgbClr val="0066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8695" name="AutoShape 23">
            <a:extLst>
              <a:ext uri="{FF2B5EF4-FFF2-40B4-BE49-F238E27FC236}">
                <a16:creationId xmlns:a16="http://schemas.microsoft.com/office/drawing/2014/main" id="{00A77F18-7899-4693-B7BE-6A98C4204D2D}"/>
              </a:ext>
            </a:extLst>
          </p:cNvPr>
          <p:cNvCxnSpPr>
            <a:cxnSpLocks noChangeShapeType="1"/>
            <a:stCxn id="28689" idx="7"/>
            <a:endCxn id="28676" idx="3"/>
          </p:cNvCxnSpPr>
          <p:nvPr/>
        </p:nvCxnSpPr>
        <p:spPr bwMode="auto">
          <a:xfrm flipV="1">
            <a:off x="2503494" y="2882905"/>
            <a:ext cx="1114425" cy="1039813"/>
          </a:xfrm>
          <a:prstGeom prst="straightConnector1">
            <a:avLst/>
          </a:prstGeom>
          <a:noFill/>
          <a:ln w="19080">
            <a:solidFill>
              <a:srgbClr val="808080"/>
            </a:solidFill>
            <a:prstDash val="sysDot"/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8696" name="AutoShape 24">
            <a:extLst>
              <a:ext uri="{FF2B5EF4-FFF2-40B4-BE49-F238E27FC236}">
                <a16:creationId xmlns:a16="http://schemas.microsoft.com/office/drawing/2014/main" id="{5BE2BD12-DBF8-4A46-8349-97F5EB90B89F}"/>
              </a:ext>
            </a:extLst>
          </p:cNvPr>
          <p:cNvCxnSpPr>
            <a:cxnSpLocks noChangeShapeType="1"/>
            <a:stCxn id="28676" idx="5"/>
            <a:endCxn id="28691" idx="1"/>
          </p:cNvCxnSpPr>
          <p:nvPr/>
        </p:nvCxnSpPr>
        <p:spPr bwMode="auto">
          <a:xfrm>
            <a:off x="3795718" y="2882900"/>
            <a:ext cx="890587" cy="1041400"/>
          </a:xfrm>
          <a:prstGeom prst="straightConnector1">
            <a:avLst/>
          </a:prstGeom>
          <a:noFill/>
          <a:ln w="19080">
            <a:solidFill>
              <a:srgbClr val="0066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8697" name="AutoShape 25">
            <a:extLst>
              <a:ext uri="{FF2B5EF4-FFF2-40B4-BE49-F238E27FC236}">
                <a16:creationId xmlns:a16="http://schemas.microsoft.com/office/drawing/2014/main" id="{6F240805-B202-43DC-83EB-7B2316339905}"/>
              </a:ext>
            </a:extLst>
          </p:cNvPr>
          <p:cNvCxnSpPr>
            <a:cxnSpLocks noChangeShapeType="1"/>
            <a:stCxn id="28692" idx="1"/>
            <a:endCxn id="28682" idx="5"/>
          </p:cNvCxnSpPr>
          <p:nvPr/>
        </p:nvCxnSpPr>
        <p:spPr bwMode="auto">
          <a:xfrm flipH="1" flipV="1">
            <a:off x="6234119" y="2882905"/>
            <a:ext cx="1171575" cy="1039813"/>
          </a:xfrm>
          <a:prstGeom prst="straightConnector1">
            <a:avLst/>
          </a:prstGeom>
          <a:noFill/>
          <a:ln w="1908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8698" name="AutoShape 26">
            <a:extLst>
              <a:ext uri="{FF2B5EF4-FFF2-40B4-BE49-F238E27FC236}">
                <a16:creationId xmlns:a16="http://schemas.microsoft.com/office/drawing/2014/main" id="{1AD3935D-5D20-43C6-AF18-5B60FAA34962}"/>
              </a:ext>
            </a:extLst>
          </p:cNvPr>
          <p:cNvCxnSpPr>
            <a:cxnSpLocks noChangeShapeType="1"/>
            <a:stCxn id="28691" idx="7"/>
            <a:endCxn id="28682" idx="3"/>
          </p:cNvCxnSpPr>
          <p:nvPr/>
        </p:nvCxnSpPr>
        <p:spPr bwMode="auto">
          <a:xfrm flipV="1">
            <a:off x="4862518" y="2882905"/>
            <a:ext cx="1195387" cy="1039813"/>
          </a:xfrm>
          <a:prstGeom prst="straightConnector1">
            <a:avLst/>
          </a:prstGeom>
          <a:noFill/>
          <a:ln w="19080">
            <a:solidFill>
              <a:srgbClr val="0066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8699" name="AutoShape 27">
            <a:extLst>
              <a:ext uri="{FF2B5EF4-FFF2-40B4-BE49-F238E27FC236}">
                <a16:creationId xmlns:a16="http://schemas.microsoft.com/office/drawing/2014/main" id="{5D08EC9E-4A59-4676-BFD8-097A5E289407}"/>
              </a:ext>
            </a:extLst>
          </p:cNvPr>
          <p:cNvCxnSpPr>
            <a:cxnSpLocks noChangeShapeType="1"/>
            <a:stCxn id="28681" idx="3"/>
            <a:endCxn id="28676" idx="7"/>
          </p:cNvCxnSpPr>
          <p:nvPr/>
        </p:nvCxnSpPr>
        <p:spPr bwMode="auto">
          <a:xfrm flipH="1">
            <a:off x="3795713" y="1587501"/>
            <a:ext cx="889000" cy="1119188"/>
          </a:xfrm>
          <a:prstGeom prst="straightConnector1">
            <a:avLst/>
          </a:prstGeom>
          <a:noFill/>
          <a:ln w="19080">
            <a:solidFill>
              <a:srgbClr val="808080"/>
            </a:solidFill>
            <a:prstDash val="sysDot"/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28700" name="Text Box 28">
            <a:extLst>
              <a:ext uri="{FF2B5EF4-FFF2-40B4-BE49-F238E27FC236}">
                <a16:creationId xmlns:a16="http://schemas.microsoft.com/office/drawing/2014/main" id="{85C42F3F-719F-471C-81FC-DA41EADFEE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5" y="2667006"/>
            <a:ext cx="339725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00339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0</a:t>
            </a:r>
          </a:p>
        </p:txBody>
      </p:sp>
      <p:sp>
        <p:nvSpPr>
          <p:cNvPr id="28701" name="Text Box 29">
            <a:extLst>
              <a:ext uri="{FF2B5EF4-FFF2-40B4-BE49-F238E27FC236}">
                <a16:creationId xmlns:a16="http://schemas.microsoft.com/office/drawing/2014/main" id="{7FA6B6E2-D699-44D7-8B4E-B3BC65668C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7800" y="5105400"/>
            <a:ext cx="1905000" cy="381000"/>
          </a:xfrm>
          <a:prstGeom prst="rect">
            <a:avLst/>
          </a:prstGeom>
          <a:solidFill>
            <a:srgbClr val="808080"/>
          </a:solidFill>
          <a:ln w="1584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27360" rIns="0" bIns="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ts val="1125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Undiscovered</a:t>
            </a:r>
          </a:p>
        </p:txBody>
      </p:sp>
      <p:sp>
        <p:nvSpPr>
          <p:cNvPr id="28702" name="Text Box 30">
            <a:extLst>
              <a:ext uri="{FF2B5EF4-FFF2-40B4-BE49-F238E27FC236}">
                <a16:creationId xmlns:a16="http://schemas.microsoft.com/office/drawing/2014/main" id="{24F337A0-BC63-41E9-A5F8-FDD7A726AB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7800" y="5486400"/>
            <a:ext cx="1905000" cy="381000"/>
          </a:xfrm>
          <a:prstGeom prst="rect">
            <a:avLst/>
          </a:prstGeom>
          <a:solidFill>
            <a:srgbClr val="003399"/>
          </a:solidFill>
          <a:ln w="1584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27360" rIns="0" bIns="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ts val="1125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Discovered</a:t>
            </a:r>
          </a:p>
        </p:txBody>
      </p:sp>
      <p:sp>
        <p:nvSpPr>
          <p:cNvPr id="28703" name="Text Box 31">
            <a:extLst>
              <a:ext uri="{FF2B5EF4-FFF2-40B4-BE49-F238E27FC236}">
                <a16:creationId xmlns:a16="http://schemas.microsoft.com/office/drawing/2014/main" id="{D9C619A5-420A-4AF6-9939-A778D89A90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7800" y="6248400"/>
            <a:ext cx="1905000" cy="381000"/>
          </a:xfrm>
          <a:prstGeom prst="rect">
            <a:avLst/>
          </a:prstGeom>
          <a:solidFill>
            <a:srgbClr val="006600"/>
          </a:solidFill>
          <a:ln w="1584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27360" rIns="0" bIns="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ts val="1125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Finished</a:t>
            </a:r>
          </a:p>
        </p:txBody>
      </p:sp>
      <p:sp>
        <p:nvSpPr>
          <p:cNvPr id="28704" name="Text Box 32">
            <a:extLst>
              <a:ext uri="{FF2B5EF4-FFF2-40B4-BE49-F238E27FC236}">
                <a16:creationId xmlns:a16="http://schemas.microsoft.com/office/drawing/2014/main" id="{55E49586-3327-451D-BA84-67634A97F2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8600" y="5410200"/>
            <a:ext cx="4191000" cy="381000"/>
          </a:xfrm>
          <a:prstGeom prst="rect">
            <a:avLst/>
          </a:prstGeom>
          <a:solidFill>
            <a:srgbClr val="FFFFCC"/>
          </a:solidFill>
          <a:ln w="1584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27360" rIns="0" bIns="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l" defTabSz="457189" rtl="0" eaLnBrk="0" fontAlgn="base" latinLnBrk="0" hangingPunct="0">
              <a:lnSpc>
                <a:spcPct val="100000"/>
              </a:lnSpc>
              <a:spcBef>
                <a:spcPts val="1125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 Queue: 9  </a:t>
            </a:r>
          </a:p>
        </p:txBody>
      </p:sp>
      <p:sp>
        <p:nvSpPr>
          <p:cNvPr id="28705" name="Text Box 33">
            <a:extLst>
              <a:ext uri="{FF2B5EF4-FFF2-40B4-BE49-F238E27FC236}">
                <a16:creationId xmlns:a16="http://schemas.microsoft.com/office/drawing/2014/main" id="{ADBABB40-64BC-4E50-A10E-C2E89D790C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7800" y="5867400"/>
            <a:ext cx="1905000" cy="381000"/>
          </a:xfrm>
          <a:prstGeom prst="rect">
            <a:avLst/>
          </a:prstGeom>
          <a:solidFill>
            <a:srgbClr val="A50021"/>
          </a:solidFill>
          <a:ln w="1584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27360" rIns="0" bIns="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ts val="1125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Top of queue</a:t>
            </a:r>
          </a:p>
        </p:txBody>
      </p:sp>
      <p:sp>
        <p:nvSpPr>
          <p:cNvPr id="28706" name="Text Box 34">
            <a:extLst>
              <a:ext uri="{FF2B5EF4-FFF2-40B4-BE49-F238E27FC236}">
                <a16:creationId xmlns:a16="http://schemas.microsoft.com/office/drawing/2014/main" id="{A46E33CE-E6A4-4EE6-A203-038A4F6BB8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51080" y="1066806"/>
            <a:ext cx="339725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00339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1</a:t>
            </a:r>
          </a:p>
        </p:txBody>
      </p:sp>
      <p:sp>
        <p:nvSpPr>
          <p:cNvPr id="28707" name="Text Box 35">
            <a:extLst>
              <a:ext uri="{FF2B5EF4-FFF2-40B4-BE49-F238E27FC236}">
                <a16:creationId xmlns:a16="http://schemas.microsoft.com/office/drawing/2014/main" id="{5C14D85D-43F3-4FCC-A8A4-1F3AB07EAC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5" y="4267206"/>
            <a:ext cx="339725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00339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1</a:t>
            </a:r>
          </a:p>
        </p:txBody>
      </p:sp>
      <p:sp>
        <p:nvSpPr>
          <p:cNvPr id="28708" name="Text Box 36">
            <a:extLst>
              <a:ext uri="{FF2B5EF4-FFF2-40B4-BE49-F238E27FC236}">
                <a16:creationId xmlns:a16="http://schemas.microsoft.com/office/drawing/2014/main" id="{29B16C92-BA49-47C6-A301-F959BD58F7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46480" y="2971806"/>
            <a:ext cx="339725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00339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1</a:t>
            </a:r>
          </a:p>
        </p:txBody>
      </p:sp>
      <p:sp>
        <p:nvSpPr>
          <p:cNvPr id="28709" name="Text Box 37">
            <a:extLst>
              <a:ext uri="{FF2B5EF4-FFF2-40B4-BE49-F238E27FC236}">
                <a16:creationId xmlns:a16="http://schemas.microsoft.com/office/drawing/2014/main" id="{20E1B773-71E2-47C5-9128-A0C0D57E55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13280" y="1066806"/>
            <a:ext cx="339725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00339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2</a:t>
            </a:r>
          </a:p>
        </p:txBody>
      </p:sp>
      <p:sp>
        <p:nvSpPr>
          <p:cNvPr id="28710" name="Text Box 38">
            <a:extLst>
              <a:ext uri="{FF2B5EF4-FFF2-40B4-BE49-F238E27FC236}">
                <a16:creationId xmlns:a16="http://schemas.microsoft.com/office/drawing/2014/main" id="{48553737-0BD2-4DFE-B3B7-10FCA03659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13280" y="4267206"/>
            <a:ext cx="339725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00339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2</a:t>
            </a:r>
          </a:p>
        </p:txBody>
      </p:sp>
      <p:sp>
        <p:nvSpPr>
          <p:cNvPr id="28711" name="Text Box 39">
            <a:extLst>
              <a:ext uri="{FF2B5EF4-FFF2-40B4-BE49-F238E27FC236}">
                <a16:creationId xmlns:a16="http://schemas.microsoft.com/office/drawing/2014/main" id="{2F2B4EE7-E2B6-4077-8B68-2A75878303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15205" y="1066806"/>
            <a:ext cx="339725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00339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3</a:t>
            </a:r>
          </a:p>
        </p:txBody>
      </p:sp>
      <p:sp>
        <p:nvSpPr>
          <p:cNvPr id="28712" name="Text Box 40">
            <a:extLst>
              <a:ext uri="{FF2B5EF4-FFF2-40B4-BE49-F238E27FC236}">
                <a16:creationId xmlns:a16="http://schemas.microsoft.com/office/drawing/2014/main" id="{AECBE170-FB60-4EA8-B0EE-58D8053B08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84880" y="2971806"/>
            <a:ext cx="339725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00339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3</a:t>
            </a:r>
          </a:p>
        </p:txBody>
      </p:sp>
      <p:sp>
        <p:nvSpPr>
          <p:cNvPr id="28713" name="Text Box 41">
            <a:extLst>
              <a:ext uri="{FF2B5EF4-FFF2-40B4-BE49-F238E27FC236}">
                <a16:creationId xmlns:a16="http://schemas.microsoft.com/office/drawing/2014/main" id="{4B8E08A8-A576-4731-B42C-EA9E52BB81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15205" y="4191006"/>
            <a:ext cx="339725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00339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3</a:t>
            </a:r>
          </a:p>
        </p:txBody>
      </p:sp>
      <p:cxnSp>
        <p:nvCxnSpPr>
          <p:cNvPr id="28714" name="AutoShape 42">
            <a:extLst>
              <a:ext uri="{FF2B5EF4-FFF2-40B4-BE49-F238E27FC236}">
                <a16:creationId xmlns:a16="http://schemas.microsoft.com/office/drawing/2014/main" id="{99F6DB1C-31F8-47A7-81EA-F62B439779C1}"/>
              </a:ext>
            </a:extLst>
          </p:cNvPr>
          <p:cNvCxnSpPr>
            <a:cxnSpLocks noChangeShapeType="1"/>
            <a:stCxn id="28692" idx="1"/>
            <a:endCxn id="28682" idx="5"/>
          </p:cNvCxnSpPr>
          <p:nvPr/>
        </p:nvCxnSpPr>
        <p:spPr bwMode="auto">
          <a:xfrm flipH="1" flipV="1">
            <a:off x="6234119" y="2882905"/>
            <a:ext cx="1171575" cy="1039813"/>
          </a:xfrm>
          <a:prstGeom prst="straightConnector1">
            <a:avLst/>
          </a:prstGeom>
          <a:noFill/>
          <a:ln w="50760">
            <a:solidFill>
              <a:srgbClr val="A5002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 additive="repl">
                                        <p:cTn id="7" dur="500"/>
                                        <p:tgtEl>
                                          <p:spTgt spid="287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477962"/>
          </a:xfrm>
        </p:spPr>
        <p:txBody>
          <a:bodyPr>
            <a:normAutofit fontScale="90000"/>
          </a:bodyPr>
          <a:lstStyle/>
          <a:p>
            <a:r>
              <a:rPr lang="en-US" dirty="0"/>
              <a:t>Application 4: computing distance</a:t>
            </a:r>
            <a:br>
              <a:rPr lang="en-US" dirty="0"/>
            </a:br>
            <a:r>
              <a:rPr lang="en-US" dirty="0"/>
              <a:t>(for a 15 x 10 grid of farms)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88016749"/>
              </p:ext>
            </p:extLst>
          </p:nvPr>
        </p:nvGraphicFramePr>
        <p:xfrm>
          <a:off x="2209800" y="1828800"/>
          <a:ext cx="4914900" cy="3657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76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</a:tblGrid>
              <a:tr h="2413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1026" name="Picture 2" descr="Collection of fire icons — Stock Vector #11813794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61" t="4648" r="38292" b="66606"/>
          <a:stretch/>
        </p:blipFill>
        <p:spPr bwMode="auto">
          <a:xfrm>
            <a:off x="3242282" y="2571210"/>
            <a:ext cx="236248" cy="34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1325217" y="4114800"/>
            <a:ext cx="6629400" cy="9144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Solution: </a:t>
            </a:r>
            <a:r>
              <a:rPr lang="en-US" sz="2400" dirty="0"/>
              <a:t>run</a:t>
            </a:r>
            <a:r>
              <a:rPr lang="en-US" sz="2400" b="1" dirty="0"/>
              <a:t> </a:t>
            </a:r>
            <a:r>
              <a:rPr lang="en-US" sz="2400" dirty="0"/>
              <a:t>BFS starting from the fire to compute the “distance” (actually time) to each farm.</a:t>
            </a:r>
          </a:p>
        </p:txBody>
      </p:sp>
    </p:spTree>
    <p:extLst>
      <p:ext uri="{BB962C8B-B14F-4D97-AF65-F5344CB8AC3E}">
        <p14:creationId xmlns:p14="http://schemas.microsoft.com/office/powerpoint/2010/main" val="1842767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1">
            <a:extLst>
              <a:ext uri="{FF2B5EF4-FFF2-40B4-BE49-F238E27FC236}">
                <a16:creationId xmlns:a16="http://schemas.microsoft.com/office/drawing/2014/main" id="{F4DA1890-06FB-4937-A2A0-03BB6B0173B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762000"/>
          </a:xfrm>
          <a:ln/>
        </p:spPr>
        <p:txBody>
          <a:bodyPr/>
          <a:lstStyle/>
          <a:p>
            <a:pPr>
              <a:buClrTx/>
              <a:tabLst>
                <a:tab pos="0" algn="l"/>
                <a:tab pos="914377" algn="l"/>
                <a:tab pos="1828754" algn="l"/>
                <a:tab pos="2743131" algn="l"/>
                <a:tab pos="3657509" algn="l"/>
                <a:tab pos="4571886" algn="l"/>
                <a:tab pos="5486263" algn="l"/>
                <a:tab pos="6400640" algn="l"/>
                <a:tab pos="7315017" algn="l"/>
                <a:tab pos="8229394" algn="l"/>
                <a:tab pos="9143771" algn="l"/>
                <a:tab pos="10058149" algn="l"/>
              </a:tabLst>
            </a:pPr>
            <a:r>
              <a:rPr lang="en-US" altLang="en-US"/>
              <a:t>Breadth First Search</a:t>
            </a:r>
          </a:p>
        </p:txBody>
      </p:sp>
      <p:sp>
        <p:nvSpPr>
          <p:cNvPr id="44" name="Slide Number Placeholder 2">
            <a:extLst>
              <a:ext uri="{FF2B5EF4-FFF2-40B4-BE49-F238E27FC236}">
                <a16:creationId xmlns:a16="http://schemas.microsoft.com/office/drawing/2014/main" id="{C62E4706-6B73-4B51-9266-B776A512C3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28002" y="6513513"/>
            <a:ext cx="2537884" cy="457200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45718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fld id="{4CEC56E2-9E3C-4043-BB66-5AD7032CE750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457189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/>
                <a:defRPr/>
              </a:pPr>
              <a:t>160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9698" name="Oval 2">
            <a:extLst>
              <a:ext uri="{FF2B5EF4-FFF2-40B4-BE49-F238E27FC236}">
                <a16:creationId xmlns:a16="http://schemas.microsoft.com/office/drawing/2014/main" id="{E2686A5F-BDBF-4DBC-8F19-6EDCA22536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9206" y="2668594"/>
            <a:ext cx="250825" cy="250825"/>
          </a:xfrm>
          <a:prstGeom prst="ellipse">
            <a:avLst/>
          </a:prstGeom>
          <a:solidFill>
            <a:srgbClr val="006600"/>
          </a:solidFill>
          <a:ln w="1584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160" tIns="46080" rIns="92160" bIns="460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s</a:t>
            </a:r>
          </a:p>
        </p:txBody>
      </p:sp>
      <p:sp>
        <p:nvSpPr>
          <p:cNvPr id="29699" name="Oval 3">
            <a:extLst>
              <a:ext uri="{FF2B5EF4-FFF2-40B4-BE49-F238E27FC236}">
                <a16:creationId xmlns:a16="http://schemas.microsoft.com/office/drawing/2014/main" id="{92134DFB-4B5F-4B8A-8229-FB6CB27844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9181" y="1371605"/>
            <a:ext cx="250825" cy="252413"/>
          </a:xfrm>
          <a:prstGeom prst="ellipse">
            <a:avLst/>
          </a:prstGeom>
          <a:solidFill>
            <a:srgbClr val="006600"/>
          </a:solidFill>
          <a:ln w="1584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160" tIns="46080" rIns="92160" bIns="460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2</a:t>
            </a:r>
          </a:p>
        </p:txBody>
      </p:sp>
      <p:sp>
        <p:nvSpPr>
          <p:cNvPr id="29700" name="Oval 4">
            <a:extLst>
              <a:ext uri="{FF2B5EF4-FFF2-40B4-BE49-F238E27FC236}">
                <a16:creationId xmlns:a16="http://schemas.microsoft.com/office/drawing/2014/main" id="{9AD9BF99-CB0F-4143-9E90-ACEC3E937A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1406" y="2668594"/>
            <a:ext cx="250825" cy="250825"/>
          </a:xfrm>
          <a:prstGeom prst="ellipse">
            <a:avLst/>
          </a:prstGeom>
          <a:solidFill>
            <a:srgbClr val="006600"/>
          </a:solidFill>
          <a:ln w="1584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160" tIns="46080" rIns="92160" bIns="460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5</a:t>
            </a:r>
          </a:p>
        </p:txBody>
      </p:sp>
      <p:cxnSp>
        <p:nvCxnSpPr>
          <p:cNvPr id="29701" name="AutoShape 5">
            <a:extLst>
              <a:ext uri="{FF2B5EF4-FFF2-40B4-BE49-F238E27FC236}">
                <a16:creationId xmlns:a16="http://schemas.microsoft.com/office/drawing/2014/main" id="{581E8C23-1D15-48BE-A63E-00C14FC558DA}"/>
              </a:ext>
            </a:extLst>
          </p:cNvPr>
          <p:cNvCxnSpPr>
            <a:cxnSpLocks noChangeShapeType="1"/>
            <a:stCxn id="29698" idx="7"/>
            <a:endCxn id="29699" idx="3"/>
          </p:cNvCxnSpPr>
          <p:nvPr/>
        </p:nvCxnSpPr>
        <p:spPr bwMode="auto">
          <a:xfrm flipV="1">
            <a:off x="1433514" y="1587500"/>
            <a:ext cx="893763" cy="1117600"/>
          </a:xfrm>
          <a:prstGeom prst="straightConnector1">
            <a:avLst/>
          </a:prstGeom>
          <a:noFill/>
          <a:ln w="19080">
            <a:solidFill>
              <a:srgbClr val="0066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9702" name="AutoShape 6">
            <a:extLst>
              <a:ext uri="{FF2B5EF4-FFF2-40B4-BE49-F238E27FC236}">
                <a16:creationId xmlns:a16="http://schemas.microsoft.com/office/drawing/2014/main" id="{4C064FF5-993B-422B-9156-23A0B8A2732B}"/>
              </a:ext>
            </a:extLst>
          </p:cNvPr>
          <p:cNvCxnSpPr>
            <a:cxnSpLocks noChangeShapeType="1"/>
            <a:stCxn id="29698" idx="6"/>
            <a:endCxn id="29700" idx="2"/>
          </p:cNvCxnSpPr>
          <p:nvPr/>
        </p:nvCxnSpPr>
        <p:spPr bwMode="auto">
          <a:xfrm>
            <a:off x="1470031" y="2794001"/>
            <a:ext cx="2111375" cy="1588"/>
          </a:xfrm>
          <a:prstGeom prst="straightConnector1">
            <a:avLst/>
          </a:prstGeom>
          <a:noFill/>
          <a:ln w="19080">
            <a:solidFill>
              <a:srgbClr val="0066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9703" name="AutoShape 7">
            <a:extLst>
              <a:ext uri="{FF2B5EF4-FFF2-40B4-BE49-F238E27FC236}">
                <a16:creationId xmlns:a16="http://schemas.microsoft.com/office/drawing/2014/main" id="{AF7E1ADB-17D9-4AB7-BE49-AAAACFA07C1B}"/>
              </a:ext>
            </a:extLst>
          </p:cNvPr>
          <p:cNvCxnSpPr>
            <a:cxnSpLocks noChangeShapeType="1"/>
            <a:stCxn id="29699" idx="6"/>
            <a:endCxn id="29705" idx="2"/>
          </p:cNvCxnSpPr>
          <p:nvPr/>
        </p:nvCxnSpPr>
        <p:spPr bwMode="auto">
          <a:xfrm>
            <a:off x="2540000" y="1498601"/>
            <a:ext cx="2108200" cy="1588"/>
          </a:xfrm>
          <a:prstGeom prst="straightConnector1">
            <a:avLst/>
          </a:prstGeom>
          <a:noFill/>
          <a:ln w="19080">
            <a:solidFill>
              <a:srgbClr val="0066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9704" name="AutoShape 8">
            <a:extLst>
              <a:ext uri="{FF2B5EF4-FFF2-40B4-BE49-F238E27FC236}">
                <a16:creationId xmlns:a16="http://schemas.microsoft.com/office/drawing/2014/main" id="{764AFDDF-1A38-43E9-BECF-1E785E20318C}"/>
              </a:ext>
            </a:extLst>
          </p:cNvPr>
          <p:cNvCxnSpPr>
            <a:cxnSpLocks noChangeShapeType="1"/>
            <a:stCxn id="29699" idx="5"/>
            <a:endCxn id="29700" idx="1"/>
          </p:cNvCxnSpPr>
          <p:nvPr/>
        </p:nvCxnSpPr>
        <p:spPr bwMode="auto">
          <a:xfrm>
            <a:off x="2503494" y="1587501"/>
            <a:ext cx="1114425" cy="1119188"/>
          </a:xfrm>
          <a:prstGeom prst="straightConnector1">
            <a:avLst/>
          </a:prstGeom>
          <a:noFill/>
          <a:ln w="19080">
            <a:solidFill>
              <a:srgbClr val="808080"/>
            </a:solidFill>
            <a:prstDash val="sysDot"/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29705" name="Oval 9">
            <a:extLst>
              <a:ext uri="{FF2B5EF4-FFF2-40B4-BE49-F238E27FC236}">
                <a16:creationId xmlns:a16="http://schemas.microsoft.com/office/drawing/2014/main" id="{65AEA2F3-7359-469D-8851-DDC8C2D5BD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8206" y="1371605"/>
            <a:ext cx="250825" cy="252413"/>
          </a:xfrm>
          <a:prstGeom prst="ellipse">
            <a:avLst/>
          </a:prstGeom>
          <a:solidFill>
            <a:srgbClr val="006600"/>
          </a:solidFill>
          <a:ln w="1584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160" tIns="46080" rIns="92160" bIns="460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4</a:t>
            </a:r>
          </a:p>
        </p:txBody>
      </p:sp>
      <p:sp>
        <p:nvSpPr>
          <p:cNvPr id="29706" name="Oval 10">
            <a:extLst>
              <a:ext uri="{FF2B5EF4-FFF2-40B4-BE49-F238E27FC236}">
                <a16:creationId xmlns:a16="http://schemas.microsoft.com/office/drawing/2014/main" id="{1DBA2221-3D6E-443B-826A-751464A99B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9806" y="2668594"/>
            <a:ext cx="250825" cy="250825"/>
          </a:xfrm>
          <a:prstGeom prst="ellipse">
            <a:avLst/>
          </a:prstGeom>
          <a:solidFill>
            <a:srgbClr val="006600"/>
          </a:solidFill>
          <a:ln w="1584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160" tIns="46080" rIns="92160" bIns="460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7</a:t>
            </a:r>
          </a:p>
        </p:txBody>
      </p:sp>
      <p:cxnSp>
        <p:nvCxnSpPr>
          <p:cNvPr id="29707" name="AutoShape 11">
            <a:extLst>
              <a:ext uri="{FF2B5EF4-FFF2-40B4-BE49-F238E27FC236}">
                <a16:creationId xmlns:a16="http://schemas.microsoft.com/office/drawing/2014/main" id="{83B98369-696F-4068-BA26-13273F93A4F3}"/>
              </a:ext>
            </a:extLst>
          </p:cNvPr>
          <p:cNvCxnSpPr>
            <a:cxnSpLocks noChangeShapeType="1"/>
            <a:stCxn id="29710" idx="3"/>
            <a:endCxn id="29706" idx="7"/>
          </p:cNvCxnSpPr>
          <p:nvPr/>
        </p:nvCxnSpPr>
        <p:spPr bwMode="auto">
          <a:xfrm flipH="1">
            <a:off x="6234119" y="1587501"/>
            <a:ext cx="1171575" cy="1119188"/>
          </a:xfrm>
          <a:prstGeom prst="straightConnector1">
            <a:avLst/>
          </a:prstGeom>
          <a:noFill/>
          <a:ln w="19080">
            <a:solidFill>
              <a:srgbClr val="808080"/>
            </a:solidFill>
            <a:prstDash val="sysDot"/>
            <a:miter lim="800000"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9708" name="AutoShape 12">
            <a:extLst>
              <a:ext uri="{FF2B5EF4-FFF2-40B4-BE49-F238E27FC236}">
                <a16:creationId xmlns:a16="http://schemas.microsoft.com/office/drawing/2014/main" id="{726E3BB0-7FC8-4F49-8D51-48EF2ECA0A0B}"/>
              </a:ext>
            </a:extLst>
          </p:cNvPr>
          <p:cNvCxnSpPr>
            <a:cxnSpLocks noChangeShapeType="1"/>
            <a:stCxn id="29706" idx="2"/>
            <a:endCxn id="29700" idx="6"/>
          </p:cNvCxnSpPr>
          <p:nvPr/>
        </p:nvCxnSpPr>
        <p:spPr bwMode="auto">
          <a:xfrm flipH="1">
            <a:off x="3832231" y="2794001"/>
            <a:ext cx="2187575" cy="1588"/>
          </a:xfrm>
          <a:prstGeom prst="straightConnector1">
            <a:avLst/>
          </a:prstGeom>
          <a:noFill/>
          <a:ln w="19080">
            <a:solidFill>
              <a:srgbClr val="808080"/>
            </a:solidFill>
            <a:prstDash val="sysDot"/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9709" name="AutoShape 13">
            <a:extLst>
              <a:ext uri="{FF2B5EF4-FFF2-40B4-BE49-F238E27FC236}">
                <a16:creationId xmlns:a16="http://schemas.microsoft.com/office/drawing/2014/main" id="{ECAC13B9-87FB-4E14-9632-4E82FA29E35D}"/>
              </a:ext>
            </a:extLst>
          </p:cNvPr>
          <p:cNvCxnSpPr>
            <a:cxnSpLocks noChangeShapeType="1"/>
            <a:stCxn id="29716" idx="0"/>
            <a:endCxn id="29710" idx="4"/>
          </p:cNvCxnSpPr>
          <p:nvPr/>
        </p:nvCxnSpPr>
        <p:spPr bwMode="auto">
          <a:xfrm flipV="1">
            <a:off x="7494593" y="1624018"/>
            <a:ext cx="1587" cy="2262187"/>
          </a:xfrm>
          <a:prstGeom prst="straightConnector1">
            <a:avLst/>
          </a:prstGeom>
          <a:noFill/>
          <a:ln w="1908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29710" name="Oval 14">
            <a:extLst>
              <a:ext uri="{FF2B5EF4-FFF2-40B4-BE49-F238E27FC236}">
                <a16:creationId xmlns:a16="http://schemas.microsoft.com/office/drawing/2014/main" id="{D0D37B4E-44F9-467E-A15A-D7299BB038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69181" y="1371605"/>
            <a:ext cx="250825" cy="252413"/>
          </a:xfrm>
          <a:prstGeom prst="ellipse">
            <a:avLst/>
          </a:prstGeom>
          <a:solidFill>
            <a:srgbClr val="006600"/>
          </a:solidFill>
          <a:ln w="1584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160" tIns="46080" rIns="92160" bIns="460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8</a:t>
            </a:r>
          </a:p>
        </p:txBody>
      </p:sp>
      <p:cxnSp>
        <p:nvCxnSpPr>
          <p:cNvPr id="29711" name="AutoShape 15">
            <a:extLst>
              <a:ext uri="{FF2B5EF4-FFF2-40B4-BE49-F238E27FC236}">
                <a16:creationId xmlns:a16="http://schemas.microsoft.com/office/drawing/2014/main" id="{38461180-A133-40DA-ACB5-9483E31D986D}"/>
              </a:ext>
            </a:extLst>
          </p:cNvPr>
          <p:cNvCxnSpPr>
            <a:cxnSpLocks noChangeShapeType="1"/>
            <a:stCxn id="29705" idx="6"/>
            <a:endCxn id="29710" idx="2"/>
          </p:cNvCxnSpPr>
          <p:nvPr/>
        </p:nvCxnSpPr>
        <p:spPr bwMode="auto">
          <a:xfrm>
            <a:off x="4899027" y="1498601"/>
            <a:ext cx="2470151" cy="1588"/>
          </a:xfrm>
          <a:prstGeom prst="straightConnector1">
            <a:avLst/>
          </a:prstGeom>
          <a:noFill/>
          <a:ln w="19080">
            <a:solidFill>
              <a:srgbClr val="0066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9712" name="AutoShape 16">
            <a:extLst>
              <a:ext uri="{FF2B5EF4-FFF2-40B4-BE49-F238E27FC236}">
                <a16:creationId xmlns:a16="http://schemas.microsoft.com/office/drawing/2014/main" id="{883BB4BB-7C91-4AD6-AB02-2ABF8934CE1C}"/>
              </a:ext>
            </a:extLst>
          </p:cNvPr>
          <p:cNvCxnSpPr>
            <a:cxnSpLocks noChangeShapeType="1"/>
            <a:stCxn id="29705" idx="5"/>
            <a:endCxn id="29706" idx="1"/>
          </p:cNvCxnSpPr>
          <p:nvPr/>
        </p:nvCxnSpPr>
        <p:spPr bwMode="auto">
          <a:xfrm>
            <a:off x="4862518" y="1587501"/>
            <a:ext cx="1195387" cy="1119188"/>
          </a:xfrm>
          <a:prstGeom prst="straightConnector1">
            <a:avLst/>
          </a:prstGeom>
          <a:noFill/>
          <a:ln w="19080">
            <a:solidFill>
              <a:srgbClr val="808080"/>
            </a:solidFill>
            <a:prstDash val="sysDot"/>
            <a:miter lim="800000"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29713" name="Oval 17">
            <a:extLst>
              <a:ext uri="{FF2B5EF4-FFF2-40B4-BE49-F238E27FC236}">
                <a16:creationId xmlns:a16="http://schemas.microsoft.com/office/drawing/2014/main" id="{FB55E96A-4E03-438F-A0AB-87EEAA9383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9181" y="3886205"/>
            <a:ext cx="250825" cy="252413"/>
          </a:xfrm>
          <a:prstGeom prst="ellipse">
            <a:avLst/>
          </a:prstGeom>
          <a:solidFill>
            <a:srgbClr val="006600"/>
          </a:solidFill>
          <a:ln w="1584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160" tIns="46080" rIns="92160" bIns="460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3</a:t>
            </a:r>
          </a:p>
        </p:txBody>
      </p:sp>
      <p:cxnSp>
        <p:nvCxnSpPr>
          <p:cNvPr id="29714" name="AutoShape 18">
            <a:extLst>
              <a:ext uri="{FF2B5EF4-FFF2-40B4-BE49-F238E27FC236}">
                <a16:creationId xmlns:a16="http://schemas.microsoft.com/office/drawing/2014/main" id="{FC527A16-54CC-4E9F-9AD0-87A55B2D7853}"/>
              </a:ext>
            </a:extLst>
          </p:cNvPr>
          <p:cNvCxnSpPr>
            <a:cxnSpLocks noChangeShapeType="1"/>
            <a:stCxn id="29713" idx="6"/>
            <a:endCxn id="29715" idx="2"/>
          </p:cNvCxnSpPr>
          <p:nvPr/>
        </p:nvCxnSpPr>
        <p:spPr bwMode="auto">
          <a:xfrm>
            <a:off x="2540000" y="4013201"/>
            <a:ext cx="2108200" cy="1588"/>
          </a:xfrm>
          <a:prstGeom prst="straightConnector1">
            <a:avLst/>
          </a:prstGeom>
          <a:noFill/>
          <a:ln w="19080">
            <a:solidFill>
              <a:srgbClr val="0066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29715" name="Oval 19">
            <a:extLst>
              <a:ext uri="{FF2B5EF4-FFF2-40B4-BE49-F238E27FC236}">
                <a16:creationId xmlns:a16="http://schemas.microsoft.com/office/drawing/2014/main" id="{D6BE23A3-6281-4A63-A799-984E8A3B63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8206" y="3886205"/>
            <a:ext cx="250825" cy="252413"/>
          </a:xfrm>
          <a:prstGeom prst="ellipse">
            <a:avLst/>
          </a:prstGeom>
          <a:solidFill>
            <a:srgbClr val="006600"/>
          </a:solidFill>
          <a:ln w="1584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160" tIns="46080" rIns="92160" bIns="460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6</a:t>
            </a:r>
          </a:p>
        </p:txBody>
      </p:sp>
      <p:sp>
        <p:nvSpPr>
          <p:cNvPr id="29716" name="Oval 20">
            <a:extLst>
              <a:ext uri="{FF2B5EF4-FFF2-40B4-BE49-F238E27FC236}">
                <a16:creationId xmlns:a16="http://schemas.microsoft.com/office/drawing/2014/main" id="{B1E32990-E947-4445-B913-9DC3823381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69181" y="3886205"/>
            <a:ext cx="250825" cy="252413"/>
          </a:xfrm>
          <a:prstGeom prst="ellipse">
            <a:avLst/>
          </a:prstGeom>
          <a:solidFill>
            <a:srgbClr val="A50021"/>
          </a:solidFill>
          <a:ln w="1584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160" tIns="46080" rIns="92160" bIns="460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9</a:t>
            </a:r>
          </a:p>
        </p:txBody>
      </p:sp>
      <p:cxnSp>
        <p:nvCxnSpPr>
          <p:cNvPr id="29717" name="AutoShape 21">
            <a:extLst>
              <a:ext uri="{FF2B5EF4-FFF2-40B4-BE49-F238E27FC236}">
                <a16:creationId xmlns:a16="http://schemas.microsoft.com/office/drawing/2014/main" id="{177396BE-5B1A-4B68-B840-628FDE2D2A9B}"/>
              </a:ext>
            </a:extLst>
          </p:cNvPr>
          <p:cNvCxnSpPr>
            <a:cxnSpLocks noChangeShapeType="1"/>
            <a:stCxn id="29715" idx="6"/>
            <a:endCxn id="29716" idx="2"/>
          </p:cNvCxnSpPr>
          <p:nvPr/>
        </p:nvCxnSpPr>
        <p:spPr bwMode="auto">
          <a:xfrm>
            <a:off x="4899027" y="4013201"/>
            <a:ext cx="2470151" cy="1588"/>
          </a:xfrm>
          <a:prstGeom prst="straightConnector1">
            <a:avLst/>
          </a:prstGeom>
          <a:noFill/>
          <a:ln w="19080">
            <a:solidFill>
              <a:srgbClr val="0066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9718" name="AutoShape 22">
            <a:extLst>
              <a:ext uri="{FF2B5EF4-FFF2-40B4-BE49-F238E27FC236}">
                <a16:creationId xmlns:a16="http://schemas.microsoft.com/office/drawing/2014/main" id="{2AA91BC2-F7EB-4222-81FB-A2C39B766841}"/>
              </a:ext>
            </a:extLst>
          </p:cNvPr>
          <p:cNvCxnSpPr>
            <a:cxnSpLocks noChangeShapeType="1"/>
            <a:stCxn id="29698" idx="5"/>
            <a:endCxn id="29713" idx="1"/>
          </p:cNvCxnSpPr>
          <p:nvPr/>
        </p:nvCxnSpPr>
        <p:spPr bwMode="auto">
          <a:xfrm>
            <a:off x="1433514" y="2882900"/>
            <a:ext cx="893763" cy="1041400"/>
          </a:xfrm>
          <a:prstGeom prst="straightConnector1">
            <a:avLst/>
          </a:prstGeom>
          <a:noFill/>
          <a:ln w="19080">
            <a:solidFill>
              <a:srgbClr val="0066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9719" name="AutoShape 23">
            <a:extLst>
              <a:ext uri="{FF2B5EF4-FFF2-40B4-BE49-F238E27FC236}">
                <a16:creationId xmlns:a16="http://schemas.microsoft.com/office/drawing/2014/main" id="{E4CED3EF-8C5A-4267-B59A-C629C9641849}"/>
              </a:ext>
            </a:extLst>
          </p:cNvPr>
          <p:cNvCxnSpPr>
            <a:cxnSpLocks noChangeShapeType="1"/>
            <a:stCxn id="29713" idx="7"/>
            <a:endCxn id="29700" idx="3"/>
          </p:cNvCxnSpPr>
          <p:nvPr/>
        </p:nvCxnSpPr>
        <p:spPr bwMode="auto">
          <a:xfrm flipV="1">
            <a:off x="2503494" y="2882905"/>
            <a:ext cx="1114425" cy="1039813"/>
          </a:xfrm>
          <a:prstGeom prst="straightConnector1">
            <a:avLst/>
          </a:prstGeom>
          <a:noFill/>
          <a:ln w="19080">
            <a:solidFill>
              <a:srgbClr val="808080"/>
            </a:solidFill>
            <a:prstDash val="sysDot"/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9720" name="AutoShape 24">
            <a:extLst>
              <a:ext uri="{FF2B5EF4-FFF2-40B4-BE49-F238E27FC236}">
                <a16:creationId xmlns:a16="http://schemas.microsoft.com/office/drawing/2014/main" id="{2DC0A80A-FFEF-4834-ABD3-54DC646FF3CC}"/>
              </a:ext>
            </a:extLst>
          </p:cNvPr>
          <p:cNvCxnSpPr>
            <a:cxnSpLocks noChangeShapeType="1"/>
            <a:stCxn id="29700" idx="5"/>
            <a:endCxn id="29715" idx="1"/>
          </p:cNvCxnSpPr>
          <p:nvPr/>
        </p:nvCxnSpPr>
        <p:spPr bwMode="auto">
          <a:xfrm>
            <a:off x="3795718" y="2882900"/>
            <a:ext cx="890587" cy="1041400"/>
          </a:xfrm>
          <a:prstGeom prst="straightConnector1">
            <a:avLst/>
          </a:prstGeom>
          <a:noFill/>
          <a:ln w="19080">
            <a:solidFill>
              <a:srgbClr val="0066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9721" name="AutoShape 25">
            <a:extLst>
              <a:ext uri="{FF2B5EF4-FFF2-40B4-BE49-F238E27FC236}">
                <a16:creationId xmlns:a16="http://schemas.microsoft.com/office/drawing/2014/main" id="{FCD8730C-FC11-4B1C-A244-33986E28018A}"/>
              </a:ext>
            </a:extLst>
          </p:cNvPr>
          <p:cNvCxnSpPr>
            <a:cxnSpLocks noChangeShapeType="1"/>
            <a:stCxn id="29716" idx="1"/>
            <a:endCxn id="29706" idx="5"/>
          </p:cNvCxnSpPr>
          <p:nvPr/>
        </p:nvCxnSpPr>
        <p:spPr bwMode="auto">
          <a:xfrm flipH="1" flipV="1">
            <a:off x="6234119" y="2882905"/>
            <a:ext cx="1171575" cy="1039813"/>
          </a:xfrm>
          <a:prstGeom prst="straightConnector1">
            <a:avLst/>
          </a:prstGeom>
          <a:noFill/>
          <a:ln w="19080">
            <a:solidFill>
              <a:srgbClr val="808080"/>
            </a:solidFill>
            <a:prstDash val="sysDot"/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9722" name="AutoShape 26">
            <a:extLst>
              <a:ext uri="{FF2B5EF4-FFF2-40B4-BE49-F238E27FC236}">
                <a16:creationId xmlns:a16="http://schemas.microsoft.com/office/drawing/2014/main" id="{373D5F1B-F848-4D05-9BB2-88227222B6B2}"/>
              </a:ext>
            </a:extLst>
          </p:cNvPr>
          <p:cNvCxnSpPr>
            <a:cxnSpLocks noChangeShapeType="1"/>
            <a:stCxn id="29715" idx="7"/>
            <a:endCxn id="29706" idx="3"/>
          </p:cNvCxnSpPr>
          <p:nvPr/>
        </p:nvCxnSpPr>
        <p:spPr bwMode="auto">
          <a:xfrm flipV="1">
            <a:off x="4862518" y="2882905"/>
            <a:ext cx="1195387" cy="1039813"/>
          </a:xfrm>
          <a:prstGeom prst="straightConnector1">
            <a:avLst/>
          </a:prstGeom>
          <a:noFill/>
          <a:ln w="19080">
            <a:solidFill>
              <a:srgbClr val="0066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9723" name="AutoShape 27">
            <a:extLst>
              <a:ext uri="{FF2B5EF4-FFF2-40B4-BE49-F238E27FC236}">
                <a16:creationId xmlns:a16="http://schemas.microsoft.com/office/drawing/2014/main" id="{BCDB8C67-708F-45DD-9BB5-3C3C761CEF9E}"/>
              </a:ext>
            </a:extLst>
          </p:cNvPr>
          <p:cNvCxnSpPr>
            <a:cxnSpLocks noChangeShapeType="1"/>
            <a:stCxn id="29705" idx="3"/>
            <a:endCxn id="29700" idx="7"/>
          </p:cNvCxnSpPr>
          <p:nvPr/>
        </p:nvCxnSpPr>
        <p:spPr bwMode="auto">
          <a:xfrm flipH="1">
            <a:off x="3795713" y="1587501"/>
            <a:ext cx="889000" cy="1119188"/>
          </a:xfrm>
          <a:prstGeom prst="straightConnector1">
            <a:avLst/>
          </a:prstGeom>
          <a:noFill/>
          <a:ln w="19080">
            <a:solidFill>
              <a:srgbClr val="808080"/>
            </a:solidFill>
            <a:prstDash val="sysDot"/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29724" name="Text Box 28">
            <a:extLst>
              <a:ext uri="{FF2B5EF4-FFF2-40B4-BE49-F238E27FC236}">
                <a16:creationId xmlns:a16="http://schemas.microsoft.com/office/drawing/2014/main" id="{9C1B9E26-5980-49B8-9D9A-7C25CDA396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5" y="2667006"/>
            <a:ext cx="339725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00339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0</a:t>
            </a:r>
          </a:p>
        </p:txBody>
      </p:sp>
      <p:sp>
        <p:nvSpPr>
          <p:cNvPr id="29725" name="Text Box 29">
            <a:extLst>
              <a:ext uri="{FF2B5EF4-FFF2-40B4-BE49-F238E27FC236}">
                <a16:creationId xmlns:a16="http://schemas.microsoft.com/office/drawing/2014/main" id="{9E0C7B72-088A-433D-B7A7-98DEC3F273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7800" y="5105400"/>
            <a:ext cx="1905000" cy="381000"/>
          </a:xfrm>
          <a:prstGeom prst="rect">
            <a:avLst/>
          </a:prstGeom>
          <a:solidFill>
            <a:srgbClr val="808080"/>
          </a:solidFill>
          <a:ln w="1584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27360" rIns="0" bIns="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ts val="1125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Undiscovered</a:t>
            </a:r>
          </a:p>
        </p:txBody>
      </p:sp>
      <p:sp>
        <p:nvSpPr>
          <p:cNvPr id="29726" name="Text Box 30">
            <a:extLst>
              <a:ext uri="{FF2B5EF4-FFF2-40B4-BE49-F238E27FC236}">
                <a16:creationId xmlns:a16="http://schemas.microsoft.com/office/drawing/2014/main" id="{FF4FAD46-A537-4304-9465-83CCBFC88D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7800" y="5486400"/>
            <a:ext cx="1905000" cy="381000"/>
          </a:xfrm>
          <a:prstGeom prst="rect">
            <a:avLst/>
          </a:prstGeom>
          <a:solidFill>
            <a:srgbClr val="003399"/>
          </a:solidFill>
          <a:ln w="1584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27360" rIns="0" bIns="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ts val="1125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Discovered</a:t>
            </a:r>
          </a:p>
        </p:txBody>
      </p:sp>
      <p:sp>
        <p:nvSpPr>
          <p:cNvPr id="29727" name="Text Box 31">
            <a:extLst>
              <a:ext uri="{FF2B5EF4-FFF2-40B4-BE49-F238E27FC236}">
                <a16:creationId xmlns:a16="http://schemas.microsoft.com/office/drawing/2014/main" id="{D3A07BC4-E769-4C64-A583-4E6AE05BB6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7800" y="6248400"/>
            <a:ext cx="1905000" cy="381000"/>
          </a:xfrm>
          <a:prstGeom prst="rect">
            <a:avLst/>
          </a:prstGeom>
          <a:solidFill>
            <a:srgbClr val="006600"/>
          </a:solidFill>
          <a:ln w="1584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27360" rIns="0" bIns="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ts val="1125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Finished</a:t>
            </a:r>
          </a:p>
        </p:txBody>
      </p:sp>
      <p:sp>
        <p:nvSpPr>
          <p:cNvPr id="29728" name="Text Box 32">
            <a:extLst>
              <a:ext uri="{FF2B5EF4-FFF2-40B4-BE49-F238E27FC236}">
                <a16:creationId xmlns:a16="http://schemas.microsoft.com/office/drawing/2014/main" id="{DBC5BD7D-BBCC-43D1-8EC9-3BAF4890E5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8600" y="5410200"/>
            <a:ext cx="4191000" cy="381000"/>
          </a:xfrm>
          <a:prstGeom prst="rect">
            <a:avLst/>
          </a:prstGeom>
          <a:solidFill>
            <a:srgbClr val="FFFFCC"/>
          </a:solidFill>
          <a:ln w="1584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27360" rIns="0" bIns="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l" defTabSz="457189" rtl="0" eaLnBrk="0" fontAlgn="base" latinLnBrk="0" hangingPunct="0">
              <a:lnSpc>
                <a:spcPct val="100000"/>
              </a:lnSpc>
              <a:spcBef>
                <a:spcPts val="1125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 Queue: 9  </a:t>
            </a:r>
          </a:p>
        </p:txBody>
      </p:sp>
      <p:sp>
        <p:nvSpPr>
          <p:cNvPr id="29729" name="Text Box 33">
            <a:extLst>
              <a:ext uri="{FF2B5EF4-FFF2-40B4-BE49-F238E27FC236}">
                <a16:creationId xmlns:a16="http://schemas.microsoft.com/office/drawing/2014/main" id="{39727659-A5CB-491F-8E4B-6C8BCF4F06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7800" y="5867400"/>
            <a:ext cx="1905000" cy="381000"/>
          </a:xfrm>
          <a:prstGeom prst="rect">
            <a:avLst/>
          </a:prstGeom>
          <a:solidFill>
            <a:srgbClr val="A50021"/>
          </a:solidFill>
          <a:ln w="1584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27360" rIns="0" bIns="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ts val="1125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Top of queue</a:t>
            </a:r>
          </a:p>
        </p:txBody>
      </p:sp>
      <p:sp>
        <p:nvSpPr>
          <p:cNvPr id="29730" name="Text Box 34">
            <a:extLst>
              <a:ext uri="{FF2B5EF4-FFF2-40B4-BE49-F238E27FC236}">
                <a16:creationId xmlns:a16="http://schemas.microsoft.com/office/drawing/2014/main" id="{BF90AF5B-A2C1-4368-B455-43AC271B7C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51080" y="1066806"/>
            <a:ext cx="339725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00339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1</a:t>
            </a:r>
          </a:p>
        </p:txBody>
      </p:sp>
      <p:sp>
        <p:nvSpPr>
          <p:cNvPr id="29731" name="Text Box 35">
            <a:extLst>
              <a:ext uri="{FF2B5EF4-FFF2-40B4-BE49-F238E27FC236}">
                <a16:creationId xmlns:a16="http://schemas.microsoft.com/office/drawing/2014/main" id="{1B8CBDD6-5CE1-4C30-8D85-5058117995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5" y="4267206"/>
            <a:ext cx="339725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00339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1</a:t>
            </a:r>
          </a:p>
        </p:txBody>
      </p:sp>
      <p:sp>
        <p:nvSpPr>
          <p:cNvPr id="29732" name="Text Box 36">
            <a:extLst>
              <a:ext uri="{FF2B5EF4-FFF2-40B4-BE49-F238E27FC236}">
                <a16:creationId xmlns:a16="http://schemas.microsoft.com/office/drawing/2014/main" id="{59D4BBDB-2AEB-421B-83B8-727A1504D8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46480" y="2971806"/>
            <a:ext cx="339725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00339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1</a:t>
            </a:r>
          </a:p>
        </p:txBody>
      </p:sp>
      <p:sp>
        <p:nvSpPr>
          <p:cNvPr id="29733" name="Text Box 37">
            <a:extLst>
              <a:ext uri="{FF2B5EF4-FFF2-40B4-BE49-F238E27FC236}">
                <a16:creationId xmlns:a16="http://schemas.microsoft.com/office/drawing/2014/main" id="{1CC0FD1E-C930-4EE2-BB25-64F2A87278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13280" y="1066806"/>
            <a:ext cx="339725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00339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2</a:t>
            </a:r>
          </a:p>
        </p:txBody>
      </p:sp>
      <p:sp>
        <p:nvSpPr>
          <p:cNvPr id="29734" name="Text Box 38">
            <a:extLst>
              <a:ext uri="{FF2B5EF4-FFF2-40B4-BE49-F238E27FC236}">
                <a16:creationId xmlns:a16="http://schemas.microsoft.com/office/drawing/2014/main" id="{4B244199-126B-47CD-B3FD-5F2DB8F3A8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13280" y="4267206"/>
            <a:ext cx="339725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00339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2</a:t>
            </a:r>
          </a:p>
        </p:txBody>
      </p:sp>
      <p:sp>
        <p:nvSpPr>
          <p:cNvPr id="29735" name="Text Box 39">
            <a:extLst>
              <a:ext uri="{FF2B5EF4-FFF2-40B4-BE49-F238E27FC236}">
                <a16:creationId xmlns:a16="http://schemas.microsoft.com/office/drawing/2014/main" id="{1F030010-3AD7-494A-B4C3-663C817670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15205" y="1066806"/>
            <a:ext cx="339725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00339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3</a:t>
            </a:r>
          </a:p>
        </p:txBody>
      </p:sp>
      <p:sp>
        <p:nvSpPr>
          <p:cNvPr id="29736" name="Text Box 40">
            <a:extLst>
              <a:ext uri="{FF2B5EF4-FFF2-40B4-BE49-F238E27FC236}">
                <a16:creationId xmlns:a16="http://schemas.microsoft.com/office/drawing/2014/main" id="{76AFC904-7D7F-4025-973F-57DD8514A8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84880" y="2971806"/>
            <a:ext cx="339725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00339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3</a:t>
            </a:r>
          </a:p>
        </p:txBody>
      </p:sp>
      <p:sp>
        <p:nvSpPr>
          <p:cNvPr id="29737" name="Text Box 41">
            <a:extLst>
              <a:ext uri="{FF2B5EF4-FFF2-40B4-BE49-F238E27FC236}">
                <a16:creationId xmlns:a16="http://schemas.microsoft.com/office/drawing/2014/main" id="{A81BA08E-4DE5-44C5-8507-1259B2894B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15205" y="4191006"/>
            <a:ext cx="339725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00339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3</a:t>
            </a:r>
          </a:p>
        </p:txBody>
      </p:sp>
      <p:cxnSp>
        <p:nvCxnSpPr>
          <p:cNvPr id="29738" name="AutoShape 42">
            <a:extLst>
              <a:ext uri="{FF2B5EF4-FFF2-40B4-BE49-F238E27FC236}">
                <a16:creationId xmlns:a16="http://schemas.microsoft.com/office/drawing/2014/main" id="{A24EB384-4BA1-40BD-AA1F-E540D66BB4CF}"/>
              </a:ext>
            </a:extLst>
          </p:cNvPr>
          <p:cNvCxnSpPr>
            <a:cxnSpLocks noChangeShapeType="1"/>
            <a:stCxn id="29716" idx="0"/>
            <a:endCxn id="29710" idx="4"/>
          </p:cNvCxnSpPr>
          <p:nvPr/>
        </p:nvCxnSpPr>
        <p:spPr bwMode="auto">
          <a:xfrm flipV="1">
            <a:off x="7494593" y="1624018"/>
            <a:ext cx="1587" cy="2262187"/>
          </a:xfrm>
          <a:prstGeom prst="straightConnector1">
            <a:avLst/>
          </a:prstGeom>
          <a:noFill/>
          <a:ln w="50760">
            <a:solidFill>
              <a:srgbClr val="A5002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7" dur="500"/>
                                        <p:tgtEl>
                                          <p:spTgt spid="297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1">
            <a:extLst>
              <a:ext uri="{FF2B5EF4-FFF2-40B4-BE49-F238E27FC236}">
                <a16:creationId xmlns:a16="http://schemas.microsoft.com/office/drawing/2014/main" id="{60094409-BAB9-49E9-A75C-4CFBEF44E91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762000"/>
          </a:xfrm>
          <a:ln/>
        </p:spPr>
        <p:txBody>
          <a:bodyPr/>
          <a:lstStyle/>
          <a:p>
            <a:pPr>
              <a:buClrTx/>
              <a:tabLst>
                <a:tab pos="0" algn="l"/>
                <a:tab pos="914377" algn="l"/>
                <a:tab pos="1828754" algn="l"/>
                <a:tab pos="2743131" algn="l"/>
                <a:tab pos="3657509" algn="l"/>
                <a:tab pos="4571886" algn="l"/>
                <a:tab pos="5486263" algn="l"/>
                <a:tab pos="6400640" algn="l"/>
                <a:tab pos="7315017" algn="l"/>
                <a:tab pos="8229394" algn="l"/>
                <a:tab pos="9143771" algn="l"/>
                <a:tab pos="10058149" algn="l"/>
              </a:tabLst>
            </a:pPr>
            <a:r>
              <a:rPr lang="en-US" altLang="en-US"/>
              <a:t>Breadth First Search</a:t>
            </a:r>
          </a:p>
        </p:txBody>
      </p:sp>
      <p:sp>
        <p:nvSpPr>
          <p:cNvPr id="43" name="Slide Number Placeholder 2">
            <a:extLst>
              <a:ext uri="{FF2B5EF4-FFF2-40B4-BE49-F238E27FC236}">
                <a16:creationId xmlns:a16="http://schemas.microsoft.com/office/drawing/2014/main" id="{4E8302D6-2B3D-4555-91C5-9B76530B31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28002" y="6513513"/>
            <a:ext cx="2537884" cy="457200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45718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fld id="{0A987FC6-403D-4AFF-A07B-0DC46ED084DC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457189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/>
                <a:defRPr/>
              </a:pPr>
              <a:t>161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30722" name="Oval 2">
            <a:extLst>
              <a:ext uri="{FF2B5EF4-FFF2-40B4-BE49-F238E27FC236}">
                <a16:creationId xmlns:a16="http://schemas.microsoft.com/office/drawing/2014/main" id="{ED8CE7A0-BFAC-4302-9635-4C844B6659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9206" y="2668594"/>
            <a:ext cx="250825" cy="250825"/>
          </a:xfrm>
          <a:prstGeom prst="ellipse">
            <a:avLst/>
          </a:prstGeom>
          <a:solidFill>
            <a:srgbClr val="006600"/>
          </a:solidFill>
          <a:ln w="1584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160" tIns="46080" rIns="92160" bIns="460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s</a:t>
            </a:r>
          </a:p>
        </p:txBody>
      </p:sp>
      <p:sp>
        <p:nvSpPr>
          <p:cNvPr id="30723" name="Oval 3">
            <a:extLst>
              <a:ext uri="{FF2B5EF4-FFF2-40B4-BE49-F238E27FC236}">
                <a16:creationId xmlns:a16="http://schemas.microsoft.com/office/drawing/2014/main" id="{F7E0F34B-58E1-4912-9619-117AD8033C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9181" y="1371605"/>
            <a:ext cx="250825" cy="252413"/>
          </a:xfrm>
          <a:prstGeom prst="ellipse">
            <a:avLst/>
          </a:prstGeom>
          <a:solidFill>
            <a:srgbClr val="006600"/>
          </a:solidFill>
          <a:ln w="1584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160" tIns="46080" rIns="92160" bIns="460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2</a:t>
            </a:r>
          </a:p>
        </p:txBody>
      </p:sp>
      <p:sp>
        <p:nvSpPr>
          <p:cNvPr id="30724" name="Oval 4">
            <a:extLst>
              <a:ext uri="{FF2B5EF4-FFF2-40B4-BE49-F238E27FC236}">
                <a16:creationId xmlns:a16="http://schemas.microsoft.com/office/drawing/2014/main" id="{72D0DA83-A64A-4C57-867D-D486522F0D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1406" y="2668594"/>
            <a:ext cx="250825" cy="250825"/>
          </a:xfrm>
          <a:prstGeom prst="ellipse">
            <a:avLst/>
          </a:prstGeom>
          <a:solidFill>
            <a:srgbClr val="006600"/>
          </a:solidFill>
          <a:ln w="1584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160" tIns="46080" rIns="92160" bIns="460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5</a:t>
            </a:r>
          </a:p>
        </p:txBody>
      </p:sp>
      <p:cxnSp>
        <p:nvCxnSpPr>
          <p:cNvPr id="30725" name="AutoShape 5">
            <a:extLst>
              <a:ext uri="{FF2B5EF4-FFF2-40B4-BE49-F238E27FC236}">
                <a16:creationId xmlns:a16="http://schemas.microsoft.com/office/drawing/2014/main" id="{79936014-806A-45A2-80E0-47EC6B59D421}"/>
              </a:ext>
            </a:extLst>
          </p:cNvPr>
          <p:cNvCxnSpPr>
            <a:cxnSpLocks noChangeShapeType="1"/>
            <a:stCxn id="30722" idx="7"/>
            <a:endCxn id="30723" idx="3"/>
          </p:cNvCxnSpPr>
          <p:nvPr/>
        </p:nvCxnSpPr>
        <p:spPr bwMode="auto">
          <a:xfrm flipV="1">
            <a:off x="1433514" y="1587500"/>
            <a:ext cx="893763" cy="1117600"/>
          </a:xfrm>
          <a:prstGeom prst="straightConnector1">
            <a:avLst/>
          </a:prstGeom>
          <a:noFill/>
          <a:ln w="19080">
            <a:solidFill>
              <a:srgbClr val="0066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30726" name="AutoShape 6">
            <a:extLst>
              <a:ext uri="{FF2B5EF4-FFF2-40B4-BE49-F238E27FC236}">
                <a16:creationId xmlns:a16="http://schemas.microsoft.com/office/drawing/2014/main" id="{9BDDCD53-6DC7-4E26-AE2A-E48B1B64CB79}"/>
              </a:ext>
            </a:extLst>
          </p:cNvPr>
          <p:cNvCxnSpPr>
            <a:cxnSpLocks noChangeShapeType="1"/>
            <a:stCxn id="30722" idx="6"/>
            <a:endCxn id="30724" idx="2"/>
          </p:cNvCxnSpPr>
          <p:nvPr/>
        </p:nvCxnSpPr>
        <p:spPr bwMode="auto">
          <a:xfrm>
            <a:off x="1470031" y="2794001"/>
            <a:ext cx="2111375" cy="1588"/>
          </a:xfrm>
          <a:prstGeom prst="straightConnector1">
            <a:avLst/>
          </a:prstGeom>
          <a:noFill/>
          <a:ln w="19080">
            <a:solidFill>
              <a:srgbClr val="0066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30727" name="AutoShape 7">
            <a:extLst>
              <a:ext uri="{FF2B5EF4-FFF2-40B4-BE49-F238E27FC236}">
                <a16:creationId xmlns:a16="http://schemas.microsoft.com/office/drawing/2014/main" id="{9C9FB1CA-1735-4E44-AED1-694E2D574E0C}"/>
              </a:ext>
            </a:extLst>
          </p:cNvPr>
          <p:cNvCxnSpPr>
            <a:cxnSpLocks noChangeShapeType="1"/>
            <a:stCxn id="30723" idx="6"/>
            <a:endCxn id="30729" idx="2"/>
          </p:cNvCxnSpPr>
          <p:nvPr/>
        </p:nvCxnSpPr>
        <p:spPr bwMode="auto">
          <a:xfrm>
            <a:off x="2540000" y="1498601"/>
            <a:ext cx="2108200" cy="1588"/>
          </a:xfrm>
          <a:prstGeom prst="straightConnector1">
            <a:avLst/>
          </a:prstGeom>
          <a:noFill/>
          <a:ln w="19080">
            <a:solidFill>
              <a:srgbClr val="0066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30728" name="AutoShape 8">
            <a:extLst>
              <a:ext uri="{FF2B5EF4-FFF2-40B4-BE49-F238E27FC236}">
                <a16:creationId xmlns:a16="http://schemas.microsoft.com/office/drawing/2014/main" id="{D72DEE2C-11CA-49D4-9042-1F79684C4A61}"/>
              </a:ext>
            </a:extLst>
          </p:cNvPr>
          <p:cNvCxnSpPr>
            <a:cxnSpLocks noChangeShapeType="1"/>
            <a:stCxn id="30723" idx="5"/>
            <a:endCxn id="30724" idx="1"/>
          </p:cNvCxnSpPr>
          <p:nvPr/>
        </p:nvCxnSpPr>
        <p:spPr bwMode="auto">
          <a:xfrm>
            <a:off x="2503494" y="1587501"/>
            <a:ext cx="1114425" cy="1119188"/>
          </a:xfrm>
          <a:prstGeom prst="straightConnector1">
            <a:avLst/>
          </a:prstGeom>
          <a:noFill/>
          <a:ln w="19080">
            <a:solidFill>
              <a:srgbClr val="808080"/>
            </a:solidFill>
            <a:prstDash val="sysDot"/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30729" name="Oval 9">
            <a:extLst>
              <a:ext uri="{FF2B5EF4-FFF2-40B4-BE49-F238E27FC236}">
                <a16:creationId xmlns:a16="http://schemas.microsoft.com/office/drawing/2014/main" id="{9E87519B-3D4C-4984-AB19-4490B4E443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8206" y="1371605"/>
            <a:ext cx="250825" cy="252413"/>
          </a:xfrm>
          <a:prstGeom prst="ellipse">
            <a:avLst/>
          </a:prstGeom>
          <a:solidFill>
            <a:srgbClr val="006600"/>
          </a:solidFill>
          <a:ln w="1584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160" tIns="46080" rIns="92160" bIns="460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4</a:t>
            </a:r>
          </a:p>
        </p:txBody>
      </p:sp>
      <p:sp>
        <p:nvSpPr>
          <p:cNvPr id="30730" name="Oval 10">
            <a:extLst>
              <a:ext uri="{FF2B5EF4-FFF2-40B4-BE49-F238E27FC236}">
                <a16:creationId xmlns:a16="http://schemas.microsoft.com/office/drawing/2014/main" id="{41089F5D-1223-4024-BD06-E6B2D5FF63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9806" y="2668594"/>
            <a:ext cx="250825" cy="250825"/>
          </a:xfrm>
          <a:prstGeom prst="ellipse">
            <a:avLst/>
          </a:prstGeom>
          <a:solidFill>
            <a:srgbClr val="006600"/>
          </a:solidFill>
          <a:ln w="1584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160" tIns="46080" rIns="92160" bIns="460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7</a:t>
            </a:r>
          </a:p>
        </p:txBody>
      </p:sp>
      <p:cxnSp>
        <p:nvCxnSpPr>
          <p:cNvPr id="30731" name="AutoShape 11">
            <a:extLst>
              <a:ext uri="{FF2B5EF4-FFF2-40B4-BE49-F238E27FC236}">
                <a16:creationId xmlns:a16="http://schemas.microsoft.com/office/drawing/2014/main" id="{D531D4ED-5B2F-4BEE-B2DE-B81B1FEFC5E6}"/>
              </a:ext>
            </a:extLst>
          </p:cNvPr>
          <p:cNvCxnSpPr>
            <a:cxnSpLocks noChangeShapeType="1"/>
            <a:stCxn id="30734" idx="3"/>
            <a:endCxn id="30730" idx="7"/>
          </p:cNvCxnSpPr>
          <p:nvPr/>
        </p:nvCxnSpPr>
        <p:spPr bwMode="auto">
          <a:xfrm flipH="1">
            <a:off x="6234119" y="1587501"/>
            <a:ext cx="1171575" cy="1119188"/>
          </a:xfrm>
          <a:prstGeom prst="straightConnector1">
            <a:avLst/>
          </a:prstGeom>
          <a:noFill/>
          <a:ln w="19080">
            <a:solidFill>
              <a:srgbClr val="808080"/>
            </a:solidFill>
            <a:prstDash val="sysDot"/>
            <a:miter lim="800000"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30732" name="AutoShape 12">
            <a:extLst>
              <a:ext uri="{FF2B5EF4-FFF2-40B4-BE49-F238E27FC236}">
                <a16:creationId xmlns:a16="http://schemas.microsoft.com/office/drawing/2014/main" id="{4650D529-5242-4F13-8516-4F9E05FEA745}"/>
              </a:ext>
            </a:extLst>
          </p:cNvPr>
          <p:cNvCxnSpPr>
            <a:cxnSpLocks noChangeShapeType="1"/>
            <a:stCxn id="30730" idx="2"/>
            <a:endCxn id="30724" idx="6"/>
          </p:cNvCxnSpPr>
          <p:nvPr/>
        </p:nvCxnSpPr>
        <p:spPr bwMode="auto">
          <a:xfrm flipH="1">
            <a:off x="3832231" y="2794001"/>
            <a:ext cx="2187575" cy="1588"/>
          </a:xfrm>
          <a:prstGeom prst="straightConnector1">
            <a:avLst/>
          </a:prstGeom>
          <a:noFill/>
          <a:ln w="19080">
            <a:solidFill>
              <a:srgbClr val="808080"/>
            </a:solidFill>
            <a:prstDash val="sysDot"/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30733" name="AutoShape 13">
            <a:extLst>
              <a:ext uri="{FF2B5EF4-FFF2-40B4-BE49-F238E27FC236}">
                <a16:creationId xmlns:a16="http://schemas.microsoft.com/office/drawing/2014/main" id="{02E7BD71-E5FE-4E00-AB87-F7AFB8DCEE05}"/>
              </a:ext>
            </a:extLst>
          </p:cNvPr>
          <p:cNvCxnSpPr>
            <a:cxnSpLocks noChangeShapeType="1"/>
            <a:stCxn id="30740" idx="0"/>
            <a:endCxn id="30734" idx="4"/>
          </p:cNvCxnSpPr>
          <p:nvPr/>
        </p:nvCxnSpPr>
        <p:spPr bwMode="auto">
          <a:xfrm flipV="1">
            <a:off x="7494593" y="1624018"/>
            <a:ext cx="1587" cy="2262187"/>
          </a:xfrm>
          <a:prstGeom prst="straightConnector1">
            <a:avLst/>
          </a:prstGeom>
          <a:noFill/>
          <a:ln w="19080">
            <a:solidFill>
              <a:srgbClr val="808080"/>
            </a:solidFill>
            <a:prstDash val="sysDot"/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30734" name="Oval 14">
            <a:extLst>
              <a:ext uri="{FF2B5EF4-FFF2-40B4-BE49-F238E27FC236}">
                <a16:creationId xmlns:a16="http://schemas.microsoft.com/office/drawing/2014/main" id="{24E874D3-29B6-4680-A9B6-BEFE4AF4E5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69181" y="1371605"/>
            <a:ext cx="250825" cy="252413"/>
          </a:xfrm>
          <a:prstGeom prst="ellipse">
            <a:avLst/>
          </a:prstGeom>
          <a:solidFill>
            <a:srgbClr val="006600"/>
          </a:solidFill>
          <a:ln w="1584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160" tIns="46080" rIns="92160" bIns="460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8</a:t>
            </a:r>
          </a:p>
        </p:txBody>
      </p:sp>
      <p:cxnSp>
        <p:nvCxnSpPr>
          <p:cNvPr id="30735" name="AutoShape 15">
            <a:extLst>
              <a:ext uri="{FF2B5EF4-FFF2-40B4-BE49-F238E27FC236}">
                <a16:creationId xmlns:a16="http://schemas.microsoft.com/office/drawing/2014/main" id="{B83314A9-92E5-4B5A-BD06-AE3EC7FFA5DB}"/>
              </a:ext>
            </a:extLst>
          </p:cNvPr>
          <p:cNvCxnSpPr>
            <a:cxnSpLocks noChangeShapeType="1"/>
            <a:stCxn id="30729" idx="6"/>
            <a:endCxn id="30734" idx="2"/>
          </p:cNvCxnSpPr>
          <p:nvPr/>
        </p:nvCxnSpPr>
        <p:spPr bwMode="auto">
          <a:xfrm>
            <a:off x="4899027" y="1498601"/>
            <a:ext cx="2470151" cy="1588"/>
          </a:xfrm>
          <a:prstGeom prst="straightConnector1">
            <a:avLst/>
          </a:prstGeom>
          <a:noFill/>
          <a:ln w="19080">
            <a:solidFill>
              <a:srgbClr val="0066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30736" name="AutoShape 16">
            <a:extLst>
              <a:ext uri="{FF2B5EF4-FFF2-40B4-BE49-F238E27FC236}">
                <a16:creationId xmlns:a16="http://schemas.microsoft.com/office/drawing/2014/main" id="{4AEB7C35-DB8A-4F03-9DE9-02B7A19887EE}"/>
              </a:ext>
            </a:extLst>
          </p:cNvPr>
          <p:cNvCxnSpPr>
            <a:cxnSpLocks noChangeShapeType="1"/>
            <a:stCxn id="30729" idx="5"/>
            <a:endCxn id="30730" idx="1"/>
          </p:cNvCxnSpPr>
          <p:nvPr/>
        </p:nvCxnSpPr>
        <p:spPr bwMode="auto">
          <a:xfrm>
            <a:off x="4862518" y="1587501"/>
            <a:ext cx="1195387" cy="1119188"/>
          </a:xfrm>
          <a:prstGeom prst="straightConnector1">
            <a:avLst/>
          </a:prstGeom>
          <a:noFill/>
          <a:ln w="19080">
            <a:solidFill>
              <a:srgbClr val="808080"/>
            </a:solidFill>
            <a:prstDash val="sysDot"/>
            <a:miter lim="800000"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30737" name="Oval 17">
            <a:extLst>
              <a:ext uri="{FF2B5EF4-FFF2-40B4-BE49-F238E27FC236}">
                <a16:creationId xmlns:a16="http://schemas.microsoft.com/office/drawing/2014/main" id="{48D7C11C-8107-4D1E-BFF5-4E42E36668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9181" y="3886205"/>
            <a:ext cx="250825" cy="252413"/>
          </a:xfrm>
          <a:prstGeom prst="ellipse">
            <a:avLst/>
          </a:prstGeom>
          <a:solidFill>
            <a:srgbClr val="006600"/>
          </a:solidFill>
          <a:ln w="1584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160" tIns="46080" rIns="92160" bIns="460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3</a:t>
            </a:r>
          </a:p>
        </p:txBody>
      </p:sp>
      <p:cxnSp>
        <p:nvCxnSpPr>
          <p:cNvPr id="30738" name="AutoShape 18">
            <a:extLst>
              <a:ext uri="{FF2B5EF4-FFF2-40B4-BE49-F238E27FC236}">
                <a16:creationId xmlns:a16="http://schemas.microsoft.com/office/drawing/2014/main" id="{2B6C9C0A-8B72-46C5-835A-72B1103DEEE2}"/>
              </a:ext>
            </a:extLst>
          </p:cNvPr>
          <p:cNvCxnSpPr>
            <a:cxnSpLocks noChangeShapeType="1"/>
            <a:stCxn id="30737" idx="6"/>
            <a:endCxn id="30739" idx="2"/>
          </p:cNvCxnSpPr>
          <p:nvPr/>
        </p:nvCxnSpPr>
        <p:spPr bwMode="auto">
          <a:xfrm>
            <a:off x="2540000" y="4013201"/>
            <a:ext cx="2108200" cy="1588"/>
          </a:xfrm>
          <a:prstGeom prst="straightConnector1">
            <a:avLst/>
          </a:prstGeom>
          <a:noFill/>
          <a:ln w="19080">
            <a:solidFill>
              <a:srgbClr val="0066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30739" name="Oval 19">
            <a:extLst>
              <a:ext uri="{FF2B5EF4-FFF2-40B4-BE49-F238E27FC236}">
                <a16:creationId xmlns:a16="http://schemas.microsoft.com/office/drawing/2014/main" id="{866367A1-2460-42E0-89C5-5993DD1FDF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8206" y="3886205"/>
            <a:ext cx="250825" cy="252413"/>
          </a:xfrm>
          <a:prstGeom prst="ellipse">
            <a:avLst/>
          </a:prstGeom>
          <a:solidFill>
            <a:srgbClr val="006600"/>
          </a:solidFill>
          <a:ln w="1584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160" tIns="46080" rIns="92160" bIns="460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6</a:t>
            </a:r>
          </a:p>
        </p:txBody>
      </p:sp>
      <p:sp>
        <p:nvSpPr>
          <p:cNvPr id="30740" name="Oval 20">
            <a:extLst>
              <a:ext uri="{FF2B5EF4-FFF2-40B4-BE49-F238E27FC236}">
                <a16:creationId xmlns:a16="http://schemas.microsoft.com/office/drawing/2014/main" id="{3C4D9B27-7504-4AD9-9E4B-BE4662215F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69181" y="3886205"/>
            <a:ext cx="250825" cy="252413"/>
          </a:xfrm>
          <a:prstGeom prst="ellipse">
            <a:avLst/>
          </a:prstGeom>
          <a:solidFill>
            <a:srgbClr val="A50021"/>
          </a:solidFill>
          <a:ln w="1584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160" tIns="46080" rIns="92160" bIns="460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9</a:t>
            </a:r>
          </a:p>
        </p:txBody>
      </p:sp>
      <p:cxnSp>
        <p:nvCxnSpPr>
          <p:cNvPr id="30741" name="AutoShape 21">
            <a:extLst>
              <a:ext uri="{FF2B5EF4-FFF2-40B4-BE49-F238E27FC236}">
                <a16:creationId xmlns:a16="http://schemas.microsoft.com/office/drawing/2014/main" id="{44ED2E4A-47B5-4C4D-905D-4854E4534155}"/>
              </a:ext>
            </a:extLst>
          </p:cNvPr>
          <p:cNvCxnSpPr>
            <a:cxnSpLocks noChangeShapeType="1"/>
            <a:stCxn id="30739" idx="6"/>
            <a:endCxn id="30740" idx="2"/>
          </p:cNvCxnSpPr>
          <p:nvPr/>
        </p:nvCxnSpPr>
        <p:spPr bwMode="auto">
          <a:xfrm>
            <a:off x="4899027" y="4013201"/>
            <a:ext cx="2470151" cy="1588"/>
          </a:xfrm>
          <a:prstGeom prst="straightConnector1">
            <a:avLst/>
          </a:prstGeom>
          <a:noFill/>
          <a:ln w="19080">
            <a:solidFill>
              <a:srgbClr val="0066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30742" name="AutoShape 22">
            <a:extLst>
              <a:ext uri="{FF2B5EF4-FFF2-40B4-BE49-F238E27FC236}">
                <a16:creationId xmlns:a16="http://schemas.microsoft.com/office/drawing/2014/main" id="{5030DD9D-9CB0-405B-8CEF-4D413A09E863}"/>
              </a:ext>
            </a:extLst>
          </p:cNvPr>
          <p:cNvCxnSpPr>
            <a:cxnSpLocks noChangeShapeType="1"/>
            <a:stCxn id="30722" idx="5"/>
            <a:endCxn id="30737" idx="1"/>
          </p:cNvCxnSpPr>
          <p:nvPr/>
        </p:nvCxnSpPr>
        <p:spPr bwMode="auto">
          <a:xfrm>
            <a:off x="1433514" y="2882900"/>
            <a:ext cx="893763" cy="1041400"/>
          </a:xfrm>
          <a:prstGeom prst="straightConnector1">
            <a:avLst/>
          </a:prstGeom>
          <a:noFill/>
          <a:ln w="19080">
            <a:solidFill>
              <a:srgbClr val="0066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30743" name="AutoShape 23">
            <a:extLst>
              <a:ext uri="{FF2B5EF4-FFF2-40B4-BE49-F238E27FC236}">
                <a16:creationId xmlns:a16="http://schemas.microsoft.com/office/drawing/2014/main" id="{10A626D9-5DDB-493A-8F5A-F64D6F9EECFA}"/>
              </a:ext>
            </a:extLst>
          </p:cNvPr>
          <p:cNvCxnSpPr>
            <a:cxnSpLocks noChangeShapeType="1"/>
            <a:stCxn id="30737" idx="7"/>
            <a:endCxn id="30724" idx="3"/>
          </p:cNvCxnSpPr>
          <p:nvPr/>
        </p:nvCxnSpPr>
        <p:spPr bwMode="auto">
          <a:xfrm flipV="1">
            <a:off x="2503494" y="2882905"/>
            <a:ext cx="1114425" cy="1039813"/>
          </a:xfrm>
          <a:prstGeom prst="straightConnector1">
            <a:avLst/>
          </a:prstGeom>
          <a:noFill/>
          <a:ln w="19080">
            <a:solidFill>
              <a:srgbClr val="808080"/>
            </a:solidFill>
            <a:prstDash val="sysDot"/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30744" name="AutoShape 24">
            <a:extLst>
              <a:ext uri="{FF2B5EF4-FFF2-40B4-BE49-F238E27FC236}">
                <a16:creationId xmlns:a16="http://schemas.microsoft.com/office/drawing/2014/main" id="{A227E7DC-8CFD-4067-B031-CD639CD57B82}"/>
              </a:ext>
            </a:extLst>
          </p:cNvPr>
          <p:cNvCxnSpPr>
            <a:cxnSpLocks noChangeShapeType="1"/>
            <a:stCxn id="30724" idx="5"/>
            <a:endCxn id="30739" idx="1"/>
          </p:cNvCxnSpPr>
          <p:nvPr/>
        </p:nvCxnSpPr>
        <p:spPr bwMode="auto">
          <a:xfrm>
            <a:off x="3795718" y="2882900"/>
            <a:ext cx="890587" cy="1041400"/>
          </a:xfrm>
          <a:prstGeom prst="straightConnector1">
            <a:avLst/>
          </a:prstGeom>
          <a:noFill/>
          <a:ln w="19080">
            <a:solidFill>
              <a:srgbClr val="0066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30745" name="AutoShape 25">
            <a:extLst>
              <a:ext uri="{FF2B5EF4-FFF2-40B4-BE49-F238E27FC236}">
                <a16:creationId xmlns:a16="http://schemas.microsoft.com/office/drawing/2014/main" id="{F254B8CA-64B9-4226-BE6C-1B2B818FEB11}"/>
              </a:ext>
            </a:extLst>
          </p:cNvPr>
          <p:cNvCxnSpPr>
            <a:cxnSpLocks noChangeShapeType="1"/>
            <a:stCxn id="30740" idx="1"/>
            <a:endCxn id="30730" idx="5"/>
          </p:cNvCxnSpPr>
          <p:nvPr/>
        </p:nvCxnSpPr>
        <p:spPr bwMode="auto">
          <a:xfrm flipH="1" flipV="1">
            <a:off x="6234119" y="2882905"/>
            <a:ext cx="1171575" cy="1039813"/>
          </a:xfrm>
          <a:prstGeom prst="straightConnector1">
            <a:avLst/>
          </a:prstGeom>
          <a:noFill/>
          <a:ln w="19080">
            <a:solidFill>
              <a:srgbClr val="808080"/>
            </a:solidFill>
            <a:prstDash val="sysDot"/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30746" name="AutoShape 26">
            <a:extLst>
              <a:ext uri="{FF2B5EF4-FFF2-40B4-BE49-F238E27FC236}">
                <a16:creationId xmlns:a16="http://schemas.microsoft.com/office/drawing/2014/main" id="{C0D8DDF2-B22B-4883-B3DD-5AB9A144E502}"/>
              </a:ext>
            </a:extLst>
          </p:cNvPr>
          <p:cNvCxnSpPr>
            <a:cxnSpLocks noChangeShapeType="1"/>
            <a:stCxn id="30739" idx="7"/>
            <a:endCxn id="30730" idx="3"/>
          </p:cNvCxnSpPr>
          <p:nvPr/>
        </p:nvCxnSpPr>
        <p:spPr bwMode="auto">
          <a:xfrm flipV="1">
            <a:off x="4862518" y="2882905"/>
            <a:ext cx="1195387" cy="1039813"/>
          </a:xfrm>
          <a:prstGeom prst="straightConnector1">
            <a:avLst/>
          </a:prstGeom>
          <a:noFill/>
          <a:ln w="19080">
            <a:solidFill>
              <a:srgbClr val="0066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30747" name="AutoShape 27">
            <a:extLst>
              <a:ext uri="{FF2B5EF4-FFF2-40B4-BE49-F238E27FC236}">
                <a16:creationId xmlns:a16="http://schemas.microsoft.com/office/drawing/2014/main" id="{8A27D075-ECDB-48EB-81B4-9A3E17C1D80C}"/>
              </a:ext>
            </a:extLst>
          </p:cNvPr>
          <p:cNvCxnSpPr>
            <a:cxnSpLocks noChangeShapeType="1"/>
            <a:stCxn id="30729" idx="3"/>
            <a:endCxn id="30724" idx="7"/>
          </p:cNvCxnSpPr>
          <p:nvPr/>
        </p:nvCxnSpPr>
        <p:spPr bwMode="auto">
          <a:xfrm flipH="1">
            <a:off x="3795713" y="1587501"/>
            <a:ext cx="889000" cy="1119188"/>
          </a:xfrm>
          <a:prstGeom prst="straightConnector1">
            <a:avLst/>
          </a:prstGeom>
          <a:noFill/>
          <a:ln w="19080">
            <a:solidFill>
              <a:srgbClr val="808080"/>
            </a:solidFill>
            <a:prstDash val="sysDot"/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30748" name="Text Box 28">
            <a:extLst>
              <a:ext uri="{FF2B5EF4-FFF2-40B4-BE49-F238E27FC236}">
                <a16:creationId xmlns:a16="http://schemas.microsoft.com/office/drawing/2014/main" id="{6799F816-0703-424E-AF32-DED321729D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5" y="2667006"/>
            <a:ext cx="339725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00339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0</a:t>
            </a:r>
          </a:p>
        </p:txBody>
      </p:sp>
      <p:sp>
        <p:nvSpPr>
          <p:cNvPr id="30749" name="Text Box 29">
            <a:extLst>
              <a:ext uri="{FF2B5EF4-FFF2-40B4-BE49-F238E27FC236}">
                <a16:creationId xmlns:a16="http://schemas.microsoft.com/office/drawing/2014/main" id="{F72C6483-2011-4140-BD8C-9645C37551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7800" y="5105400"/>
            <a:ext cx="1905000" cy="381000"/>
          </a:xfrm>
          <a:prstGeom prst="rect">
            <a:avLst/>
          </a:prstGeom>
          <a:solidFill>
            <a:srgbClr val="808080"/>
          </a:solidFill>
          <a:ln w="1584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27360" rIns="0" bIns="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ts val="1125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Undiscovered</a:t>
            </a:r>
          </a:p>
        </p:txBody>
      </p:sp>
      <p:sp>
        <p:nvSpPr>
          <p:cNvPr id="30750" name="Text Box 30">
            <a:extLst>
              <a:ext uri="{FF2B5EF4-FFF2-40B4-BE49-F238E27FC236}">
                <a16:creationId xmlns:a16="http://schemas.microsoft.com/office/drawing/2014/main" id="{4ECDC339-1E1A-44C0-AACD-D8D0A5FBDC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7800" y="5486400"/>
            <a:ext cx="1905000" cy="381000"/>
          </a:xfrm>
          <a:prstGeom prst="rect">
            <a:avLst/>
          </a:prstGeom>
          <a:solidFill>
            <a:srgbClr val="003399"/>
          </a:solidFill>
          <a:ln w="1584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27360" rIns="0" bIns="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ts val="1125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Discovered</a:t>
            </a:r>
          </a:p>
        </p:txBody>
      </p:sp>
      <p:sp>
        <p:nvSpPr>
          <p:cNvPr id="30751" name="Text Box 31">
            <a:extLst>
              <a:ext uri="{FF2B5EF4-FFF2-40B4-BE49-F238E27FC236}">
                <a16:creationId xmlns:a16="http://schemas.microsoft.com/office/drawing/2014/main" id="{9A979EB5-AE90-45FA-948D-08C0CAE72D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7800" y="6248400"/>
            <a:ext cx="1905000" cy="381000"/>
          </a:xfrm>
          <a:prstGeom prst="rect">
            <a:avLst/>
          </a:prstGeom>
          <a:solidFill>
            <a:srgbClr val="006600"/>
          </a:solidFill>
          <a:ln w="1584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27360" rIns="0" bIns="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ts val="1125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Finished</a:t>
            </a:r>
          </a:p>
        </p:txBody>
      </p:sp>
      <p:sp>
        <p:nvSpPr>
          <p:cNvPr id="30752" name="Text Box 32">
            <a:extLst>
              <a:ext uri="{FF2B5EF4-FFF2-40B4-BE49-F238E27FC236}">
                <a16:creationId xmlns:a16="http://schemas.microsoft.com/office/drawing/2014/main" id="{31C19AD4-2552-4CE9-BF0F-3050458467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8600" y="5410200"/>
            <a:ext cx="4191000" cy="381000"/>
          </a:xfrm>
          <a:prstGeom prst="rect">
            <a:avLst/>
          </a:prstGeom>
          <a:solidFill>
            <a:srgbClr val="FFFFCC"/>
          </a:solidFill>
          <a:ln w="1584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27360" rIns="0" bIns="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l" defTabSz="457189" rtl="0" eaLnBrk="0" fontAlgn="base" latinLnBrk="0" hangingPunct="0">
              <a:lnSpc>
                <a:spcPct val="100000"/>
              </a:lnSpc>
              <a:spcBef>
                <a:spcPts val="1125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 Queue: 9  </a:t>
            </a:r>
          </a:p>
        </p:txBody>
      </p:sp>
      <p:sp>
        <p:nvSpPr>
          <p:cNvPr id="30753" name="Text Box 33">
            <a:extLst>
              <a:ext uri="{FF2B5EF4-FFF2-40B4-BE49-F238E27FC236}">
                <a16:creationId xmlns:a16="http://schemas.microsoft.com/office/drawing/2014/main" id="{4D1B6343-444F-4BE7-9879-00601868BE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7800" y="5867400"/>
            <a:ext cx="1905000" cy="381000"/>
          </a:xfrm>
          <a:prstGeom prst="rect">
            <a:avLst/>
          </a:prstGeom>
          <a:solidFill>
            <a:srgbClr val="A50021"/>
          </a:solidFill>
          <a:ln w="1584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27360" rIns="0" bIns="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ts val="1125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Top of queue</a:t>
            </a:r>
          </a:p>
        </p:txBody>
      </p:sp>
      <p:sp>
        <p:nvSpPr>
          <p:cNvPr id="30754" name="Text Box 34">
            <a:extLst>
              <a:ext uri="{FF2B5EF4-FFF2-40B4-BE49-F238E27FC236}">
                <a16:creationId xmlns:a16="http://schemas.microsoft.com/office/drawing/2014/main" id="{3BC77D8E-949B-4213-88DB-516496A267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51080" y="1066806"/>
            <a:ext cx="339725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00339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1</a:t>
            </a:r>
          </a:p>
        </p:txBody>
      </p:sp>
      <p:sp>
        <p:nvSpPr>
          <p:cNvPr id="30755" name="Text Box 35">
            <a:extLst>
              <a:ext uri="{FF2B5EF4-FFF2-40B4-BE49-F238E27FC236}">
                <a16:creationId xmlns:a16="http://schemas.microsoft.com/office/drawing/2014/main" id="{03527192-9E6B-4A48-9A2E-DE54FC27E9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5" y="4267206"/>
            <a:ext cx="339725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00339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1</a:t>
            </a:r>
          </a:p>
        </p:txBody>
      </p:sp>
      <p:sp>
        <p:nvSpPr>
          <p:cNvPr id="30756" name="Text Box 36">
            <a:extLst>
              <a:ext uri="{FF2B5EF4-FFF2-40B4-BE49-F238E27FC236}">
                <a16:creationId xmlns:a16="http://schemas.microsoft.com/office/drawing/2014/main" id="{679D45C2-7D34-4DEF-8294-8364670E9E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46480" y="2971806"/>
            <a:ext cx="339725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00339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1</a:t>
            </a:r>
          </a:p>
        </p:txBody>
      </p:sp>
      <p:sp>
        <p:nvSpPr>
          <p:cNvPr id="30757" name="Text Box 37">
            <a:extLst>
              <a:ext uri="{FF2B5EF4-FFF2-40B4-BE49-F238E27FC236}">
                <a16:creationId xmlns:a16="http://schemas.microsoft.com/office/drawing/2014/main" id="{7ECC82D9-F48D-4D49-8348-1B6929CC26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13280" y="1066806"/>
            <a:ext cx="339725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00339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2</a:t>
            </a:r>
          </a:p>
        </p:txBody>
      </p:sp>
      <p:sp>
        <p:nvSpPr>
          <p:cNvPr id="30758" name="Text Box 38">
            <a:extLst>
              <a:ext uri="{FF2B5EF4-FFF2-40B4-BE49-F238E27FC236}">
                <a16:creationId xmlns:a16="http://schemas.microsoft.com/office/drawing/2014/main" id="{BC44D101-E359-4DC6-B1EE-D1F9ACBC56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13280" y="4267206"/>
            <a:ext cx="339725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00339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2</a:t>
            </a:r>
          </a:p>
        </p:txBody>
      </p:sp>
      <p:sp>
        <p:nvSpPr>
          <p:cNvPr id="30759" name="Text Box 39">
            <a:extLst>
              <a:ext uri="{FF2B5EF4-FFF2-40B4-BE49-F238E27FC236}">
                <a16:creationId xmlns:a16="http://schemas.microsoft.com/office/drawing/2014/main" id="{0785C4B8-BF01-4C10-BA98-AA59353933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15205" y="1066806"/>
            <a:ext cx="339725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00339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3</a:t>
            </a:r>
          </a:p>
        </p:txBody>
      </p:sp>
      <p:sp>
        <p:nvSpPr>
          <p:cNvPr id="30760" name="Text Box 40">
            <a:extLst>
              <a:ext uri="{FF2B5EF4-FFF2-40B4-BE49-F238E27FC236}">
                <a16:creationId xmlns:a16="http://schemas.microsoft.com/office/drawing/2014/main" id="{6B5EFB08-3EF7-462C-B3CF-7DF40E1C8B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84880" y="2971806"/>
            <a:ext cx="339725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00339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3</a:t>
            </a:r>
          </a:p>
        </p:txBody>
      </p:sp>
      <p:sp>
        <p:nvSpPr>
          <p:cNvPr id="30761" name="Text Box 41">
            <a:extLst>
              <a:ext uri="{FF2B5EF4-FFF2-40B4-BE49-F238E27FC236}">
                <a16:creationId xmlns:a16="http://schemas.microsoft.com/office/drawing/2014/main" id="{890C43BD-4F32-421C-BB2D-E7042B0DAD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15205" y="4191006"/>
            <a:ext cx="339725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00339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3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1">
            <a:extLst>
              <a:ext uri="{FF2B5EF4-FFF2-40B4-BE49-F238E27FC236}">
                <a16:creationId xmlns:a16="http://schemas.microsoft.com/office/drawing/2014/main" id="{88ECFADB-6B7E-4EBC-95F5-42AC9BFD55E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762000"/>
          </a:xfrm>
          <a:ln/>
        </p:spPr>
        <p:txBody>
          <a:bodyPr/>
          <a:lstStyle/>
          <a:p>
            <a:pPr>
              <a:buClrTx/>
              <a:tabLst>
                <a:tab pos="0" algn="l"/>
                <a:tab pos="914377" algn="l"/>
                <a:tab pos="1828754" algn="l"/>
                <a:tab pos="2743131" algn="l"/>
                <a:tab pos="3657509" algn="l"/>
                <a:tab pos="4571886" algn="l"/>
                <a:tab pos="5486263" algn="l"/>
                <a:tab pos="6400640" algn="l"/>
                <a:tab pos="7315017" algn="l"/>
                <a:tab pos="8229394" algn="l"/>
                <a:tab pos="9143771" algn="l"/>
                <a:tab pos="10058149" algn="l"/>
              </a:tabLst>
            </a:pPr>
            <a:r>
              <a:rPr lang="en-US" altLang="en-US"/>
              <a:t>Breadth First Search</a:t>
            </a:r>
          </a:p>
        </p:txBody>
      </p:sp>
      <p:sp>
        <p:nvSpPr>
          <p:cNvPr id="43" name="Slide Number Placeholder 2">
            <a:extLst>
              <a:ext uri="{FF2B5EF4-FFF2-40B4-BE49-F238E27FC236}">
                <a16:creationId xmlns:a16="http://schemas.microsoft.com/office/drawing/2014/main" id="{3C9DA29E-A0C1-4200-9C8C-7AFE10D2BC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28002" y="6513513"/>
            <a:ext cx="2537884" cy="457200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45718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fld id="{8919069C-7559-47F7-8B9C-267ED116AB65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457189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/>
                <a:defRPr/>
              </a:pPr>
              <a:t>162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31746" name="Oval 2">
            <a:extLst>
              <a:ext uri="{FF2B5EF4-FFF2-40B4-BE49-F238E27FC236}">
                <a16:creationId xmlns:a16="http://schemas.microsoft.com/office/drawing/2014/main" id="{C45FF18B-A27E-41DB-87E6-0C877E1908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9206" y="2668594"/>
            <a:ext cx="250825" cy="250825"/>
          </a:xfrm>
          <a:prstGeom prst="ellipse">
            <a:avLst/>
          </a:prstGeom>
          <a:solidFill>
            <a:srgbClr val="006600"/>
          </a:solidFill>
          <a:ln w="1584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160" tIns="46080" rIns="92160" bIns="460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s</a:t>
            </a:r>
          </a:p>
        </p:txBody>
      </p:sp>
      <p:sp>
        <p:nvSpPr>
          <p:cNvPr id="31747" name="Oval 3">
            <a:extLst>
              <a:ext uri="{FF2B5EF4-FFF2-40B4-BE49-F238E27FC236}">
                <a16:creationId xmlns:a16="http://schemas.microsoft.com/office/drawing/2014/main" id="{C7FB6CE4-8F96-4AF9-B227-A87D2AF47E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9181" y="1371605"/>
            <a:ext cx="250825" cy="252413"/>
          </a:xfrm>
          <a:prstGeom prst="ellipse">
            <a:avLst/>
          </a:prstGeom>
          <a:solidFill>
            <a:srgbClr val="006600"/>
          </a:solidFill>
          <a:ln w="1584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160" tIns="46080" rIns="92160" bIns="460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2</a:t>
            </a:r>
          </a:p>
        </p:txBody>
      </p:sp>
      <p:sp>
        <p:nvSpPr>
          <p:cNvPr id="31748" name="Oval 4">
            <a:extLst>
              <a:ext uri="{FF2B5EF4-FFF2-40B4-BE49-F238E27FC236}">
                <a16:creationId xmlns:a16="http://schemas.microsoft.com/office/drawing/2014/main" id="{2A8EA14A-E810-4C2A-AA03-4E4BC85504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1406" y="2668594"/>
            <a:ext cx="250825" cy="250825"/>
          </a:xfrm>
          <a:prstGeom prst="ellipse">
            <a:avLst/>
          </a:prstGeom>
          <a:solidFill>
            <a:srgbClr val="006600"/>
          </a:solidFill>
          <a:ln w="1584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160" tIns="46080" rIns="92160" bIns="460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5</a:t>
            </a:r>
          </a:p>
        </p:txBody>
      </p:sp>
      <p:cxnSp>
        <p:nvCxnSpPr>
          <p:cNvPr id="31749" name="AutoShape 5">
            <a:extLst>
              <a:ext uri="{FF2B5EF4-FFF2-40B4-BE49-F238E27FC236}">
                <a16:creationId xmlns:a16="http://schemas.microsoft.com/office/drawing/2014/main" id="{9E0F819D-D94D-416B-A96C-521485F69D08}"/>
              </a:ext>
            </a:extLst>
          </p:cNvPr>
          <p:cNvCxnSpPr>
            <a:cxnSpLocks noChangeShapeType="1"/>
            <a:stCxn id="31746" idx="7"/>
            <a:endCxn id="31747" idx="3"/>
          </p:cNvCxnSpPr>
          <p:nvPr/>
        </p:nvCxnSpPr>
        <p:spPr bwMode="auto">
          <a:xfrm flipV="1">
            <a:off x="1433514" y="1587500"/>
            <a:ext cx="893763" cy="1117600"/>
          </a:xfrm>
          <a:prstGeom prst="straightConnector1">
            <a:avLst/>
          </a:prstGeom>
          <a:noFill/>
          <a:ln w="19080">
            <a:solidFill>
              <a:srgbClr val="0066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31750" name="AutoShape 6">
            <a:extLst>
              <a:ext uri="{FF2B5EF4-FFF2-40B4-BE49-F238E27FC236}">
                <a16:creationId xmlns:a16="http://schemas.microsoft.com/office/drawing/2014/main" id="{58CBE86C-E07A-496E-8EDD-477584448CE3}"/>
              </a:ext>
            </a:extLst>
          </p:cNvPr>
          <p:cNvCxnSpPr>
            <a:cxnSpLocks noChangeShapeType="1"/>
            <a:stCxn id="31746" idx="6"/>
            <a:endCxn id="31748" idx="2"/>
          </p:cNvCxnSpPr>
          <p:nvPr/>
        </p:nvCxnSpPr>
        <p:spPr bwMode="auto">
          <a:xfrm>
            <a:off x="1470031" y="2794001"/>
            <a:ext cx="2111375" cy="1588"/>
          </a:xfrm>
          <a:prstGeom prst="straightConnector1">
            <a:avLst/>
          </a:prstGeom>
          <a:noFill/>
          <a:ln w="19080">
            <a:solidFill>
              <a:srgbClr val="0066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31751" name="AutoShape 7">
            <a:extLst>
              <a:ext uri="{FF2B5EF4-FFF2-40B4-BE49-F238E27FC236}">
                <a16:creationId xmlns:a16="http://schemas.microsoft.com/office/drawing/2014/main" id="{BE5B6614-11E2-4E9D-863B-B4964D3CB0CA}"/>
              </a:ext>
            </a:extLst>
          </p:cNvPr>
          <p:cNvCxnSpPr>
            <a:cxnSpLocks noChangeShapeType="1"/>
            <a:stCxn id="31747" idx="6"/>
            <a:endCxn id="31753" idx="2"/>
          </p:cNvCxnSpPr>
          <p:nvPr/>
        </p:nvCxnSpPr>
        <p:spPr bwMode="auto">
          <a:xfrm>
            <a:off x="2540000" y="1498601"/>
            <a:ext cx="2108200" cy="1588"/>
          </a:xfrm>
          <a:prstGeom prst="straightConnector1">
            <a:avLst/>
          </a:prstGeom>
          <a:noFill/>
          <a:ln w="19080">
            <a:solidFill>
              <a:srgbClr val="0066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31752" name="AutoShape 8">
            <a:extLst>
              <a:ext uri="{FF2B5EF4-FFF2-40B4-BE49-F238E27FC236}">
                <a16:creationId xmlns:a16="http://schemas.microsoft.com/office/drawing/2014/main" id="{EFC93649-83C9-4748-AC4F-7476E22CF75B}"/>
              </a:ext>
            </a:extLst>
          </p:cNvPr>
          <p:cNvCxnSpPr>
            <a:cxnSpLocks noChangeShapeType="1"/>
            <a:stCxn id="31747" idx="5"/>
            <a:endCxn id="31748" idx="1"/>
          </p:cNvCxnSpPr>
          <p:nvPr/>
        </p:nvCxnSpPr>
        <p:spPr bwMode="auto">
          <a:xfrm>
            <a:off x="2503494" y="1587501"/>
            <a:ext cx="1114425" cy="1119188"/>
          </a:xfrm>
          <a:prstGeom prst="straightConnector1">
            <a:avLst/>
          </a:prstGeom>
          <a:noFill/>
          <a:ln w="19080">
            <a:solidFill>
              <a:srgbClr val="808080"/>
            </a:solidFill>
            <a:prstDash val="sysDot"/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31753" name="Oval 9">
            <a:extLst>
              <a:ext uri="{FF2B5EF4-FFF2-40B4-BE49-F238E27FC236}">
                <a16:creationId xmlns:a16="http://schemas.microsoft.com/office/drawing/2014/main" id="{7522A3C9-5912-4C0B-9067-374B70C9C1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8206" y="1371605"/>
            <a:ext cx="250825" cy="252413"/>
          </a:xfrm>
          <a:prstGeom prst="ellipse">
            <a:avLst/>
          </a:prstGeom>
          <a:solidFill>
            <a:srgbClr val="006600"/>
          </a:solidFill>
          <a:ln w="1584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160" tIns="46080" rIns="92160" bIns="460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4</a:t>
            </a:r>
          </a:p>
        </p:txBody>
      </p:sp>
      <p:sp>
        <p:nvSpPr>
          <p:cNvPr id="31754" name="Oval 10">
            <a:extLst>
              <a:ext uri="{FF2B5EF4-FFF2-40B4-BE49-F238E27FC236}">
                <a16:creationId xmlns:a16="http://schemas.microsoft.com/office/drawing/2014/main" id="{E21757B8-95C4-44C5-92F5-2C57F26EEC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9806" y="2668594"/>
            <a:ext cx="250825" cy="250825"/>
          </a:xfrm>
          <a:prstGeom prst="ellipse">
            <a:avLst/>
          </a:prstGeom>
          <a:solidFill>
            <a:srgbClr val="006600"/>
          </a:solidFill>
          <a:ln w="1584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160" tIns="46080" rIns="92160" bIns="460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7</a:t>
            </a:r>
          </a:p>
        </p:txBody>
      </p:sp>
      <p:cxnSp>
        <p:nvCxnSpPr>
          <p:cNvPr id="31755" name="AutoShape 11">
            <a:extLst>
              <a:ext uri="{FF2B5EF4-FFF2-40B4-BE49-F238E27FC236}">
                <a16:creationId xmlns:a16="http://schemas.microsoft.com/office/drawing/2014/main" id="{F3E8DE7E-6E29-4ADD-8231-F4B5DB9A8806}"/>
              </a:ext>
            </a:extLst>
          </p:cNvPr>
          <p:cNvCxnSpPr>
            <a:cxnSpLocks noChangeShapeType="1"/>
            <a:stCxn id="31758" idx="3"/>
            <a:endCxn id="31754" idx="7"/>
          </p:cNvCxnSpPr>
          <p:nvPr/>
        </p:nvCxnSpPr>
        <p:spPr bwMode="auto">
          <a:xfrm flipH="1">
            <a:off x="6234119" y="1587501"/>
            <a:ext cx="1171575" cy="1119188"/>
          </a:xfrm>
          <a:prstGeom prst="straightConnector1">
            <a:avLst/>
          </a:prstGeom>
          <a:noFill/>
          <a:ln w="19080">
            <a:solidFill>
              <a:srgbClr val="808080"/>
            </a:solidFill>
            <a:prstDash val="sysDot"/>
            <a:miter lim="800000"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31756" name="AutoShape 12">
            <a:extLst>
              <a:ext uri="{FF2B5EF4-FFF2-40B4-BE49-F238E27FC236}">
                <a16:creationId xmlns:a16="http://schemas.microsoft.com/office/drawing/2014/main" id="{D6397705-AE37-40F9-AFE8-D6DE444AB754}"/>
              </a:ext>
            </a:extLst>
          </p:cNvPr>
          <p:cNvCxnSpPr>
            <a:cxnSpLocks noChangeShapeType="1"/>
            <a:stCxn id="31754" idx="2"/>
            <a:endCxn id="31748" idx="6"/>
          </p:cNvCxnSpPr>
          <p:nvPr/>
        </p:nvCxnSpPr>
        <p:spPr bwMode="auto">
          <a:xfrm flipH="1">
            <a:off x="3832231" y="2794001"/>
            <a:ext cx="2187575" cy="1588"/>
          </a:xfrm>
          <a:prstGeom prst="straightConnector1">
            <a:avLst/>
          </a:prstGeom>
          <a:noFill/>
          <a:ln w="19080">
            <a:solidFill>
              <a:srgbClr val="808080"/>
            </a:solidFill>
            <a:prstDash val="sysDot"/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31757" name="AutoShape 13">
            <a:extLst>
              <a:ext uri="{FF2B5EF4-FFF2-40B4-BE49-F238E27FC236}">
                <a16:creationId xmlns:a16="http://schemas.microsoft.com/office/drawing/2014/main" id="{02B7858A-BBB6-4B2F-835D-83CDD72B0DE8}"/>
              </a:ext>
            </a:extLst>
          </p:cNvPr>
          <p:cNvCxnSpPr>
            <a:cxnSpLocks noChangeShapeType="1"/>
            <a:stCxn id="31764" idx="0"/>
            <a:endCxn id="31758" idx="4"/>
          </p:cNvCxnSpPr>
          <p:nvPr/>
        </p:nvCxnSpPr>
        <p:spPr bwMode="auto">
          <a:xfrm flipV="1">
            <a:off x="7494593" y="1624018"/>
            <a:ext cx="1587" cy="2262187"/>
          </a:xfrm>
          <a:prstGeom prst="straightConnector1">
            <a:avLst/>
          </a:prstGeom>
          <a:noFill/>
          <a:ln w="19080">
            <a:solidFill>
              <a:srgbClr val="808080"/>
            </a:solidFill>
            <a:prstDash val="sysDot"/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31758" name="Oval 14">
            <a:extLst>
              <a:ext uri="{FF2B5EF4-FFF2-40B4-BE49-F238E27FC236}">
                <a16:creationId xmlns:a16="http://schemas.microsoft.com/office/drawing/2014/main" id="{5FB5E3C6-D89E-4F7F-B0F5-AEA5C441C8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69181" y="1371605"/>
            <a:ext cx="250825" cy="252413"/>
          </a:xfrm>
          <a:prstGeom prst="ellipse">
            <a:avLst/>
          </a:prstGeom>
          <a:solidFill>
            <a:srgbClr val="006600"/>
          </a:solidFill>
          <a:ln w="1584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160" tIns="46080" rIns="92160" bIns="460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8</a:t>
            </a:r>
          </a:p>
        </p:txBody>
      </p:sp>
      <p:cxnSp>
        <p:nvCxnSpPr>
          <p:cNvPr id="31759" name="AutoShape 15">
            <a:extLst>
              <a:ext uri="{FF2B5EF4-FFF2-40B4-BE49-F238E27FC236}">
                <a16:creationId xmlns:a16="http://schemas.microsoft.com/office/drawing/2014/main" id="{CB347D2B-AEA3-4321-BEBE-88E3F9544141}"/>
              </a:ext>
            </a:extLst>
          </p:cNvPr>
          <p:cNvCxnSpPr>
            <a:cxnSpLocks noChangeShapeType="1"/>
            <a:stCxn id="31753" idx="6"/>
            <a:endCxn id="31758" idx="2"/>
          </p:cNvCxnSpPr>
          <p:nvPr/>
        </p:nvCxnSpPr>
        <p:spPr bwMode="auto">
          <a:xfrm>
            <a:off x="4899027" y="1498601"/>
            <a:ext cx="2470151" cy="1588"/>
          </a:xfrm>
          <a:prstGeom prst="straightConnector1">
            <a:avLst/>
          </a:prstGeom>
          <a:noFill/>
          <a:ln w="19080">
            <a:solidFill>
              <a:srgbClr val="0066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31760" name="AutoShape 16">
            <a:extLst>
              <a:ext uri="{FF2B5EF4-FFF2-40B4-BE49-F238E27FC236}">
                <a16:creationId xmlns:a16="http://schemas.microsoft.com/office/drawing/2014/main" id="{4BD3B024-9487-43E4-A0D7-EC712CC19C54}"/>
              </a:ext>
            </a:extLst>
          </p:cNvPr>
          <p:cNvCxnSpPr>
            <a:cxnSpLocks noChangeShapeType="1"/>
            <a:stCxn id="31753" idx="5"/>
            <a:endCxn id="31754" idx="1"/>
          </p:cNvCxnSpPr>
          <p:nvPr/>
        </p:nvCxnSpPr>
        <p:spPr bwMode="auto">
          <a:xfrm>
            <a:off x="4862518" y="1587501"/>
            <a:ext cx="1195387" cy="1119188"/>
          </a:xfrm>
          <a:prstGeom prst="straightConnector1">
            <a:avLst/>
          </a:prstGeom>
          <a:noFill/>
          <a:ln w="19080">
            <a:solidFill>
              <a:srgbClr val="808080"/>
            </a:solidFill>
            <a:prstDash val="sysDot"/>
            <a:miter lim="800000"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31761" name="Oval 17">
            <a:extLst>
              <a:ext uri="{FF2B5EF4-FFF2-40B4-BE49-F238E27FC236}">
                <a16:creationId xmlns:a16="http://schemas.microsoft.com/office/drawing/2014/main" id="{BC61D3D1-9019-4A44-BEE2-57D34C5A17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9181" y="3886205"/>
            <a:ext cx="250825" cy="252413"/>
          </a:xfrm>
          <a:prstGeom prst="ellipse">
            <a:avLst/>
          </a:prstGeom>
          <a:solidFill>
            <a:srgbClr val="006600"/>
          </a:solidFill>
          <a:ln w="1584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160" tIns="46080" rIns="92160" bIns="460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3</a:t>
            </a:r>
          </a:p>
        </p:txBody>
      </p:sp>
      <p:cxnSp>
        <p:nvCxnSpPr>
          <p:cNvPr id="31762" name="AutoShape 18">
            <a:extLst>
              <a:ext uri="{FF2B5EF4-FFF2-40B4-BE49-F238E27FC236}">
                <a16:creationId xmlns:a16="http://schemas.microsoft.com/office/drawing/2014/main" id="{CB8D91EF-56F1-4640-B9CC-DBFC461E7924}"/>
              </a:ext>
            </a:extLst>
          </p:cNvPr>
          <p:cNvCxnSpPr>
            <a:cxnSpLocks noChangeShapeType="1"/>
            <a:stCxn id="31761" idx="6"/>
            <a:endCxn id="31763" idx="2"/>
          </p:cNvCxnSpPr>
          <p:nvPr/>
        </p:nvCxnSpPr>
        <p:spPr bwMode="auto">
          <a:xfrm>
            <a:off x="2540000" y="4013201"/>
            <a:ext cx="2108200" cy="1588"/>
          </a:xfrm>
          <a:prstGeom prst="straightConnector1">
            <a:avLst/>
          </a:prstGeom>
          <a:noFill/>
          <a:ln w="19080">
            <a:solidFill>
              <a:srgbClr val="0066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31763" name="Oval 19">
            <a:extLst>
              <a:ext uri="{FF2B5EF4-FFF2-40B4-BE49-F238E27FC236}">
                <a16:creationId xmlns:a16="http://schemas.microsoft.com/office/drawing/2014/main" id="{19975390-B2EA-454E-97EB-8390333800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8206" y="3886205"/>
            <a:ext cx="250825" cy="252413"/>
          </a:xfrm>
          <a:prstGeom prst="ellipse">
            <a:avLst/>
          </a:prstGeom>
          <a:solidFill>
            <a:srgbClr val="006600"/>
          </a:solidFill>
          <a:ln w="1584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160" tIns="46080" rIns="92160" bIns="460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6</a:t>
            </a:r>
          </a:p>
        </p:txBody>
      </p:sp>
      <p:sp>
        <p:nvSpPr>
          <p:cNvPr id="31764" name="Oval 20">
            <a:extLst>
              <a:ext uri="{FF2B5EF4-FFF2-40B4-BE49-F238E27FC236}">
                <a16:creationId xmlns:a16="http://schemas.microsoft.com/office/drawing/2014/main" id="{09BFF638-DBA0-4231-B01A-D6AEDEC6E4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69181" y="3886205"/>
            <a:ext cx="250825" cy="252413"/>
          </a:xfrm>
          <a:prstGeom prst="ellipse">
            <a:avLst/>
          </a:prstGeom>
          <a:solidFill>
            <a:srgbClr val="006600"/>
          </a:solidFill>
          <a:ln w="1584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160" tIns="46080" rIns="92160" bIns="460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9</a:t>
            </a:r>
          </a:p>
        </p:txBody>
      </p:sp>
      <p:cxnSp>
        <p:nvCxnSpPr>
          <p:cNvPr id="31765" name="AutoShape 21">
            <a:extLst>
              <a:ext uri="{FF2B5EF4-FFF2-40B4-BE49-F238E27FC236}">
                <a16:creationId xmlns:a16="http://schemas.microsoft.com/office/drawing/2014/main" id="{43168F3E-369A-471B-A39B-809D6C9B95F3}"/>
              </a:ext>
            </a:extLst>
          </p:cNvPr>
          <p:cNvCxnSpPr>
            <a:cxnSpLocks noChangeShapeType="1"/>
            <a:stCxn id="31763" idx="6"/>
            <a:endCxn id="31764" idx="2"/>
          </p:cNvCxnSpPr>
          <p:nvPr/>
        </p:nvCxnSpPr>
        <p:spPr bwMode="auto">
          <a:xfrm>
            <a:off x="4899027" y="4013201"/>
            <a:ext cx="2470151" cy="1588"/>
          </a:xfrm>
          <a:prstGeom prst="straightConnector1">
            <a:avLst/>
          </a:prstGeom>
          <a:noFill/>
          <a:ln w="19080">
            <a:solidFill>
              <a:srgbClr val="0066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31766" name="AutoShape 22">
            <a:extLst>
              <a:ext uri="{FF2B5EF4-FFF2-40B4-BE49-F238E27FC236}">
                <a16:creationId xmlns:a16="http://schemas.microsoft.com/office/drawing/2014/main" id="{B9FE1C81-FDB9-4CE4-895B-7E4E162D759C}"/>
              </a:ext>
            </a:extLst>
          </p:cNvPr>
          <p:cNvCxnSpPr>
            <a:cxnSpLocks noChangeShapeType="1"/>
            <a:stCxn id="31746" idx="5"/>
            <a:endCxn id="31761" idx="1"/>
          </p:cNvCxnSpPr>
          <p:nvPr/>
        </p:nvCxnSpPr>
        <p:spPr bwMode="auto">
          <a:xfrm>
            <a:off x="1433514" y="2882900"/>
            <a:ext cx="893763" cy="1041400"/>
          </a:xfrm>
          <a:prstGeom prst="straightConnector1">
            <a:avLst/>
          </a:prstGeom>
          <a:noFill/>
          <a:ln w="19080">
            <a:solidFill>
              <a:srgbClr val="0066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31767" name="AutoShape 23">
            <a:extLst>
              <a:ext uri="{FF2B5EF4-FFF2-40B4-BE49-F238E27FC236}">
                <a16:creationId xmlns:a16="http://schemas.microsoft.com/office/drawing/2014/main" id="{83D4FE8C-8D34-48D3-AE84-93E44739AFCC}"/>
              </a:ext>
            </a:extLst>
          </p:cNvPr>
          <p:cNvCxnSpPr>
            <a:cxnSpLocks noChangeShapeType="1"/>
            <a:stCxn id="31761" idx="7"/>
            <a:endCxn id="31748" idx="3"/>
          </p:cNvCxnSpPr>
          <p:nvPr/>
        </p:nvCxnSpPr>
        <p:spPr bwMode="auto">
          <a:xfrm flipV="1">
            <a:off x="2503494" y="2882905"/>
            <a:ext cx="1114425" cy="1039813"/>
          </a:xfrm>
          <a:prstGeom prst="straightConnector1">
            <a:avLst/>
          </a:prstGeom>
          <a:noFill/>
          <a:ln w="19080">
            <a:solidFill>
              <a:srgbClr val="808080"/>
            </a:solidFill>
            <a:prstDash val="sysDot"/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31768" name="AutoShape 24">
            <a:extLst>
              <a:ext uri="{FF2B5EF4-FFF2-40B4-BE49-F238E27FC236}">
                <a16:creationId xmlns:a16="http://schemas.microsoft.com/office/drawing/2014/main" id="{66B06FA0-DFA5-4769-A04C-D04AEB85AE58}"/>
              </a:ext>
            </a:extLst>
          </p:cNvPr>
          <p:cNvCxnSpPr>
            <a:cxnSpLocks noChangeShapeType="1"/>
            <a:stCxn id="31748" idx="5"/>
            <a:endCxn id="31763" idx="1"/>
          </p:cNvCxnSpPr>
          <p:nvPr/>
        </p:nvCxnSpPr>
        <p:spPr bwMode="auto">
          <a:xfrm>
            <a:off x="3795718" y="2882900"/>
            <a:ext cx="890587" cy="1041400"/>
          </a:xfrm>
          <a:prstGeom prst="straightConnector1">
            <a:avLst/>
          </a:prstGeom>
          <a:noFill/>
          <a:ln w="19080">
            <a:solidFill>
              <a:srgbClr val="0066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31769" name="AutoShape 25">
            <a:extLst>
              <a:ext uri="{FF2B5EF4-FFF2-40B4-BE49-F238E27FC236}">
                <a16:creationId xmlns:a16="http://schemas.microsoft.com/office/drawing/2014/main" id="{AEC08017-128C-411A-AFBC-D00A8262643A}"/>
              </a:ext>
            </a:extLst>
          </p:cNvPr>
          <p:cNvCxnSpPr>
            <a:cxnSpLocks noChangeShapeType="1"/>
            <a:stCxn id="31764" idx="1"/>
            <a:endCxn id="31754" idx="5"/>
          </p:cNvCxnSpPr>
          <p:nvPr/>
        </p:nvCxnSpPr>
        <p:spPr bwMode="auto">
          <a:xfrm flipH="1" flipV="1">
            <a:off x="6234119" y="2882905"/>
            <a:ext cx="1171575" cy="1039813"/>
          </a:xfrm>
          <a:prstGeom prst="straightConnector1">
            <a:avLst/>
          </a:prstGeom>
          <a:noFill/>
          <a:ln w="19080">
            <a:solidFill>
              <a:srgbClr val="808080"/>
            </a:solidFill>
            <a:prstDash val="sysDot"/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31770" name="AutoShape 26">
            <a:extLst>
              <a:ext uri="{FF2B5EF4-FFF2-40B4-BE49-F238E27FC236}">
                <a16:creationId xmlns:a16="http://schemas.microsoft.com/office/drawing/2014/main" id="{425F944A-ABD0-401B-8F6A-53C66EB4947B}"/>
              </a:ext>
            </a:extLst>
          </p:cNvPr>
          <p:cNvCxnSpPr>
            <a:cxnSpLocks noChangeShapeType="1"/>
            <a:stCxn id="31763" idx="7"/>
            <a:endCxn id="31754" idx="3"/>
          </p:cNvCxnSpPr>
          <p:nvPr/>
        </p:nvCxnSpPr>
        <p:spPr bwMode="auto">
          <a:xfrm flipV="1">
            <a:off x="4862518" y="2882905"/>
            <a:ext cx="1195387" cy="1039813"/>
          </a:xfrm>
          <a:prstGeom prst="straightConnector1">
            <a:avLst/>
          </a:prstGeom>
          <a:noFill/>
          <a:ln w="19080">
            <a:solidFill>
              <a:srgbClr val="0066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31771" name="AutoShape 27">
            <a:extLst>
              <a:ext uri="{FF2B5EF4-FFF2-40B4-BE49-F238E27FC236}">
                <a16:creationId xmlns:a16="http://schemas.microsoft.com/office/drawing/2014/main" id="{44F347E9-D55C-4C93-89AF-75D62693FE4B}"/>
              </a:ext>
            </a:extLst>
          </p:cNvPr>
          <p:cNvCxnSpPr>
            <a:cxnSpLocks noChangeShapeType="1"/>
            <a:stCxn id="31753" idx="3"/>
            <a:endCxn id="31748" idx="7"/>
          </p:cNvCxnSpPr>
          <p:nvPr/>
        </p:nvCxnSpPr>
        <p:spPr bwMode="auto">
          <a:xfrm flipH="1">
            <a:off x="3795713" y="1587501"/>
            <a:ext cx="889000" cy="1119188"/>
          </a:xfrm>
          <a:prstGeom prst="straightConnector1">
            <a:avLst/>
          </a:prstGeom>
          <a:noFill/>
          <a:ln w="19080">
            <a:solidFill>
              <a:srgbClr val="808080"/>
            </a:solidFill>
            <a:prstDash val="sysDot"/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31772" name="Text Box 28">
            <a:extLst>
              <a:ext uri="{FF2B5EF4-FFF2-40B4-BE49-F238E27FC236}">
                <a16:creationId xmlns:a16="http://schemas.microsoft.com/office/drawing/2014/main" id="{04CD3865-05E4-4D69-B47B-9F0DE76690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5" y="2667006"/>
            <a:ext cx="339725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00339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0</a:t>
            </a:r>
          </a:p>
        </p:txBody>
      </p:sp>
      <p:sp>
        <p:nvSpPr>
          <p:cNvPr id="31773" name="Text Box 29">
            <a:extLst>
              <a:ext uri="{FF2B5EF4-FFF2-40B4-BE49-F238E27FC236}">
                <a16:creationId xmlns:a16="http://schemas.microsoft.com/office/drawing/2014/main" id="{96A7C6F3-2BAF-4A54-A636-6DBA8DA28A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7800" y="5105400"/>
            <a:ext cx="1905000" cy="381000"/>
          </a:xfrm>
          <a:prstGeom prst="rect">
            <a:avLst/>
          </a:prstGeom>
          <a:solidFill>
            <a:srgbClr val="808080"/>
          </a:solidFill>
          <a:ln w="1584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27360" rIns="0" bIns="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ts val="1125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Undiscovered</a:t>
            </a:r>
          </a:p>
        </p:txBody>
      </p:sp>
      <p:sp>
        <p:nvSpPr>
          <p:cNvPr id="31774" name="Text Box 30">
            <a:extLst>
              <a:ext uri="{FF2B5EF4-FFF2-40B4-BE49-F238E27FC236}">
                <a16:creationId xmlns:a16="http://schemas.microsoft.com/office/drawing/2014/main" id="{C061FDEC-7436-4405-BFE9-584C2781B5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7800" y="5486400"/>
            <a:ext cx="1905000" cy="381000"/>
          </a:xfrm>
          <a:prstGeom prst="rect">
            <a:avLst/>
          </a:prstGeom>
          <a:solidFill>
            <a:srgbClr val="003399"/>
          </a:solidFill>
          <a:ln w="1584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27360" rIns="0" bIns="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ts val="1125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Discovered</a:t>
            </a:r>
          </a:p>
        </p:txBody>
      </p:sp>
      <p:sp>
        <p:nvSpPr>
          <p:cNvPr id="31775" name="Text Box 31">
            <a:extLst>
              <a:ext uri="{FF2B5EF4-FFF2-40B4-BE49-F238E27FC236}">
                <a16:creationId xmlns:a16="http://schemas.microsoft.com/office/drawing/2014/main" id="{90DFBE8D-F4CE-4BF8-AFCF-F03F289689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7800" y="6248400"/>
            <a:ext cx="1905000" cy="381000"/>
          </a:xfrm>
          <a:prstGeom prst="rect">
            <a:avLst/>
          </a:prstGeom>
          <a:solidFill>
            <a:srgbClr val="006600"/>
          </a:solidFill>
          <a:ln w="1584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27360" rIns="0" bIns="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ts val="1125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Finished</a:t>
            </a:r>
          </a:p>
        </p:txBody>
      </p:sp>
      <p:sp>
        <p:nvSpPr>
          <p:cNvPr id="31776" name="Text Box 32">
            <a:extLst>
              <a:ext uri="{FF2B5EF4-FFF2-40B4-BE49-F238E27FC236}">
                <a16:creationId xmlns:a16="http://schemas.microsoft.com/office/drawing/2014/main" id="{900CA41E-5CB5-45FB-8FE5-519FFBCBF3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8600" y="5410200"/>
            <a:ext cx="4191000" cy="381000"/>
          </a:xfrm>
          <a:prstGeom prst="rect">
            <a:avLst/>
          </a:prstGeom>
          <a:solidFill>
            <a:srgbClr val="FFFFCC"/>
          </a:solidFill>
          <a:ln w="1584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27360" rIns="0" bIns="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l" defTabSz="457189" rtl="0" eaLnBrk="0" fontAlgn="base" latinLnBrk="0" hangingPunct="0">
              <a:lnSpc>
                <a:spcPct val="100000"/>
              </a:lnSpc>
              <a:spcBef>
                <a:spcPts val="1125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 Queue:   </a:t>
            </a:r>
          </a:p>
        </p:txBody>
      </p:sp>
      <p:sp>
        <p:nvSpPr>
          <p:cNvPr id="31777" name="Text Box 33">
            <a:extLst>
              <a:ext uri="{FF2B5EF4-FFF2-40B4-BE49-F238E27FC236}">
                <a16:creationId xmlns:a16="http://schemas.microsoft.com/office/drawing/2014/main" id="{244CAD1B-AF61-4546-B55D-BB0095BD6D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7800" y="5867400"/>
            <a:ext cx="1905000" cy="381000"/>
          </a:xfrm>
          <a:prstGeom prst="rect">
            <a:avLst/>
          </a:prstGeom>
          <a:solidFill>
            <a:srgbClr val="A50021"/>
          </a:solidFill>
          <a:ln w="1584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27360" rIns="0" bIns="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ts val="1125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Top of queue</a:t>
            </a:r>
          </a:p>
        </p:txBody>
      </p:sp>
      <p:sp>
        <p:nvSpPr>
          <p:cNvPr id="31778" name="Text Box 34">
            <a:extLst>
              <a:ext uri="{FF2B5EF4-FFF2-40B4-BE49-F238E27FC236}">
                <a16:creationId xmlns:a16="http://schemas.microsoft.com/office/drawing/2014/main" id="{4D6BBDE7-3C82-49A4-B4CC-17FF98BFFC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51080" y="1066806"/>
            <a:ext cx="339725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00339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1</a:t>
            </a:r>
          </a:p>
        </p:txBody>
      </p:sp>
      <p:sp>
        <p:nvSpPr>
          <p:cNvPr id="31779" name="Text Box 35">
            <a:extLst>
              <a:ext uri="{FF2B5EF4-FFF2-40B4-BE49-F238E27FC236}">
                <a16:creationId xmlns:a16="http://schemas.microsoft.com/office/drawing/2014/main" id="{6001F0B8-3D8A-4685-90F2-DAB0144145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5" y="4267206"/>
            <a:ext cx="339725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00339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1</a:t>
            </a:r>
          </a:p>
        </p:txBody>
      </p:sp>
      <p:sp>
        <p:nvSpPr>
          <p:cNvPr id="31780" name="Text Box 36">
            <a:extLst>
              <a:ext uri="{FF2B5EF4-FFF2-40B4-BE49-F238E27FC236}">
                <a16:creationId xmlns:a16="http://schemas.microsoft.com/office/drawing/2014/main" id="{ED6DBAE8-D10B-4264-9C1A-2D050B5884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46480" y="2971806"/>
            <a:ext cx="339725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00339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1</a:t>
            </a:r>
          </a:p>
        </p:txBody>
      </p:sp>
      <p:sp>
        <p:nvSpPr>
          <p:cNvPr id="31781" name="Text Box 37">
            <a:extLst>
              <a:ext uri="{FF2B5EF4-FFF2-40B4-BE49-F238E27FC236}">
                <a16:creationId xmlns:a16="http://schemas.microsoft.com/office/drawing/2014/main" id="{7F80293B-B410-46EE-977F-8D355F1BD1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13280" y="1066806"/>
            <a:ext cx="339725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00339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2</a:t>
            </a:r>
          </a:p>
        </p:txBody>
      </p:sp>
      <p:sp>
        <p:nvSpPr>
          <p:cNvPr id="31782" name="Text Box 38">
            <a:extLst>
              <a:ext uri="{FF2B5EF4-FFF2-40B4-BE49-F238E27FC236}">
                <a16:creationId xmlns:a16="http://schemas.microsoft.com/office/drawing/2014/main" id="{8C674B79-9CBD-4020-8D97-D8680D2784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13280" y="4267206"/>
            <a:ext cx="339725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00339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2</a:t>
            </a:r>
          </a:p>
        </p:txBody>
      </p:sp>
      <p:sp>
        <p:nvSpPr>
          <p:cNvPr id="31783" name="Text Box 39">
            <a:extLst>
              <a:ext uri="{FF2B5EF4-FFF2-40B4-BE49-F238E27FC236}">
                <a16:creationId xmlns:a16="http://schemas.microsoft.com/office/drawing/2014/main" id="{8587EE42-8C3C-46E0-9562-6751222796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15205" y="1066806"/>
            <a:ext cx="339725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00339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3</a:t>
            </a:r>
          </a:p>
        </p:txBody>
      </p:sp>
      <p:sp>
        <p:nvSpPr>
          <p:cNvPr id="31784" name="Text Box 40">
            <a:extLst>
              <a:ext uri="{FF2B5EF4-FFF2-40B4-BE49-F238E27FC236}">
                <a16:creationId xmlns:a16="http://schemas.microsoft.com/office/drawing/2014/main" id="{88E61632-23DD-4227-ACCC-589620C5BD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84880" y="2971806"/>
            <a:ext cx="339725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00339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3</a:t>
            </a:r>
          </a:p>
        </p:txBody>
      </p:sp>
      <p:sp>
        <p:nvSpPr>
          <p:cNvPr id="31785" name="Text Box 41">
            <a:extLst>
              <a:ext uri="{FF2B5EF4-FFF2-40B4-BE49-F238E27FC236}">
                <a16:creationId xmlns:a16="http://schemas.microsoft.com/office/drawing/2014/main" id="{00C142D4-B92A-4054-B57C-41D185626D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15205" y="4191006"/>
            <a:ext cx="339725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00339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3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1">
            <a:extLst>
              <a:ext uri="{FF2B5EF4-FFF2-40B4-BE49-F238E27FC236}">
                <a16:creationId xmlns:a16="http://schemas.microsoft.com/office/drawing/2014/main" id="{F305C595-2FC0-434C-87C9-E08D75CF964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762000"/>
          </a:xfrm>
          <a:ln/>
        </p:spPr>
        <p:txBody>
          <a:bodyPr/>
          <a:lstStyle/>
          <a:p>
            <a:pPr>
              <a:buClrTx/>
              <a:tabLst>
                <a:tab pos="0" algn="l"/>
                <a:tab pos="914377" algn="l"/>
                <a:tab pos="1828754" algn="l"/>
                <a:tab pos="2743131" algn="l"/>
                <a:tab pos="3657509" algn="l"/>
                <a:tab pos="4571886" algn="l"/>
                <a:tab pos="5486263" algn="l"/>
                <a:tab pos="6400640" algn="l"/>
                <a:tab pos="7315017" algn="l"/>
                <a:tab pos="8229394" algn="l"/>
                <a:tab pos="9143771" algn="l"/>
                <a:tab pos="10058149" algn="l"/>
              </a:tabLst>
            </a:pPr>
            <a:r>
              <a:rPr lang="en-US" altLang="en-US"/>
              <a:t>Breadth First Search</a:t>
            </a:r>
          </a:p>
        </p:txBody>
      </p:sp>
      <p:sp>
        <p:nvSpPr>
          <p:cNvPr id="31" name="Slide Number Placeholder 2">
            <a:extLst>
              <a:ext uri="{FF2B5EF4-FFF2-40B4-BE49-F238E27FC236}">
                <a16:creationId xmlns:a16="http://schemas.microsoft.com/office/drawing/2014/main" id="{8EEF7449-1B75-42A3-A919-7764E854E4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28002" y="6513513"/>
            <a:ext cx="2537884" cy="457200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45718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fld id="{DEA8042D-98C1-4E42-BF2D-9C47FB99BE87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457189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/>
                <a:defRPr/>
              </a:pPr>
              <a:t>163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32770" name="Oval 2">
            <a:extLst>
              <a:ext uri="{FF2B5EF4-FFF2-40B4-BE49-F238E27FC236}">
                <a16:creationId xmlns:a16="http://schemas.microsoft.com/office/drawing/2014/main" id="{B3BE3310-AD9C-43EB-B5C1-4C1267847D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9206" y="2668594"/>
            <a:ext cx="250825" cy="250825"/>
          </a:xfrm>
          <a:prstGeom prst="ellipse">
            <a:avLst/>
          </a:prstGeom>
          <a:solidFill>
            <a:srgbClr val="006600"/>
          </a:solidFill>
          <a:ln w="1584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160" tIns="46080" rIns="92160" bIns="460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s</a:t>
            </a:r>
          </a:p>
        </p:txBody>
      </p:sp>
      <p:sp>
        <p:nvSpPr>
          <p:cNvPr id="32771" name="Oval 3">
            <a:extLst>
              <a:ext uri="{FF2B5EF4-FFF2-40B4-BE49-F238E27FC236}">
                <a16:creationId xmlns:a16="http://schemas.microsoft.com/office/drawing/2014/main" id="{75283F27-C506-4A01-AAAF-805CE93C20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9181" y="1371605"/>
            <a:ext cx="250825" cy="252413"/>
          </a:xfrm>
          <a:prstGeom prst="ellipse">
            <a:avLst/>
          </a:prstGeom>
          <a:solidFill>
            <a:srgbClr val="006600"/>
          </a:solidFill>
          <a:ln w="1584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160" tIns="46080" rIns="92160" bIns="460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2</a:t>
            </a:r>
          </a:p>
        </p:txBody>
      </p:sp>
      <p:sp>
        <p:nvSpPr>
          <p:cNvPr id="32772" name="Oval 4">
            <a:extLst>
              <a:ext uri="{FF2B5EF4-FFF2-40B4-BE49-F238E27FC236}">
                <a16:creationId xmlns:a16="http://schemas.microsoft.com/office/drawing/2014/main" id="{8C5D59A7-4011-4D71-B995-697A0613F0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1406" y="2668594"/>
            <a:ext cx="250825" cy="250825"/>
          </a:xfrm>
          <a:prstGeom prst="ellipse">
            <a:avLst/>
          </a:prstGeom>
          <a:solidFill>
            <a:srgbClr val="006600"/>
          </a:solidFill>
          <a:ln w="1584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160" tIns="46080" rIns="92160" bIns="460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5</a:t>
            </a:r>
          </a:p>
        </p:txBody>
      </p:sp>
      <p:cxnSp>
        <p:nvCxnSpPr>
          <p:cNvPr id="32773" name="AutoShape 5">
            <a:extLst>
              <a:ext uri="{FF2B5EF4-FFF2-40B4-BE49-F238E27FC236}">
                <a16:creationId xmlns:a16="http://schemas.microsoft.com/office/drawing/2014/main" id="{F23189D9-8F4D-4CED-B475-22937A035450}"/>
              </a:ext>
            </a:extLst>
          </p:cNvPr>
          <p:cNvCxnSpPr>
            <a:cxnSpLocks noChangeShapeType="1"/>
            <a:stCxn id="32770" idx="7"/>
            <a:endCxn id="32771" idx="3"/>
          </p:cNvCxnSpPr>
          <p:nvPr/>
        </p:nvCxnSpPr>
        <p:spPr bwMode="auto">
          <a:xfrm flipV="1">
            <a:off x="1433514" y="1587500"/>
            <a:ext cx="893763" cy="1117600"/>
          </a:xfrm>
          <a:prstGeom prst="straightConnector1">
            <a:avLst/>
          </a:prstGeom>
          <a:noFill/>
          <a:ln w="19080">
            <a:solidFill>
              <a:srgbClr val="0066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32774" name="AutoShape 6">
            <a:extLst>
              <a:ext uri="{FF2B5EF4-FFF2-40B4-BE49-F238E27FC236}">
                <a16:creationId xmlns:a16="http://schemas.microsoft.com/office/drawing/2014/main" id="{96DDF917-41B8-41B6-B77D-43747EEAB064}"/>
              </a:ext>
            </a:extLst>
          </p:cNvPr>
          <p:cNvCxnSpPr>
            <a:cxnSpLocks noChangeShapeType="1"/>
            <a:stCxn id="32770" idx="6"/>
            <a:endCxn id="32772" idx="2"/>
          </p:cNvCxnSpPr>
          <p:nvPr/>
        </p:nvCxnSpPr>
        <p:spPr bwMode="auto">
          <a:xfrm>
            <a:off x="1470031" y="2794001"/>
            <a:ext cx="2111375" cy="1588"/>
          </a:xfrm>
          <a:prstGeom prst="straightConnector1">
            <a:avLst/>
          </a:prstGeom>
          <a:noFill/>
          <a:ln w="19080">
            <a:solidFill>
              <a:srgbClr val="0066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32775" name="AutoShape 7">
            <a:extLst>
              <a:ext uri="{FF2B5EF4-FFF2-40B4-BE49-F238E27FC236}">
                <a16:creationId xmlns:a16="http://schemas.microsoft.com/office/drawing/2014/main" id="{01B5D8E0-CDD4-4EC6-A3B4-A86CC7922EE5}"/>
              </a:ext>
            </a:extLst>
          </p:cNvPr>
          <p:cNvCxnSpPr>
            <a:cxnSpLocks noChangeShapeType="1"/>
            <a:stCxn id="32771" idx="6"/>
            <a:endCxn id="32776" idx="2"/>
          </p:cNvCxnSpPr>
          <p:nvPr/>
        </p:nvCxnSpPr>
        <p:spPr bwMode="auto">
          <a:xfrm>
            <a:off x="2540000" y="1498601"/>
            <a:ext cx="2108200" cy="1588"/>
          </a:xfrm>
          <a:prstGeom prst="straightConnector1">
            <a:avLst/>
          </a:prstGeom>
          <a:noFill/>
          <a:ln w="19080">
            <a:solidFill>
              <a:srgbClr val="0066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32776" name="Oval 8">
            <a:extLst>
              <a:ext uri="{FF2B5EF4-FFF2-40B4-BE49-F238E27FC236}">
                <a16:creationId xmlns:a16="http://schemas.microsoft.com/office/drawing/2014/main" id="{111441BF-27D5-435F-A09F-C223682E44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8206" y="1371605"/>
            <a:ext cx="250825" cy="252413"/>
          </a:xfrm>
          <a:prstGeom prst="ellipse">
            <a:avLst/>
          </a:prstGeom>
          <a:solidFill>
            <a:srgbClr val="006600"/>
          </a:solidFill>
          <a:ln w="1584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160" tIns="46080" rIns="92160" bIns="460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4</a:t>
            </a:r>
          </a:p>
        </p:txBody>
      </p:sp>
      <p:sp>
        <p:nvSpPr>
          <p:cNvPr id="32777" name="Oval 9">
            <a:extLst>
              <a:ext uri="{FF2B5EF4-FFF2-40B4-BE49-F238E27FC236}">
                <a16:creationId xmlns:a16="http://schemas.microsoft.com/office/drawing/2014/main" id="{A81D1149-A1B0-4462-B0E5-CA85202951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9806" y="2668594"/>
            <a:ext cx="250825" cy="250825"/>
          </a:xfrm>
          <a:prstGeom prst="ellipse">
            <a:avLst/>
          </a:prstGeom>
          <a:solidFill>
            <a:srgbClr val="006600"/>
          </a:solidFill>
          <a:ln w="1584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160" tIns="46080" rIns="92160" bIns="460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7</a:t>
            </a:r>
          </a:p>
        </p:txBody>
      </p:sp>
      <p:sp>
        <p:nvSpPr>
          <p:cNvPr id="32778" name="Oval 10">
            <a:extLst>
              <a:ext uri="{FF2B5EF4-FFF2-40B4-BE49-F238E27FC236}">
                <a16:creationId xmlns:a16="http://schemas.microsoft.com/office/drawing/2014/main" id="{F5949A94-B239-40BB-860D-AAEC5D6A09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69181" y="1371605"/>
            <a:ext cx="250825" cy="252413"/>
          </a:xfrm>
          <a:prstGeom prst="ellipse">
            <a:avLst/>
          </a:prstGeom>
          <a:solidFill>
            <a:srgbClr val="006600"/>
          </a:solidFill>
          <a:ln w="1584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160" tIns="46080" rIns="92160" bIns="460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8</a:t>
            </a:r>
          </a:p>
        </p:txBody>
      </p:sp>
      <p:cxnSp>
        <p:nvCxnSpPr>
          <p:cNvPr id="32779" name="AutoShape 11">
            <a:extLst>
              <a:ext uri="{FF2B5EF4-FFF2-40B4-BE49-F238E27FC236}">
                <a16:creationId xmlns:a16="http://schemas.microsoft.com/office/drawing/2014/main" id="{CB8FD871-41B2-4861-877D-82DDECA63CC7}"/>
              </a:ext>
            </a:extLst>
          </p:cNvPr>
          <p:cNvCxnSpPr>
            <a:cxnSpLocks noChangeShapeType="1"/>
            <a:stCxn id="32776" idx="6"/>
            <a:endCxn id="32778" idx="2"/>
          </p:cNvCxnSpPr>
          <p:nvPr/>
        </p:nvCxnSpPr>
        <p:spPr bwMode="auto">
          <a:xfrm>
            <a:off x="4899027" y="1498601"/>
            <a:ext cx="2470151" cy="1588"/>
          </a:xfrm>
          <a:prstGeom prst="straightConnector1">
            <a:avLst/>
          </a:prstGeom>
          <a:noFill/>
          <a:ln w="19080">
            <a:solidFill>
              <a:srgbClr val="0066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32780" name="Oval 12">
            <a:extLst>
              <a:ext uri="{FF2B5EF4-FFF2-40B4-BE49-F238E27FC236}">
                <a16:creationId xmlns:a16="http://schemas.microsoft.com/office/drawing/2014/main" id="{EABEB92D-894A-469E-A534-1F30025218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9181" y="3886205"/>
            <a:ext cx="250825" cy="252413"/>
          </a:xfrm>
          <a:prstGeom prst="ellipse">
            <a:avLst/>
          </a:prstGeom>
          <a:solidFill>
            <a:srgbClr val="006600"/>
          </a:solidFill>
          <a:ln w="1584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160" tIns="46080" rIns="92160" bIns="460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3</a:t>
            </a:r>
          </a:p>
        </p:txBody>
      </p:sp>
      <p:cxnSp>
        <p:nvCxnSpPr>
          <p:cNvPr id="32781" name="AutoShape 13">
            <a:extLst>
              <a:ext uri="{FF2B5EF4-FFF2-40B4-BE49-F238E27FC236}">
                <a16:creationId xmlns:a16="http://schemas.microsoft.com/office/drawing/2014/main" id="{53EE96E8-68A2-46D4-8B56-5E10F7586003}"/>
              </a:ext>
            </a:extLst>
          </p:cNvPr>
          <p:cNvCxnSpPr>
            <a:cxnSpLocks noChangeShapeType="1"/>
            <a:stCxn id="32780" idx="6"/>
            <a:endCxn id="32782" idx="2"/>
          </p:cNvCxnSpPr>
          <p:nvPr/>
        </p:nvCxnSpPr>
        <p:spPr bwMode="auto">
          <a:xfrm>
            <a:off x="2540000" y="4013201"/>
            <a:ext cx="2108200" cy="1588"/>
          </a:xfrm>
          <a:prstGeom prst="straightConnector1">
            <a:avLst/>
          </a:prstGeom>
          <a:noFill/>
          <a:ln w="19080">
            <a:solidFill>
              <a:srgbClr val="0066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32782" name="Oval 14">
            <a:extLst>
              <a:ext uri="{FF2B5EF4-FFF2-40B4-BE49-F238E27FC236}">
                <a16:creationId xmlns:a16="http://schemas.microsoft.com/office/drawing/2014/main" id="{F6F96C00-5F38-46B7-84EB-93CA14F658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8206" y="3886205"/>
            <a:ext cx="250825" cy="252413"/>
          </a:xfrm>
          <a:prstGeom prst="ellipse">
            <a:avLst/>
          </a:prstGeom>
          <a:solidFill>
            <a:srgbClr val="006600"/>
          </a:solidFill>
          <a:ln w="1584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160" tIns="46080" rIns="92160" bIns="460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6</a:t>
            </a:r>
          </a:p>
        </p:txBody>
      </p:sp>
      <p:sp>
        <p:nvSpPr>
          <p:cNvPr id="32783" name="Oval 15">
            <a:extLst>
              <a:ext uri="{FF2B5EF4-FFF2-40B4-BE49-F238E27FC236}">
                <a16:creationId xmlns:a16="http://schemas.microsoft.com/office/drawing/2014/main" id="{154A220B-DC28-46D2-91B6-068DB92BEB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69181" y="3886205"/>
            <a:ext cx="250825" cy="252413"/>
          </a:xfrm>
          <a:prstGeom prst="ellipse">
            <a:avLst/>
          </a:prstGeom>
          <a:solidFill>
            <a:srgbClr val="006600"/>
          </a:solidFill>
          <a:ln w="1584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160" tIns="46080" rIns="92160" bIns="460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9</a:t>
            </a:r>
          </a:p>
        </p:txBody>
      </p:sp>
      <p:cxnSp>
        <p:nvCxnSpPr>
          <p:cNvPr id="32784" name="AutoShape 16">
            <a:extLst>
              <a:ext uri="{FF2B5EF4-FFF2-40B4-BE49-F238E27FC236}">
                <a16:creationId xmlns:a16="http://schemas.microsoft.com/office/drawing/2014/main" id="{0627595C-D138-43AB-90D2-88FCFC72799D}"/>
              </a:ext>
            </a:extLst>
          </p:cNvPr>
          <p:cNvCxnSpPr>
            <a:cxnSpLocks noChangeShapeType="1"/>
            <a:stCxn id="32782" idx="6"/>
            <a:endCxn id="32783" idx="2"/>
          </p:cNvCxnSpPr>
          <p:nvPr/>
        </p:nvCxnSpPr>
        <p:spPr bwMode="auto">
          <a:xfrm>
            <a:off x="4899027" y="4013201"/>
            <a:ext cx="2470151" cy="1588"/>
          </a:xfrm>
          <a:prstGeom prst="straightConnector1">
            <a:avLst/>
          </a:prstGeom>
          <a:noFill/>
          <a:ln w="19080">
            <a:solidFill>
              <a:srgbClr val="0066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32785" name="AutoShape 17">
            <a:extLst>
              <a:ext uri="{FF2B5EF4-FFF2-40B4-BE49-F238E27FC236}">
                <a16:creationId xmlns:a16="http://schemas.microsoft.com/office/drawing/2014/main" id="{6C40A091-F2D9-4612-986A-34B862704DF3}"/>
              </a:ext>
            </a:extLst>
          </p:cNvPr>
          <p:cNvCxnSpPr>
            <a:cxnSpLocks noChangeShapeType="1"/>
            <a:stCxn id="32770" idx="5"/>
            <a:endCxn id="32780" idx="1"/>
          </p:cNvCxnSpPr>
          <p:nvPr/>
        </p:nvCxnSpPr>
        <p:spPr bwMode="auto">
          <a:xfrm>
            <a:off x="1433514" y="2882900"/>
            <a:ext cx="893763" cy="1041400"/>
          </a:xfrm>
          <a:prstGeom prst="straightConnector1">
            <a:avLst/>
          </a:prstGeom>
          <a:noFill/>
          <a:ln w="19080">
            <a:solidFill>
              <a:srgbClr val="0066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32786" name="AutoShape 18">
            <a:extLst>
              <a:ext uri="{FF2B5EF4-FFF2-40B4-BE49-F238E27FC236}">
                <a16:creationId xmlns:a16="http://schemas.microsoft.com/office/drawing/2014/main" id="{57F7C0D5-9E9B-4645-8152-ADA226FD1073}"/>
              </a:ext>
            </a:extLst>
          </p:cNvPr>
          <p:cNvCxnSpPr>
            <a:cxnSpLocks noChangeShapeType="1"/>
            <a:stCxn id="32782" idx="7"/>
            <a:endCxn id="32777" idx="3"/>
          </p:cNvCxnSpPr>
          <p:nvPr/>
        </p:nvCxnSpPr>
        <p:spPr bwMode="auto">
          <a:xfrm flipV="1">
            <a:off x="4862518" y="2882905"/>
            <a:ext cx="1195387" cy="1039813"/>
          </a:xfrm>
          <a:prstGeom prst="straightConnector1">
            <a:avLst/>
          </a:prstGeom>
          <a:noFill/>
          <a:ln w="19080">
            <a:solidFill>
              <a:srgbClr val="0066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32787" name="Text Box 19">
            <a:extLst>
              <a:ext uri="{FF2B5EF4-FFF2-40B4-BE49-F238E27FC236}">
                <a16:creationId xmlns:a16="http://schemas.microsoft.com/office/drawing/2014/main" id="{48020489-12CF-4874-81ED-578D121B39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5" y="2667006"/>
            <a:ext cx="339725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00339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0</a:t>
            </a:r>
          </a:p>
        </p:txBody>
      </p:sp>
      <p:sp>
        <p:nvSpPr>
          <p:cNvPr id="32788" name="Text Box 20">
            <a:extLst>
              <a:ext uri="{FF2B5EF4-FFF2-40B4-BE49-F238E27FC236}">
                <a16:creationId xmlns:a16="http://schemas.microsoft.com/office/drawing/2014/main" id="{AE908E92-7B0B-468D-A7AC-DF126A7816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81400" y="5029200"/>
            <a:ext cx="1905000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27360" rIns="0" bIns="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ts val="1125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A5002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Level Graph</a:t>
            </a:r>
          </a:p>
        </p:txBody>
      </p:sp>
      <p:sp>
        <p:nvSpPr>
          <p:cNvPr id="32789" name="Text Box 21">
            <a:extLst>
              <a:ext uri="{FF2B5EF4-FFF2-40B4-BE49-F238E27FC236}">
                <a16:creationId xmlns:a16="http://schemas.microsoft.com/office/drawing/2014/main" id="{04758D39-BD75-44BC-9B0B-886A8F3CCC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51080" y="1066806"/>
            <a:ext cx="339725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00339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1</a:t>
            </a:r>
          </a:p>
        </p:txBody>
      </p:sp>
      <p:sp>
        <p:nvSpPr>
          <p:cNvPr id="32790" name="Text Box 22">
            <a:extLst>
              <a:ext uri="{FF2B5EF4-FFF2-40B4-BE49-F238E27FC236}">
                <a16:creationId xmlns:a16="http://schemas.microsoft.com/office/drawing/2014/main" id="{3974DEC3-15BA-43DE-B816-677FE6BB37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5" y="4267206"/>
            <a:ext cx="339725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00339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1</a:t>
            </a:r>
          </a:p>
        </p:txBody>
      </p:sp>
      <p:sp>
        <p:nvSpPr>
          <p:cNvPr id="32791" name="Text Box 23">
            <a:extLst>
              <a:ext uri="{FF2B5EF4-FFF2-40B4-BE49-F238E27FC236}">
                <a16:creationId xmlns:a16="http://schemas.microsoft.com/office/drawing/2014/main" id="{EEE21DED-7FF6-4A51-B3EA-A7927B2B9D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46480" y="2971806"/>
            <a:ext cx="339725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00339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1</a:t>
            </a:r>
          </a:p>
        </p:txBody>
      </p:sp>
      <p:sp>
        <p:nvSpPr>
          <p:cNvPr id="32792" name="Text Box 24">
            <a:extLst>
              <a:ext uri="{FF2B5EF4-FFF2-40B4-BE49-F238E27FC236}">
                <a16:creationId xmlns:a16="http://schemas.microsoft.com/office/drawing/2014/main" id="{D97CEB72-0A35-41B4-8064-E3780A15D8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13280" y="1066806"/>
            <a:ext cx="339725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00339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2</a:t>
            </a:r>
          </a:p>
        </p:txBody>
      </p:sp>
      <p:sp>
        <p:nvSpPr>
          <p:cNvPr id="32793" name="Text Box 25">
            <a:extLst>
              <a:ext uri="{FF2B5EF4-FFF2-40B4-BE49-F238E27FC236}">
                <a16:creationId xmlns:a16="http://schemas.microsoft.com/office/drawing/2014/main" id="{16830B84-454C-4342-8BE3-B5FC9FF176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13280" y="4267206"/>
            <a:ext cx="339725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00339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2</a:t>
            </a:r>
          </a:p>
        </p:txBody>
      </p:sp>
      <p:sp>
        <p:nvSpPr>
          <p:cNvPr id="32794" name="Text Box 26">
            <a:extLst>
              <a:ext uri="{FF2B5EF4-FFF2-40B4-BE49-F238E27FC236}">
                <a16:creationId xmlns:a16="http://schemas.microsoft.com/office/drawing/2014/main" id="{D586FD4E-7464-43FD-8603-6E02B7C054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15205" y="1066806"/>
            <a:ext cx="339725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00339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3</a:t>
            </a:r>
          </a:p>
        </p:txBody>
      </p:sp>
      <p:sp>
        <p:nvSpPr>
          <p:cNvPr id="32795" name="Text Box 27">
            <a:extLst>
              <a:ext uri="{FF2B5EF4-FFF2-40B4-BE49-F238E27FC236}">
                <a16:creationId xmlns:a16="http://schemas.microsoft.com/office/drawing/2014/main" id="{6CFF08B7-4830-4BBC-B556-9D6DAA90F6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84880" y="2971806"/>
            <a:ext cx="339725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00339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3</a:t>
            </a:r>
          </a:p>
        </p:txBody>
      </p:sp>
      <p:sp>
        <p:nvSpPr>
          <p:cNvPr id="32796" name="Text Box 28">
            <a:extLst>
              <a:ext uri="{FF2B5EF4-FFF2-40B4-BE49-F238E27FC236}">
                <a16:creationId xmlns:a16="http://schemas.microsoft.com/office/drawing/2014/main" id="{DAF630D7-FAC4-4B76-BB6E-E726A9AF41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15205" y="4191006"/>
            <a:ext cx="339725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" charset="0"/>
              </a:defRPr>
            </a:lvl9pPr>
          </a:lstStyle>
          <a:p>
            <a:pPr marL="0" marR="0" lvl="0" indent="0" algn="ctr" defTabSz="457189" rtl="0" eaLnBrk="0" fontAlgn="base" latinLnBrk="0" hangingPunct="0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00339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3</a:t>
            </a:r>
          </a:p>
        </p:txBody>
      </p:sp>
      <p:cxnSp>
        <p:nvCxnSpPr>
          <p:cNvPr id="32797" name="AutoShape 29">
            <a:extLst>
              <a:ext uri="{FF2B5EF4-FFF2-40B4-BE49-F238E27FC236}">
                <a16:creationId xmlns:a16="http://schemas.microsoft.com/office/drawing/2014/main" id="{7C92B9CD-BD77-41BE-A17C-4A855D7ED3C4}"/>
              </a:ext>
            </a:extLst>
          </p:cNvPr>
          <p:cNvCxnSpPr>
            <a:cxnSpLocks noChangeShapeType="1"/>
            <a:stCxn id="32772" idx="5"/>
            <a:endCxn id="32782" idx="1"/>
          </p:cNvCxnSpPr>
          <p:nvPr/>
        </p:nvCxnSpPr>
        <p:spPr bwMode="auto">
          <a:xfrm>
            <a:off x="3795718" y="2882900"/>
            <a:ext cx="890587" cy="1041400"/>
          </a:xfrm>
          <a:prstGeom prst="straightConnector1">
            <a:avLst/>
          </a:prstGeom>
          <a:noFill/>
          <a:ln w="19080">
            <a:solidFill>
              <a:srgbClr val="0066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>
            <a:extLst>
              <a:ext uri="{FF2B5EF4-FFF2-40B4-BE49-F238E27FC236}">
                <a16:creationId xmlns:a16="http://schemas.microsoft.com/office/drawing/2014/main" id="{3F972B62-95EC-4DAD-A2CA-EAC29060868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Breadth-First Search</a:t>
            </a:r>
          </a:p>
        </p:txBody>
      </p:sp>
      <p:sp>
        <p:nvSpPr>
          <p:cNvPr id="16387" name="Rectangle 3">
            <a:extLst>
              <a:ext uri="{FF2B5EF4-FFF2-40B4-BE49-F238E27FC236}">
                <a16:creationId xmlns:a16="http://schemas.microsoft.com/office/drawing/2014/main" id="{B6571077-6495-4A88-9D65-64113B869E0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29938" y="1524000"/>
            <a:ext cx="8484123" cy="5105400"/>
          </a:xfrm>
        </p:spPr>
        <p:txBody>
          <a:bodyPr anchor="ctr"/>
          <a:lstStyle/>
          <a:p>
            <a:pPr marL="0" indent="0" algn="ctr">
              <a:spcBef>
                <a:spcPts val="1200"/>
              </a:spcBef>
              <a:spcAft>
                <a:spcPts val="600"/>
              </a:spcAft>
              <a:buNone/>
            </a:pPr>
            <a:r>
              <a:rPr lang="en-US" altLang="en-US" sz="13800" b="1" dirty="0"/>
              <a:t>Example</a:t>
            </a:r>
          </a:p>
        </p:txBody>
      </p:sp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>
            <a:extLst>
              <a:ext uri="{FF2B5EF4-FFF2-40B4-BE49-F238E27FC236}">
                <a16:creationId xmlns:a16="http://schemas.microsoft.com/office/drawing/2014/main" id="{54879080-9F85-46CE-B9AF-2DE3E5D4D1E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115478"/>
            <a:ext cx="8229600" cy="761690"/>
          </a:xfrm>
        </p:spPr>
        <p:txBody>
          <a:bodyPr/>
          <a:lstStyle/>
          <a:p>
            <a:r>
              <a:rPr lang="en-US" altLang="en-US" dirty="0"/>
              <a:t>Breadth-First Search</a:t>
            </a:r>
          </a:p>
        </p:txBody>
      </p:sp>
      <p:sp>
        <p:nvSpPr>
          <p:cNvPr id="17411" name="Rectangle 3">
            <a:extLst>
              <a:ext uri="{FF2B5EF4-FFF2-40B4-BE49-F238E27FC236}">
                <a16:creationId xmlns:a16="http://schemas.microsoft.com/office/drawing/2014/main" id="{679E8F3D-0DB2-4A67-BCF8-FFF11CD4004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" y="877168"/>
            <a:ext cx="9143999" cy="5980833"/>
          </a:xfrm>
          <a:solidFill>
            <a:schemeClr val="accent1">
              <a:lumMod val="60000"/>
              <a:lumOff val="40000"/>
            </a:schemeClr>
          </a:solidFill>
        </p:spPr>
        <p:txBody>
          <a:bodyPr/>
          <a:lstStyle/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en-US" sz="2300" b="1" dirty="0">
                <a:solidFill>
                  <a:schemeClr val="bg1"/>
                </a:solidFill>
                <a:latin typeface="Courier New" panose="02070309020205020404" pitchFamily="49" charset="0"/>
              </a:rPr>
              <a:t>BFS(G, s) {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en-US" sz="2300" b="1" dirty="0">
                <a:solidFill>
                  <a:schemeClr val="bg1"/>
                </a:solidFill>
                <a:latin typeface="Courier New" panose="02070309020205020404" pitchFamily="49" charset="0"/>
              </a:rPr>
              <a:t>    initialize vertices;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en-US" sz="2300" b="1" dirty="0">
                <a:solidFill>
                  <a:schemeClr val="bg1"/>
                </a:solidFill>
                <a:latin typeface="Courier New" panose="02070309020205020404" pitchFamily="49" charset="0"/>
              </a:rPr>
              <a:t>    Q = {s}; </a:t>
            </a:r>
            <a:r>
              <a:rPr lang="en-US" altLang="en-US" sz="2300" b="1" i="1" dirty="0">
                <a:solidFill>
                  <a:srgbClr val="92D050"/>
                </a:solidFill>
                <a:latin typeface="Courier New" panose="02070309020205020404" pitchFamily="49" charset="0"/>
              </a:rPr>
              <a:t>// Q is a queue; initialize to s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en-US" sz="2300" b="1" dirty="0">
                <a:solidFill>
                  <a:schemeClr val="bg1"/>
                </a:solidFill>
                <a:latin typeface="Courier New" panose="02070309020205020404" pitchFamily="49" charset="0"/>
              </a:rPr>
              <a:t>    while (Q not empty) {    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en-US" sz="2300" b="1" dirty="0">
                <a:solidFill>
                  <a:schemeClr val="bg1"/>
                </a:solidFill>
                <a:latin typeface="Courier New" panose="02070309020205020404" pitchFamily="49" charset="0"/>
              </a:rPr>
              <a:t>        u = </a:t>
            </a:r>
            <a:r>
              <a:rPr lang="en-US" altLang="en-US" sz="2300" b="1" dirty="0" err="1">
                <a:solidFill>
                  <a:schemeClr val="bg1"/>
                </a:solidFill>
                <a:latin typeface="Courier New" panose="02070309020205020404" pitchFamily="49" charset="0"/>
              </a:rPr>
              <a:t>RemoveTop</a:t>
            </a:r>
            <a:r>
              <a:rPr lang="en-US" altLang="en-US" sz="2300" b="1" dirty="0">
                <a:solidFill>
                  <a:schemeClr val="bg1"/>
                </a:solidFill>
                <a:latin typeface="Courier New" panose="02070309020205020404" pitchFamily="49" charset="0"/>
              </a:rPr>
              <a:t>(Q);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en-US" sz="2300" b="1" dirty="0">
                <a:solidFill>
                  <a:schemeClr val="bg1"/>
                </a:solidFill>
                <a:latin typeface="Courier New" panose="02070309020205020404" pitchFamily="49" charset="0"/>
              </a:rPr>
              <a:t>        for each v </a:t>
            </a:r>
            <a:r>
              <a:rPr lang="en-US" altLang="en-US" sz="2300" b="1" dirty="0">
                <a:solidFill>
                  <a:schemeClr val="bg1"/>
                </a:solidFill>
                <a:latin typeface="Courier New" panose="02070309020205020404" pitchFamily="49" charset="0"/>
                <a:sym typeface="Symbol" panose="05050102010706020507" pitchFamily="18" charset="2"/>
              </a:rPr>
              <a:t> u-&gt;adj {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en-US" sz="2300" b="1" dirty="0">
                <a:solidFill>
                  <a:schemeClr val="bg1"/>
                </a:solidFill>
                <a:latin typeface="Courier New" panose="02070309020205020404" pitchFamily="49" charset="0"/>
                <a:sym typeface="Symbol" panose="05050102010706020507" pitchFamily="18" charset="2"/>
              </a:rPr>
              <a:t>            if (v-&gt;color == WHITE)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en-US" sz="2300" b="1" dirty="0">
                <a:solidFill>
                  <a:schemeClr val="bg1"/>
                </a:solidFill>
                <a:latin typeface="Courier New" panose="02070309020205020404" pitchFamily="49" charset="0"/>
                <a:sym typeface="Symbol" panose="05050102010706020507" pitchFamily="18" charset="2"/>
              </a:rPr>
              <a:t>                v-&gt;color = GREY;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en-US" sz="2300" b="1" dirty="0">
                <a:solidFill>
                  <a:schemeClr val="bg1"/>
                </a:solidFill>
                <a:latin typeface="Courier New" panose="02070309020205020404" pitchFamily="49" charset="0"/>
                <a:sym typeface="Symbol" panose="05050102010706020507" pitchFamily="18" charset="2"/>
              </a:rPr>
              <a:t>                v-&gt;d = u-&gt;d + 1;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en-US" sz="2300" b="1" dirty="0">
                <a:solidFill>
                  <a:schemeClr val="bg1"/>
                </a:solidFill>
                <a:latin typeface="Courier New" panose="02070309020205020404" pitchFamily="49" charset="0"/>
                <a:sym typeface="Symbol" panose="05050102010706020507" pitchFamily="18" charset="2"/>
              </a:rPr>
              <a:t>                v-&gt;p = u;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en-US" sz="2300" b="1" dirty="0">
                <a:solidFill>
                  <a:schemeClr val="bg1"/>
                </a:solidFill>
                <a:latin typeface="Courier New" panose="02070309020205020404" pitchFamily="49" charset="0"/>
                <a:sym typeface="Symbol" panose="05050102010706020507" pitchFamily="18" charset="2"/>
              </a:rPr>
              <a:t>                Enqueue(Q, v);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en-US" sz="2300" b="1" dirty="0">
                <a:solidFill>
                  <a:schemeClr val="bg1"/>
                </a:solidFill>
                <a:latin typeface="Courier New" panose="02070309020205020404" pitchFamily="49" charset="0"/>
                <a:sym typeface="Symbol" panose="05050102010706020507" pitchFamily="18" charset="2"/>
              </a:rPr>
              <a:t>        }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en-US" sz="2300" b="1" dirty="0">
                <a:solidFill>
                  <a:schemeClr val="bg1"/>
                </a:solidFill>
                <a:latin typeface="Courier New" panose="02070309020205020404" pitchFamily="49" charset="0"/>
                <a:sym typeface="Symbol" panose="05050102010706020507" pitchFamily="18" charset="2"/>
              </a:rPr>
              <a:t>        u-&gt;color = BLACK;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en-US" sz="2300" b="1" dirty="0">
                <a:solidFill>
                  <a:schemeClr val="bg1"/>
                </a:solidFill>
                <a:latin typeface="Courier New" panose="02070309020205020404" pitchFamily="49" charset="0"/>
                <a:sym typeface="Symbol" panose="05050102010706020507" pitchFamily="18" charset="2"/>
              </a:rPr>
              <a:t>    }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en-US" sz="2300" b="1" dirty="0">
                <a:solidFill>
                  <a:schemeClr val="bg1"/>
                </a:solidFill>
                <a:latin typeface="Courier New" panose="02070309020205020404" pitchFamily="49" charset="0"/>
                <a:sym typeface="Symbol" panose="05050102010706020507" pitchFamily="18" charset="2"/>
              </a:rPr>
              <a:t>}</a:t>
            </a:r>
            <a:endParaRPr lang="en-US" altLang="en-US" sz="2300" b="1" dirty="0">
              <a:solidFill>
                <a:schemeClr val="bg1"/>
              </a:solidFill>
              <a:latin typeface="Courier New" panose="02070309020205020404" pitchFamily="49" charset="0"/>
            </a:endParaRPr>
          </a:p>
        </p:txBody>
      </p:sp>
      <p:sp>
        <p:nvSpPr>
          <p:cNvPr id="1344516" name="Text Box 4">
            <a:extLst>
              <a:ext uri="{FF2B5EF4-FFF2-40B4-BE49-F238E27FC236}">
                <a16:creationId xmlns:a16="http://schemas.microsoft.com/office/drawing/2014/main" id="{786F2410-7339-4CEB-B36E-73FE78129F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43599" y="4380692"/>
            <a:ext cx="3200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1" i="1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What does </a:t>
            </a:r>
            <a:r>
              <a:rPr kumimoji="0" lang="en-US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v-&gt;p </a:t>
            </a:r>
            <a:r>
              <a:rPr kumimoji="0" lang="en-US" altLang="en-US" sz="2000" b="1" i="1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represent?</a:t>
            </a:r>
          </a:p>
        </p:txBody>
      </p:sp>
      <p:sp>
        <p:nvSpPr>
          <p:cNvPr id="1344517" name="Text Box 5">
            <a:extLst>
              <a:ext uri="{FF2B5EF4-FFF2-40B4-BE49-F238E27FC236}">
                <a16:creationId xmlns:a16="http://schemas.microsoft.com/office/drawing/2014/main" id="{DD476ABC-6E20-4C16-A325-A079A73E8D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43599" y="3983817"/>
            <a:ext cx="3200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1" i="1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What does </a:t>
            </a:r>
            <a:r>
              <a:rPr kumimoji="0" lang="en-US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v-&gt;d </a:t>
            </a:r>
            <a:r>
              <a:rPr kumimoji="0" lang="en-US" altLang="en-US" sz="2000" b="1" i="1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represent?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44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44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44516" grpId="0" autoUpdateAnimBg="0"/>
      <p:bldP spid="1344517" grpId="0" autoUpdateAnimBg="0"/>
    </p:bld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>
            <a:extLst>
              <a:ext uri="{FF2B5EF4-FFF2-40B4-BE49-F238E27FC236}">
                <a16:creationId xmlns:a16="http://schemas.microsoft.com/office/drawing/2014/main" id="{74B2BF1B-ABF1-49C2-8C2E-C4D6AE27AFB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Breadth-First Search: Example</a:t>
            </a:r>
          </a:p>
        </p:txBody>
      </p:sp>
      <p:sp>
        <p:nvSpPr>
          <p:cNvPr id="18435" name="Oval 3">
            <a:extLst>
              <a:ext uri="{FF2B5EF4-FFF2-40B4-BE49-F238E27FC236}">
                <a16:creationId xmlns:a16="http://schemas.microsoft.com/office/drawing/2014/main" id="{FEE34A8B-71F3-4B4C-950E-555C768376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0" y="2133600"/>
            <a:ext cx="762000" cy="762000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4000" b="0" i="0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  <a:sym typeface="Symbol" panose="05050102010706020507" pitchFamily="18" charset="2"/>
              </a:rPr>
              <a:t></a:t>
            </a:r>
            <a:endParaRPr kumimoji="0" lang="en-US" altLang="en-US" sz="4000" b="0" i="0" u="none" strike="noStrike" kern="1200" cap="none" spc="0" normalizeH="0" baseline="0" noProof="0">
              <a:ln>
                <a:noFill/>
              </a:ln>
              <a:solidFill>
                <a:srgbClr val="0033CC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8436" name="Oval 4">
            <a:extLst>
              <a:ext uri="{FF2B5EF4-FFF2-40B4-BE49-F238E27FC236}">
                <a16:creationId xmlns:a16="http://schemas.microsoft.com/office/drawing/2014/main" id="{EC023404-5526-4094-B510-6D4DE82B73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0" y="3657600"/>
            <a:ext cx="762000" cy="762000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4000" b="0" i="0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  <a:sym typeface="Symbol" panose="05050102010706020507" pitchFamily="18" charset="2"/>
              </a:rPr>
              <a:t></a:t>
            </a:r>
          </a:p>
        </p:txBody>
      </p:sp>
      <p:sp>
        <p:nvSpPr>
          <p:cNvPr id="18437" name="Oval 5">
            <a:extLst>
              <a:ext uri="{FF2B5EF4-FFF2-40B4-BE49-F238E27FC236}">
                <a16:creationId xmlns:a16="http://schemas.microsoft.com/office/drawing/2014/main" id="{5FBBA356-9841-4E06-B502-68559B5C9D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0400" y="2133600"/>
            <a:ext cx="762000" cy="762000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4000" b="0" i="0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  <a:sym typeface="Symbol" panose="05050102010706020507" pitchFamily="18" charset="2"/>
              </a:rPr>
              <a:t></a:t>
            </a:r>
          </a:p>
        </p:txBody>
      </p:sp>
      <p:sp>
        <p:nvSpPr>
          <p:cNvPr id="18438" name="Oval 6">
            <a:extLst>
              <a:ext uri="{FF2B5EF4-FFF2-40B4-BE49-F238E27FC236}">
                <a16:creationId xmlns:a16="http://schemas.microsoft.com/office/drawing/2014/main" id="{5C2138CD-5BA2-450A-A7E0-87B1F5E141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0400" y="3657600"/>
            <a:ext cx="762000" cy="762000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4000" b="0" i="0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  <a:sym typeface="Symbol" panose="05050102010706020507" pitchFamily="18" charset="2"/>
              </a:rPr>
              <a:t></a:t>
            </a:r>
          </a:p>
        </p:txBody>
      </p:sp>
      <p:sp>
        <p:nvSpPr>
          <p:cNvPr id="18439" name="Oval 7">
            <a:extLst>
              <a:ext uri="{FF2B5EF4-FFF2-40B4-BE49-F238E27FC236}">
                <a16:creationId xmlns:a16="http://schemas.microsoft.com/office/drawing/2014/main" id="{AD01F4BE-92B4-4EB6-94E7-6EE032965C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57800" y="2133600"/>
            <a:ext cx="762000" cy="762000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4000" b="0" i="0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  <a:sym typeface="Symbol" panose="05050102010706020507" pitchFamily="18" charset="2"/>
              </a:rPr>
              <a:t></a:t>
            </a:r>
          </a:p>
        </p:txBody>
      </p:sp>
      <p:sp>
        <p:nvSpPr>
          <p:cNvPr id="18440" name="Oval 8">
            <a:extLst>
              <a:ext uri="{FF2B5EF4-FFF2-40B4-BE49-F238E27FC236}">
                <a16:creationId xmlns:a16="http://schemas.microsoft.com/office/drawing/2014/main" id="{DFF96CF5-676E-417A-AA27-F54A707A2A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57800" y="3657600"/>
            <a:ext cx="762000" cy="762000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4000" b="0" i="0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  <a:sym typeface="Symbol" panose="05050102010706020507" pitchFamily="18" charset="2"/>
              </a:rPr>
              <a:t></a:t>
            </a:r>
          </a:p>
        </p:txBody>
      </p:sp>
      <p:sp>
        <p:nvSpPr>
          <p:cNvPr id="18441" name="Oval 9">
            <a:extLst>
              <a:ext uri="{FF2B5EF4-FFF2-40B4-BE49-F238E27FC236}">
                <a16:creationId xmlns:a16="http://schemas.microsoft.com/office/drawing/2014/main" id="{93FC6A91-1738-4194-B279-0BF11A7AE4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15200" y="2133600"/>
            <a:ext cx="762000" cy="762000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4000" b="0" i="0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  <a:sym typeface="Symbol" panose="05050102010706020507" pitchFamily="18" charset="2"/>
              </a:rPr>
              <a:t></a:t>
            </a:r>
          </a:p>
        </p:txBody>
      </p:sp>
      <p:sp>
        <p:nvSpPr>
          <p:cNvPr id="18442" name="Oval 10">
            <a:extLst>
              <a:ext uri="{FF2B5EF4-FFF2-40B4-BE49-F238E27FC236}">
                <a16:creationId xmlns:a16="http://schemas.microsoft.com/office/drawing/2014/main" id="{77CFDD53-1387-4D28-8A33-3E4631363C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15200" y="3657600"/>
            <a:ext cx="762000" cy="762000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4000" b="0" i="0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  <a:sym typeface="Symbol" panose="05050102010706020507" pitchFamily="18" charset="2"/>
              </a:rPr>
              <a:t></a:t>
            </a:r>
          </a:p>
        </p:txBody>
      </p:sp>
      <p:sp>
        <p:nvSpPr>
          <p:cNvPr id="18443" name="Text Box 11">
            <a:extLst>
              <a:ext uri="{FF2B5EF4-FFF2-40B4-BE49-F238E27FC236}">
                <a16:creationId xmlns:a16="http://schemas.microsoft.com/office/drawing/2014/main" id="{0069CBBF-C693-440D-8708-19AB7BA89E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82713" y="1676400"/>
            <a:ext cx="2825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r</a:t>
            </a:r>
          </a:p>
        </p:txBody>
      </p:sp>
      <p:sp>
        <p:nvSpPr>
          <p:cNvPr id="18444" name="Text Box 12">
            <a:extLst>
              <a:ext uri="{FF2B5EF4-FFF2-40B4-BE49-F238E27FC236}">
                <a16:creationId xmlns:a16="http://schemas.microsoft.com/office/drawing/2014/main" id="{167AB71A-BF47-40E7-B16C-D1A9FBC8A7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29000" y="1676400"/>
            <a:ext cx="2825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s</a:t>
            </a:r>
          </a:p>
        </p:txBody>
      </p:sp>
      <p:sp>
        <p:nvSpPr>
          <p:cNvPr id="18445" name="Text Box 13">
            <a:extLst>
              <a:ext uri="{FF2B5EF4-FFF2-40B4-BE49-F238E27FC236}">
                <a16:creationId xmlns:a16="http://schemas.microsoft.com/office/drawing/2014/main" id="{34CEC7F1-63E3-4C59-9D1B-31715D5FDF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89575" y="1676400"/>
            <a:ext cx="2540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t</a:t>
            </a:r>
          </a:p>
        </p:txBody>
      </p:sp>
      <p:sp>
        <p:nvSpPr>
          <p:cNvPr id="18446" name="Text Box 14">
            <a:extLst>
              <a:ext uri="{FF2B5EF4-FFF2-40B4-BE49-F238E27FC236}">
                <a16:creationId xmlns:a16="http://schemas.microsoft.com/office/drawing/2014/main" id="{05A1BE5C-C12E-4526-96D3-9EDC09A067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00938" y="1676400"/>
            <a:ext cx="32543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u</a:t>
            </a:r>
          </a:p>
        </p:txBody>
      </p:sp>
      <p:sp>
        <p:nvSpPr>
          <p:cNvPr id="18447" name="Text Box 15">
            <a:extLst>
              <a:ext uri="{FF2B5EF4-FFF2-40B4-BE49-F238E27FC236}">
                <a16:creationId xmlns:a16="http://schemas.microsoft.com/office/drawing/2014/main" id="{36D0FEED-C932-4981-81D2-70AF9B5003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65250" y="4419600"/>
            <a:ext cx="29686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v</a:t>
            </a:r>
          </a:p>
        </p:txBody>
      </p:sp>
      <p:sp>
        <p:nvSpPr>
          <p:cNvPr id="18448" name="Text Box 16">
            <a:extLst>
              <a:ext uri="{FF2B5EF4-FFF2-40B4-BE49-F238E27FC236}">
                <a16:creationId xmlns:a16="http://schemas.microsoft.com/office/drawing/2014/main" id="{F5638226-B2E6-426D-B430-BC2425A89A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16300" y="4419600"/>
            <a:ext cx="35401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w</a:t>
            </a:r>
          </a:p>
        </p:txBody>
      </p:sp>
      <p:sp>
        <p:nvSpPr>
          <p:cNvPr id="18449" name="Text Box 17">
            <a:extLst>
              <a:ext uri="{FF2B5EF4-FFF2-40B4-BE49-F238E27FC236}">
                <a16:creationId xmlns:a16="http://schemas.microsoft.com/office/drawing/2014/main" id="{3EBE6A90-AA33-46EF-8405-D471A5C0E2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16563" y="4419600"/>
            <a:ext cx="311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x</a:t>
            </a:r>
          </a:p>
        </p:txBody>
      </p:sp>
      <p:sp>
        <p:nvSpPr>
          <p:cNvPr id="18450" name="Text Box 18">
            <a:extLst>
              <a:ext uri="{FF2B5EF4-FFF2-40B4-BE49-F238E27FC236}">
                <a16:creationId xmlns:a16="http://schemas.microsoft.com/office/drawing/2014/main" id="{5BFA8905-1893-4E62-A556-B76DC76D97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04125" y="4419600"/>
            <a:ext cx="29686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y</a:t>
            </a:r>
          </a:p>
        </p:txBody>
      </p:sp>
      <p:cxnSp>
        <p:nvCxnSpPr>
          <p:cNvPr id="18451" name="AutoShape 19">
            <a:extLst>
              <a:ext uri="{FF2B5EF4-FFF2-40B4-BE49-F238E27FC236}">
                <a16:creationId xmlns:a16="http://schemas.microsoft.com/office/drawing/2014/main" id="{E1A011E6-D97E-4AE6-9D7B-FA3B7B4FD66C}"/>
              </a:ext>
            </a:extLst>
          </p:cNvPr>
          <p:cNvCxnSpPr>
            <a:cxnSpLocks noChangeShapeType="1"/>
            <a:stCxn id="18436" idx="0"/>
            <a:endCxn id="18435" idx="4"/>
          </p:cNvCxnSpPr>
          <p:nvPr/>
        </p:nvCxnSpPr>
        <p:spPr bwMode="auto">
          <a:xfrm flipV="1">
            <a:off x="1524000" y="2909888"/>
            <a:ext cx="0" cy="73342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452" name="AutoShape 20">
            <a:extLst>
              <a:ext uri="{FF2B5EF4-FFF2-40B4-BE49-F238E27FC236}">
                <a16:creationId xmlns:a16="http://schemas.microsoft.com/office/drawing/2014/main" id="{42A04D9C-8EF5-46CC-99C4-17591C250A34}"/>
              </a:ext>
            </a:extLst>
          </p:cNvPr>
          <p:cNvCxnSpPr>
            <a:cxnSpLocks noChangeShapeType="1"/>
            <a:stCxn id="18435" idx="6"/>
            <a:endCxn id="18437" idx="2"/>
          </p:cNvCxnSpPr>
          <p:nvPr/>
        </p:nvCxnSpPr>
        <p:spPr bwMode="auto">
          <a:xfrm>
            <a:off x="1919288" y="2514600"/>
            <a:ext cx="1266825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453" name="AutoShape 21">
            <a:extLst>
              <a:ext uri="{FF2B5EF4-FFF2-40B4-BE49-F238E27FC236}">
                <a16:creationId xmlns:a16="http://schemas.microsoft.com/office/drawing/2014/main" id="{9C11BC7E-AEB7-486B-B5CD-4A4F6F4CF131}"/>
              </a:ext>
            </a:extLst>
          </p:cNvPr>
          <p:cNvCxnSpPr>
            <a:cxnSpLocks noChangeShapeType="1"/>
            <a:stCxn id="18437" idx="4"/>
            <a:endCxn id="18438" idx="0"/>
          </p:cNvCxnSpPr>
          <p:nvPr/>
        </p:nvCxnSpPr>
        <p:spPr bwMode="auto">
          <a:xfrm>
            <a:off x="3581400" y="2909888"/>
            <a:ext cx="0" cy="73342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454" name="AutoShape 22">
            <a:extLst>
              <a:ext uri="{FF2B5EF4-FFF2-40B4-BE49-F238E27FC236}">
                <a16:creationId xmlns:a16="http://schemas.microsoft.com/office/drawing/2014/main" id="{9AF57C1C-BA65-4138-8160-42BDC63BAC9F}"/>
              </a:ext>
            </a:extLst>
          </p:cNvPr>
          <p:cNvCxnSpPr>
            <a:cxnSpLocks noChangeShapeType="1"/>
            <a:stCxn id="18438" idx="7"/>
            <a:endCxn id="18439" idx="3"/>
          </p:cNvCxnSpPr>
          <p:nvPr/>
        </p:nvCxnSpPr>
        <p:spPr bwMode="auto">
          <a:xfrm flipV="1">
            <a:off x="3851275" y="2798763"/>
            <a:ext cx="1517650" cy="95567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455" name="AutoShape 23">
            <a:extLst>
              <a:ext uri="{FF2B5EF4-FFF2-40B4-BE49-F238E27FC236}">
                <a16:creationId xmlns:a16="http://schemas.microsoft.com/office/drawing/2014/main" id="{217F20B9-268A-4581-A1DA-B1062AFE5B10}"/>
              </a:ext>
            </a:extLst>
          </p:cNvPr>
          <p:cNvCxnSpPr>
            <a:cxnSpLocks noChangeShapeType="1"/>
            <a:stCxn id="18438" idx="6"/>
            <a:endCxn id="18440" idx="2"/>
          </p:cNvCxnSpPr>
          <p:nvPr/>
        </p:nvCxnSpPr>
        <p:spPr bwMode="auto">
          <a:xfrm>
            <a:off x="3976688" y="4038600"/>
            <a:ext cx="1266825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456" name="AutoShape 24">
            <a:extLst>
              <a:ext uri="{FF2B5EF4-FFF2-40B4-BE49-F238E27FC236}">
                <a16:creationId xmlns:a16="http://schemas.microsoft.com/office/drawing/2014/main" id="{B5259754-5E62-42C8-8E1B-7B305B9E0E24}"/>
              </a:ext>
            </a:extLst>
          </p:cNvPr>
          <p:cNvCxnSpPr>
            <a:cxnSpLocks noChangeShapeType="1"/>
            <a:stCxn id="18440" idx="0"/>
            <a:endCxn id="18439" idx="4"/>
          </p:cNvCxnSpPr>
          <p:nvPr/>
        </p:nvCxnSpPr>
        <p:spPr bwMode="auto">
          <a:xfrm flipV="1">
            <a:off x="5638800" y="2909888"/>
            <a:ext cx="0" cy="73342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457" name="AutoShape 25">
            <a:extLst>
              <a:ext uri="{FF2B5EF4-FFF2-40B4-BE49-F238E27FC236}">
                <a16:creationId xmlns:a16="http://schemas.microsoft.com/office/drawing/2014/main" id="{751E7189-FDA7-4066-AAB5-D64D1C2C17EF}"/>
              </a:ext>
            </a:extLst>
          </p:cNvPr>
          <p:cNvCxnSpPr>
            <a:cxnSpLocks noChangeShapeType="1"/>
            <a:stCxn id="18439" idx="6"/>
            <a:endCxn id="18441" idx="2"/>
          </p:cNvCxnSpPr>
          <p:nvPr/>
        </p:nvCxnSpPr>
        <p:spPr bwMode="auto">
          <a:xfrm>
            <a:off x="6034088" y="2514600"/>
            <a:ext cx="1266825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458" name="AutoShape 26">
            <a:extLst>
              <a:ext uri="{FF2B5EF4-FFF2-40B4-BE49-F238E27FC236}">
                <a16:creationId xmlns:a16="http://schemas.microsoft.com/office/drawing/2014/main" id="{FB641DA0-F7FE-4414-88C0-CE9CC1DB53CC}"/>
              </a:ext>
            </a:extLst>
          </p:cNvPr>
          <p:cNvCxnSpPr>
            <a:cxnSpLocks noChangeShapeType="1"/>
            <a:stCxn id="18440" idx="6"/>
            <a:endCxn id="18442" idx="2"/>
          </p:cNvCxnSpPr>
          <p:nvPr/>
        </p:nvCxnSpPr>
        <p:spPr bwMode="auto">
          <a:xfrm>
            <a:off x="6034088" y="4038600"/>
            <a:ext cx="1266825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459" name="AutoShape 27">
            <a:extLst>
              <a:ext uri="{FF2B5EF4-FFF2-40B4-BE49-F238E27FC236}">
                <a16:creationId xmlns:a16="http://schemas.microsoft.com/office/drawing/2014/main" id="{344087A6-FC31-442B-BBA9-AA9F43EA5170}"/>
              </a:ext>
            </a:extLst>
          </p:cNvPr>
          <p:cNvCxnSpPr>
            <a:cxnSpLocks noChangeShapeType="1"/>
            <a:stCxn id="18442" idx="0"/>
            <a:endCxn id="18441" idx="4"/>
          </p:cNvCxnSpPr>
          <p:nvPr/>
        </p:nvCxnSpPr>
        <p:spPr bwMode="auto">
          <a:xfrm flipV="1">
            <a:off x="7696200" y="2909888"/>
            <a:ext cx="0" cy="73342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89E997B8-B2E7-42A6-9D48-211A54EE501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Breadth-First Search: Example</a:t>
            </a:r>
          </a:p>
        </p:txBody>
      </p:sp>
      <p:sp>
        <p:nvSpPr>
          <p:cNvPr id="19459" name="Oval 3">
            <a:extLst>
              <a:ext uri="{FF2B5EF4-FFF2-40B4-BE49-F238E27FC236}">
                <a16:creationId xmlns:a16="http://schemas.microsoft.com/office/drawing/2014/main" id="{C761761C-DC40-4552-B6F6-87AA3CD31C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0" y="2133600"/>
            <a:ext cx="762000" cy="762000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4000" b="0" i="0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  <a:sym typeface="Symbol" panose="05050102010706020507" pitchFamily="18" charset="2"/>
              </a:rPr>
              <a:t></a:t>
            </a:r>
            <a:endParaRPr kumimoji="0" lang="en-US" altLang="en-US" sz="4000" b="0" i="0" u="none" strike="noStrike" kern="1200" cap="none" spc="0" normalizeH="0" baseline="0" noProof="0">
              <a:ln>
                <a:noFill/>
              </a:ln>
              <a:solidFill>
                <a:srgbClr val="0033CC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9460" name="Oval 4">
            <a:extLst>
              <a:ext uri="{FF2B5EF4-FFF2-40B4-BE49-F238E27FC236}">
                <a16:creationId xmlns:a16="http://schemas.microsoft.com/office/drawing/2014/main" id="{88823A38-3560-4E80-9805-42496C35A2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0" y="3657600"/>
            <a:ext cx="762000" cy="762000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4000" b="0" i="0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  <a:sym typeface="Symbol" panose="05050102010706020507" pitchFamily="18" charset="2"/>
              </a:rPr>
              <a:t></a:t>
            </a:r>
          </a:p>
        </p:txBody>
      </p:sp>
      <p:sp>
        <p:nvSpPr>
          <p:cNvPr id="19461" name="Oval 5">
            <a:extLst>
              <a:ext uri="{FF2B5EF4-FFF2-40B4-BE49-F238E27FC236}">
                <a16:creationId xmlns:a16="http://schemas.microsoft.com/office/drawing/2014/main" id="{D00E2B89-B0A5-498E-ACEF-7A83396047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0400" y="2133600"/>
            <a:ext cx="762000" cy="762000"/>
          </a:xfrm>
          <a:prstGeom prst="ellipse">
            <a:avLst/>
          </a:prstGeom>
          <a:solidFill>
            <a:schemeClr val="folHlink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4000" b="0" i="0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  <a:sym typeface="Symbol" panose="05050102010706020507" pitchFamily="18" charset="2"/>
              </a:rPr>
              <a:t>0</a:t>
            </a:r>
          </a:p>
        </p:txBody>
      </p:sp>
      <p:sp>
        <p:nvSpPr>
          <p:cNvPr id="19462" name="Oval 6">
            <a:extLst>
              <a:ext uri="{FF2B5EF4-FFF2-40B4-BE49-F238E27FC236}">
                <a16:creationId xmlns:a16="http://schemas.microsoft.com/office/drawing/2014/main" id="{7481B727-9219-4869-A66C-A483BA337A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0400" y="3657600"/>
            <a:ext cx="762000" cy="762000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4000" b="0" i="0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  <a:sym typeface="Symbol" panose="05050102010706020507" pitchFamily="18" charset="2"/>
              </a:rPr>
              <a:t></a:t>
            </a:r>
          </a:p>
        </p:txBody>
      </p:sp>
      <p:sp>
        <p:nvSpPr>
          <p:cNvPr id="19463" name="Oval 7">
            <a:extLst>
              <a:ext uri="{FF2B5EF4-FFF2-40B4-BE49-F238E27FC236}">
                <a16:creationId xmlns:a16="http://schemas.microsoft.com/office/drawing/2014/main" id="{CCAEAC65-6995-4259-A094-1B66EB3404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57800" y="2133600"/>
            <a:ext cx="762000" cy="762000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4000" b="0" i="0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  <a:sym typeface="Symbol" panose="05050102010706020507" pitchFamily="18" charset="2"/>
              </a:rPr>
              <a:t></a:t>
            </a:r>
          </a:p>
        </p:txBody>
      </p:sp>
      <p:sp>
        <p:nvSpPr>
          <p:cNvPr id="19464" name="Oval 8">
            <a:extLst>
              <a:ext uri="{FF2B5EF4-FFF2-40B4-BE49-F238E27FC236}">
                <a16:creationId xmlns:a16="http://schemas.microsoft.com/office/drawing/2014/main" id="{1F29FBC9-39CA-4671-AB8F-39660FC8C0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57800" y="3657600"/>
            <a:ext cx="762000" cy="762000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4000" b="0" i="0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  <a:sym typeface="Symbol" panose="05050102010706020507" pitchFamily="18" charset="2"/>
              </a:rPr>
              <a:t></a:t>
            </a:r>
          </a:p>
        </p:txBody>
      </p:sp>
      <p:sp>
        <p:nvSpPr>
          <p:cNvPr id="19465" name="Oval 9">
            <a:extLst>
              <a:ext uri="{FF2B5EF4-FFF2-40B4-BE49-F238E27FC236}">
                <a16:creationId xmlns:a16="http://schemas.microsoft.com/office/drawing/2014/main" id="{94EBF234-CFB9-4306-93AF-D4A89B6407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15200" y="2133600"/>
            <a:ext cx="762000" cy="762000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4000" b="0" i="0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  <a:sym typeface="Symbol" panose="05050102010706020507" pitchFamily="18" charset="2"/>
              </a:rPr>
              <a:t></a:t>
            </a:r>
          </a:p>
        </p:txBody>
      </p:sp>
      <p:sp>
        <p:nvSpPr>
          <p:cNvPr id="19466" name="Oval 10">
            <a:extLst>
              <a:ext uri="{FF2B5EF4-FFF2-40B4-BE49-F238E27FC236}">
                <a16:creationId xmlns:a16="http://schemas.microsoft.com/office/drawing/2014/main" id="{EA2955B2-BC5A-4264-9471-01682C6A2E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15200" y="3657600"/>
            <a:ext cx="762000" cy="762000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4000" b="0" i="0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  <a:sym typeface="Symbol" panose="05050102010706020507" pitchFamily="18" charset="2"/>
              </a:rPr>
              <a:t></a:t>
            </a:r>
          </a:p>
        </p:txBody>
      </p:sp>
      <p:sp>
        <p:nvSpPr>
          <p:cNvPr id="19467" name="Text Box 11">
            <a:extLst>
              <a:ext uri="{FF2B5EF4-FFF2-40B4-BE49-F238E27FC236}">
                <a16:creationId xmlns:a16="http://schemas.microsoft.com/office/drawing/2014/main" id="{AD94CE22-54FB-466F-A782-93D03A8871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82713" y="1676400"/>
            <a:ext cx="2825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r</a:t>
            </a:r>
          </a:p>
        </p:txBody>
      </p:sp>
      <p:sp>
        <p:nvSpPr>
          <p:cNvPr id="19468" name="Text Box 12">
            <a:extLst>
              <a:ext uri="{FF2B5EF4-FFF2-40B4-BE49-F238E27FC236}">
                <a16:creationId xmlns:a16="http://schemas.microsoft.com/office/drawing/2014/main" id="{BC8B0931-21CF-42C3-BDDC-F70892522E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29000" y="1676400"/>
            <a:ext cx="2825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s</a:t>
            </a:r>
          </a:p>
        </p:txBody>
      </p:sp>
      <p:sp>
        <p:nvSpPr>
          <p:cNvPr id="19469" name="Text Box 13">
            <a:extLst>
              <a:ext uri="{FF2B5EF4-FFF2-40B4-BE49-F238E27FC236}">
                <a16:creationId xmlns:a16="http://schemas.microsoft.com/office/drawing/2014/main" id="{144C3F20-BEA8-4737-BAEA-472F64B3BB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89575" y="1676400"/>
            <a:ext cx="2540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t</a:t>
            </a:r>
          </a:p>
        </p:txBody>
      </p:sp>
      <p:sp>
        <p:nvSpPr>
          <p:cNvPr id="19470" name="Text Box 14">
            <a:extLst>
              <a:ext uri="{FF2B5EF4-FFF2-40B4-BE49-F238E27FC236}">
                <a16:creationId xmlns:a16="http://schemas.microsoft.com/office/drawing/2014/main" id="{8F812655-D68B-4893-BE28-0F77BD9DB3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00938" y="1676400"/>
            <a:ext cx="32543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u</a:t>
            </a:r>
          </a:p>
        </p:txBody>
      </p:sp>
      <p:sp>
        <p:nvSpPr>
          <p:cNvPr id="19471" name="Text Box 15">
            <a:extLst>
              <a:ext uri="{FF2B5EF4-FFF2-40B4-BE49-F238E27FC236}">
                <a16:creationId xmlns:a16="http://schemas.microsoft.com/office/drawing/2014/main" id="{DC018265-6F05-4D96-BA04-5FF6E359CC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65250" y="4419600"/>
            <a:ext cx="29686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v</a:t>
            </a:r>
          </a:p>
        </p:txBody>
      </p:sp>
      <p:sp>
        <p:nvSpPr>
          <p:cNvPr id="19472" name="Text Box 16">
            <a:extLst>
              <a:ext uri="{FF2B5EF4-FFF2-40B4-BE49-F238E27FC236}">
                <a16:creationId xmlns:a16="http://schemas.microsoft.com/office/drawing/2014/main" id="{A4B091E7-AB69-48E1-A34F-B51BEC1B26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16300" y="4419600"/>
            <a:ext cx="35401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w</a:t>
            </a:r>
          </a:p>
        </p:txBody>
      </p:sp>
      <p:sp>
        <p:nvSpPr>
          <p:cNvPr id="19473" name="Text Box 17">
            <a:extLst>
              <a:ext uri="{FF2B5EF4-FFF2-40B4-BE49-F238E27FC236}">
                <a16:creationId xmlns:a16="http://schemas.microsoft.com/office/drawing/2014/main" id="{7484A9EC-0D0C-4C96-92D4-40F269E9CC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16563" y="4419600"/>
            <a:ext cx="311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x</a:t>
            </a:r>
          </a:p>
        </p:txBody>
      </p:sp>
      <p:sp>
        <p:nvSpPr>
          <p:cNvPr id="19474" name="Text Box 18">
            <a:extLst>
              <a:ext uri="{FF2B5EF4-FFF2-40B4-BE49-F238E27FC236}">
                <a16:creationId xmlns:a16="http://schemas.microsoft.com/office/drawing/2014/main" id="{F18F944D-FFA8-4C22-9C02-4114081D7B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04125" y="4419600"/>
            <a:ext cx="29686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y</a:t>
            </a:r>
          </a:p>
        </p:txBody>
      </p:sp>
      <p:cxnSp>
        <p:nvCxnSpPr>
          <p:cNvPr id="19475" name="AutoShape 19">
            <a:extLst>
              <a:ext uri="{FF2B5EF4-FFF2-40B4-BE49-F238E27FC236}">
                <a16:creationId xmlns:a16="http://schemas.microsoft.com/office/drawing/2014/main" id="{DF818C15-3DEE-4E91-A4E7-4394F6B8B7C8}"/>
              </a:ext>
            </a:extLst>
          </p:cNvPr>
          <p:cNvCxnSpPr>
            <a:cxnSpLocks noChangeShapeType="1"/>
            <a:stCxn id="19460" idx="0"/>
            <a:endCxn id="19459" idx="4"/>
          </p:cNvCxnSpPr>
          <p:nvPr/>
        </p:nvCxnSpPr>
        <p:spPr bwMode="auto">
          <a:xfrm flipV="1">
            <a:off x="1524000" y="2909888"/>
            <a:ext cx="0" cy="73342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476" name="AutoShape 20">
            <a:extLst>
              <a:ext uri="{FF2B5EF4-FFF2-40B4-BE49-F238E27FC236}">
                <a16:creationId xmlns:a16="http://schemas.microsoft.com/office/drawing/2014/main" id="{2F936FF2-D45E-4085-A72B-A0A025EBAA27}"/>
              </a:ext>
            </a:extLst>
          </p:cNvPr>
          <p:cNvCxnSpPr>
            <a:cxnSpLocks noChangeShapeType="1"/>
            <a:stCxn id="19459" idx="6"/>
            <a:endCxn id="19461" idx="2"/>
          </p:cNvCxnSpPr>
          <p:nvPr/>
        </p:nvCxnSpPr>
        <p:spPr bwMode="auto">
          <a:xfrm>
            <a:off x="1919288" y="2514600"/>
            <a:ext cx="1266825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477" name="AutoShape 21">
            <a:extLst>
              <a:ext uri="{FF2B5EF4-FFF2-40B4-BE49-F238E27FC236}">
                <a16:creationId xmlns:a16="http://schemas.microsoft.com/office/drawing/2014/main" id="{A8447C54-D12C-4907-9293-DF0E29F2BEE8}"/>
              </a:ext>
            </a:extLst>
          </p:cNvPr>
          <p:cNvCxnSpPr>
            <a:cxnSpLocks noChangeShapeType="1"/>
            <a:stCxn id="19461" idx="4"/>
            <a:endCxn id="19462" idx="0"/>
          </p:cNvCxnSpPr>
          <p:nvPr/>
        </p:nvCxnSpPr>
        <p:spPr bwMode="auto">
          <a:xfrm>
            <a:off x="3581400" y="2909888"/>
            <a:ext cx="0" cy="73342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478" name="AutoShape 22">
            <a:extLst>
              <a:ext uri="{FF2B5EF4-FFF2-40B4-BE49-F238E27FC236}">
                <a16:creationId xmlns:a16="http://schemas.microsoft.com/office/drawing/2014/main" id="{9AF0A5EA-70F9-460A-9260-85FD11B0C944}"/>
              </a:ext>
            </a:extLst>
          </p:cNvPr>
          <p:cNvCxnSpPr>
            <a:cxnSpLocks noChangeShapeType="1"/>
            <a:stCxn id="19462" idx="7"/>
            <a:endCxn id="19463" idx="3"/>
          </p:cNvCxnSpPr>
          <p:nvPr/>
        </p:nvCxnSpPr>
        <p:spPr bwMode="auto">
          <a:xfrm flipV="1">
            <a:off x="3851275" y="2798763"/>
            <a:ext cx="1517650" cy="95567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479" name="AutoShape 23">
            <a:extLst>
              <a:ext uri="{FF2B5EF4-FFF2-40B4-BE49-F238E27FC236}">
                <a16:creationId xmlns:a16="http://schemas.microsoft.com/office/drawing/2014/main" id="{019CF2BE-7AA8-4B25-A9D1-97BC548C4FEE}"/>
              </a:ext>
            </a:extLst>
          </p:cNvPr>
          <p:cNvCxnSpPr>
            <a:cxnSpLocks noChangeShapeType="1"/>
            <a:stCxn id="19462" idx="6"/>
            <a:endCxn id="19464" idx="2"/>
          </p:cNvCxnSpPr>
          <p:nvPr/>
        </p:nvCxnSpPr>
        <p:spPr bwMode="auto">
          <a:xfrm>
            <a:off x="3976688" y="4038600"/>
            <a:ext cx="1266825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480" name="AutoShape 24">
            <a:extLst>
              <a:ext uri="{FF2B5EF4-FFF2-40B4-BE49-F238E27FC236}">
                <a16:creationId xmlns:a16="http://schemas.microsoft.com/office/drawing/2014/main" id="{9D4D4BD4-BF18-495B-A382-B8A641041DB2}"/>
              </a:ext>
            </a:extLst>
          </p:cNvPr>
          <p:cNvCxnSpPr>
            <a:cxnSpLocks noChangeShapeType="1"/>
            <a:stCxn id="19464" idx="0"/>
            <a:endCxn id="19463" idx="4"/>
          </p:cNvCxnSpPr>
          <p:nvPr/>
        </p:nvCxnSpPr>
        <p:spPr bwMode="auto">
          <a:xfrm flipV="1">
            <a:off x="5638800" y="2909888"/>
            <a:ext cx="0" cy="73342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481" name="AutoShape 25">
            <a:extLst>
              <a:ext uri="{FF2B5EF4-FFF2-40B4-BE49-F238E27FC236}">
                <a16:creationId xmlns:a16="http://schemas.microsoft.com/office/drawing/2014/main" id="{8E5B4A46-2C87-45F6-8C18-72449310FB8D}"/>
              </a:ext>
            </a:extLst>
          </p:cNvPr>
          <p:cNvCxnSpPr>
            <a:cxnSpLocks noChangeShapeType="1"/>
            <a:stCxn id="19463" idx="6"/>
            <a:endCxn id="19465" idx="2"/>
          </p:cNvCxnSpPr>
          <p:nvPr/>
        </p:nvCxnSpPr>
        <p:spPr bwMode="auto">
          <a:xfrm>
            <a:off x="6034088" y="2514600"/>
            <a:ext cx="1266825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482" name="AutoShape 26">
            <a:extLst>
              <a:ext uri="{FF2B5EF4-FFF2-40B4-BE49-F238E27FC236}">
                <a16:creationId xmlns:a16="http://schemas.microsoft.com/office/drawing/2014/main" id="{8D88CE67-BFA7-4856-A68B-6655061F6182}"/>
              </a:ext>
            </a:extLst>
          </p:cNvPr>
          <p:cNvCxnSpPr>
            <a:cxnSpLocks noChangeShapeType="1"/>
            <a:stCxn id="19464" idx="6"/>
            <a:endCxn id="19466" idx="2"/>
          </p:cNvCxnSpPr>
          <p:nvPr/>
        </p:nvCxnSpPr>
        <p:spPr bwMode="auto">
          <a:xfrm>
            <a:off x="6034088" y="4038600"/>
            <a:ext cx="1266825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483" name="AutoShape 27">
            <a:extLst>
              <a:ext uri="{FF2B5EF4-FFF2-40B4-BE49-F238E27FC236}">
                <a16:creationId xmlns:a16="http://schemas.microsoft.com/office/drawing/2014/main" id="{F0350412-65FB-4933-9DEB-01D1D11471DD}"/>
              </a:ext>
            </a:extLst>
          </p:cNvPr>
          <p:cNvCxnSpPr>
            <a:cxnSpLocks noChangeShapeType="1"/>
            <a:stCxn id="19466" idx="0"/>
            <a:endCxn id="19465" idx="4"/>
          </p:cNvCxnSpPr>
          <p:nvPr/>
        </p:nvCxnSpPr>
        <p:spPr bwMode="auto">
          <a:xfrm flipV="1">
            <a:off x="7696200" y="2909888"/>
            <a:ext cx="0" cy="73342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9484" name="Rectangle 28">
            <a:extLst>
              <a:ext uri="{FF2B5EF4-FFF2-40B4-BE49-F238E27FC236}">
                <a16:creationId xmlns:a16="http://schemas.microsoft.com/office/drawing/2014/main" id="{2150F3E4-940C-40F0-BE05-10392C5202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4600" y="5562600"/>
            <a:ext cx="685800" cy="6096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s</a:t>
            </a:r>
          </a:p>
        </p:txBody>
      </p:sp>
      <p:sp>
        <p:nvSpPr>
          <p:cNvPr id="19485" name="Rectangle 29">
            <a:extLst>
              <a:ext uri="{FF2B5EF4-FFF2-40B4-BE49-F238E27FC236}">
                <a16:creationId xmlns:a16="http://schemas.microsoft.com/office/drawing/2014/main" id="{CC6B2F0E-42F8-4918-8550-EB6D8F8925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8800" y="5562600"/>
            <a:ext cx="6858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Q:</a:t>
            </a:r>
          </a:p>
        </p:txBody>
      </p:sp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>
            <a:extLst>
              <a:ext uri="{FF2B5EF4-FFF2-40B4-BE49-F238E27FC236}">
                <a16:creationId xmlns:a16="http://schemas.microsoft.com/office/drawing/2014/main" id="{116E49CB-093E-4E4C-B5D2-7378A316E7C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Breadth-First Search: Example</a:t>
            </a:r>
          </a:p>
        </p:txBody>
      </p:sp>
      <p:sp>
        <p:nvSpPr>
          <p:cNvPr id="20483" name="Oval 3">
            <a:extLst>
              <a:ext uri="{FF2B5EF4-FFF2-40B4-BE49-F238E27FC236}">
                <a16:creationId xmlns:a16="http://schemas.microsoft.com/office/drawing/2014/main" id="{33C072DA-0E31-4026-A36F-295BD5D96E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0" y="2133600"/>
            <a:ext cx="762000" cy="762000"/>
          </a:xfrm>
          <a:prstGeom prst="ellipse">
            <a:avLst/>
          </a:prstGeom>
          <a:solidFill>
            <a:schemeClr val="folHlink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4000" b="0" i="0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  <a:sym typeface="Symbol" panose="05050102010706020507" pitchFamily="18" charset="2"/>
              </a:rPr>
              <a:t>1</a:t>
            </a:r>
            <a:endParaRPr kumimoji="0" lang="en-US" altLang="en-US" sz="4000" b="0" i="0" u="none" strike="noStrike" kern="1200" cap="none" spc="0" normalizeH="0" baseline="0" noProof="0">
              <a:ln>
                <a:noFill/>
              </a:ln>
              <a:solidFill>
                <a:srgbClr val="0033CC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20484" name="Oval 4">
            <a:extLst>
              <a:ext uri="{FF2B5EF4-FFF2-40B4-BE49-F238E27FC236}">
                <a16:creationId xmlns:a16="http://schemas.microsoft.com/office/drawing/2014/main" id="{079DBAE1-6D92-4DFC-AD1D-80E506BD73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0" y="3657600"/>
            <a:ext cx="762000" cy="762000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4000" b="0" i="0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  <a:sym typeface="Symbol" panose="05050102010706020507" pitchFamily="18" charset="2"/>
              </a:rPr>
              <a:t></a:t>
            </a:r>
          </a:p>
        </p:txBody>
      </p:sp>
      <p:sp>
        <p:nvSpPr>
          <p:cNvPr id="20485" name="Oval 5">
            <a:extLst>
              <a:ext uri="{FF2B5EF4-FFF2-40B4-BE49-F238E27FC236}">
                <a16:creationId xmlns:a16="http://schemas.microsoft.com/office/drawing/2014/main" id="{BF76275A-6D40-47AA-904E-D7C5FEFAD5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0400" y="2133600"/>
            <a:ext cx="762000" cy="762000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4000" b="0" i="0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  <a:sym typeface="Symbol" panose="05050102010706020507" pitchFamily="18" charset="2"/>
              </a:rPr>
              <a:t>0</a:t>
            </a:r>
          </a:p>
        </p:txBody>
      </p:sp>
      <p:sp>
        <p:nvSpPr>
          <p:cNvPr id="20486" name="Oval 6">
            <a:extLst>
              <a:ext uri="{FF2B5EF4-FFF2-40B4-BE49-F238E27FC236}">
                <a16:creationId xmlns:a16="http://schemas.microsoft.com/office/drawing/2014/main" id="{1B3909FF-DDD3-4A3E-97A0-2EF321EF08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0400" y="3657600"/>
            <a:ext cx="762000" cy="762000"/>
          </a:xfrm>
          <a:prstGeom prst="ellipse">
            <a:avLst/>
          </a:prstGeom>
          <a:solidFill>
            <a:schemeClr val="folHlink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4000" b="0" i="0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  <a:sym typeface="Symbol" panose="05050102010706020507" pitchFamily="18" charset="2"/>
              </a:rPr>
              <a:t>1</a:t>
            </a:r>
          </a:p>
        </p:txBody>
      </p:sp>
      <p:sp>
        <p:nvSpPr>
          <p:cNvPr id="20487" name="Oval 7">
            <a:extLst>
              <a:ext uri="{FF2B5EF4-FFF2-40B4-BE49-F238E27FC236}">
                <a16:creationId xmlns:a16="http://schemas.microsoft.com/office/drawing/2014/main" id="{EAAADAC1-8429-4AE5-AD08-2814C52676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57800" y="2133600"/>
            <a:ext cx="762000" cy="762000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4000" b="0" i="0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  <a:sym typeface="Symbol" panose="05050102010706020507" pitchFamily="18" charset="2"/>
              </a:rPr>
              <a:t></a:t>
            </a:r>
          </a:p>
        </p:txBody>
      </p:sp>
      <p:sp>
        <p:nvSpPr>
          <p:cNvPr id="20488" name="Oval 8">
            <a:extLst>
              <a:ext uri="{FF2B5EF4-FFF2-40B4-BE49-F238E27FC236}">
                <a16:creationId xmlns:a16="http://schemas.microsoft.com/office/drawing/2014/main" id="{DC06293B-C1E4-4B28-A6BD-C28570C350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57800" y="3657600"/>
            <a:ext cx="762000" cy="762000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4000" b="0" i="0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  <a:sym typeface="Symbol" panose="05050102010706020507" pitchFamily="18" charset="2"/>
              </a:rPr>
              <a:t></a:t>
            </a:r>
          </a:p>
        </p:txBody>
      </p:sp>
      <p:sp>
        <p:nvSpPr>
          <p:cNvPr id="20489" name="Oval 9">
            <a:extLst>
              <a:ext uri="{FF2B5EF4-FFF2-40B4-BE49-F238E27FC236}">
                <a16:creationId xmlns:a16="http://schemas.microsoft.com/office/drawing/2014/main" id="{E6277E15-D1B4-48F3-AFE5-7868677B28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15200" y="2133600"/>
            <a:ext cx="762000" cy="762000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4000" b="0" i="0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  <a:sym typeface="Symbol" panose="05050102010706020507" pitchFamily="18" charset="2"/>
              </a:rPr>
              <a:t></a:t>
            </a:r>
          </a:p>
        </p:txBody>
      </p:sp>
      <p:sp>
        <p:nvSpPr>
          <p:cNvPr id="20490" name="Oval 10">
            <a:extLst>
              <a:ext uri="{FF2B5EF4-FFF2-40B4-BE49-F238E27FC236}">
                <a16:creationId xmlns:a16="http://schemas.microsoft.com/office/drawing/2014/main" id="{DE1C47B3-C94D-43B5-AD28-D1882EC2F3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15200" y="3657600"/>
            <a:ext cx="762000" cy="762000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4000" b="0" i="0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  <a:sym typeface="Symbol" panose="05050102010706020507" pitchFamily="18" charset="2"/>
              </a:rPr>
              <a:t></a:t>
            </a:r>
          </a:p>
        </p:txBody>
      </p:sp>
      <p:sp>
        <p:nvSpPr>
          <p:cNvPr id="20491" name="Text Box 11">
            <a:extLst>
              <a:ext uri="{FF2B5EF4-FFF2-40B4-BE49-F238E27FC236}">
                <a16:creationId xmlns:a16="http://schemas.microsoft.com/office/drawing/2014/main" id="{C0A63D41-14B6-4786-BF69-AAF09E0391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82713" y="1676400"/>
            <a:ext cx="2825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r</a:t>
            </a:r>
          </a:p>
        </p:txBody>
      </p:sp>
      <p:sp>
        <p:nvSpPr>
          <p:cNvPr id="20492" name="Text Box 12">
            <a:extLst>
              <a:ext uri="{FF2B5EF4-FFF2-40B4-BE49-F238E27FC236}">
                <a16:creationId xmlns:a16="http://schemas.microsoft.com/office/drawing/2014/main" id="{48D76C64-C75F-4816-95B6-174E388FA6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29000" y="1676400"/>
            <a:ext cx="2825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s</a:t>
            </a:r>
          </a:p>
        </p:txBody>
      </p:sp>
      <p:sp>
        <p:nvSpPr>
          <p:cNvPr id="20493" name="Text Box 13">
            <a:extLst>
              <a:ext uri="{FF2B5EF4-FFF2-40B4-BE49-F238E27FC236}">
                <a16:creationId xmlns:a16="http://schemas.microsoft.com/office/drawing/2014/main" id="{7EDF8B32-4465-4C95-8AF1-17C280C58B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89575" y="1676400"/>
            <a:ext cx="2540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t</a:t>
            </a:r>
          </a:p>
        </p:txBody>
      </p:sp>
      <p:sp>
        <p:nvSpPr>
          <p:cNvPr id="20494" name="Text Box 14">
            <a:extLst>
              <a:ext uri="{FF2B5EF4-FFF2-40B4-BE49-F238E27FC236}">
                <a16:creationId xmlns:a16="http://schemas.microsoft.com/office/drawing/2014/main" id="{9E8B628B-F930-4616-8FC2-8CB9E1241E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00938" y="1676400"/>
            <a:ext cx="32543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u</a:t>
            </a:r>
          </a:p>
        </p:txBody>
      </p:sp>
      <p:sp>
        <p:nvSpPr>
          <p:cNvPr id="20495" name="Text Box 15">
            <a:extLst>
              <a:ext uri="{FF2B5EF4-FFF2-40B4-BE49-F238E27FC236}">
                <a16:creationId xmlns:a16="http://schemas.microsoft.com/office/drawing/2014/main" id="{09BBED18-2474-4FAB-BB18-F155E1D89F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65250" y="4419600"/>
            <a:ext cx="29686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v</a:t>
            </a:r>
          </a:p>
        </p:txBody>
      </p:sp>
      <p:sp>
        <p:nvSpPr>
          <p:cNvPr id="20496" name="Text Box 16">
            <a:extLst>
              <a:ext uri="{FF2B5EF4-FFF2-40B4-BE49-F238E27FC236}">
                <a16:creationId xmlns:a16="http://schemas.microsoft.com/office/drawing/2014/main" id="{50A42DE7-A285-45F5-877A-A3FF5CF8C2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16300" y="4419600"/>
            <a:ext cx="35401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w</a:t>
            </a:r>
          </a:p>
        </p:txBody>
      </p:sp>
      <p:sp>
        <p:nvSpPr>
          <p:cNvPr id="20497" name="Text Box 17">
            <a:extLst>
              <a:ext uri="{FF2B5EF4-FFF2-40B4-BE49-F238E27FC236}">
                <a16:creationId xmlns:a16="http://schemas.microsoft.com/office/drawing/2014/main" id="{C4EF0D9B-DC79-4311-B985-3986A63756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16563" y="4419600"/>
            <a:ext cx="311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x</a:t>
            </a:r>
          </a:p>
        </p:txBody>
      </p:sp>
      <p:sp>
        <p:nvSpPr>
          <p:cNvPr id="20498" name="Text Box 18">
            <a:extLst>
              <a:ext uri="{FF2B5EF4-FFF2-40B4-BE49-F238E27FC236}">
                <a16:creationId xmlns:a16="http://schemas.microsoft.com/office/drawing/2014/main" id="{174E6BE5-5651-4C6A-AC68-9A28BDB179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04125" y="4419600"/>
            <a:ext cx="29686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y</a:t>
            </a:r>
          </a:p>
        </p:txBody>
      </p:sp>
      <p:cxnSp>
        <p:nvCxnSpPr>
          <p:cNvPr id="20499" name="AutoShape 19">
            <a:extLst>
              <a:ext uri="{FF2B5EF4-FFF2-40B4-BE49-F238E27FC236}">
                <a16:creationId xmlns:a16="http://schemas.microsoft.com/office/drawing/2014/main" id="{35B93F38-45EE-4D60-A9C1-2C7BA23A7A06}"/>
              </a:ext>
            </a:extLst>
          </p:cNvPr>
          <p:cNvCxnSpPr>
            <a:cxnSpLocks noChangeShapeType="1"/>
            <a:stCxn id="20484" idx="0"/>
            <a:endCxn id="20483" idx="4"/>
          </p:cNvCxnSpPr>
          <p:nvPr/>
        </p:nvCxnSpPr>
        <p:spPr bwMode="auto">
          <a:xfrm flipV="1">
            <a:off x="1524000" y="2909888"/>
            <a:ext cx="0" cy="73342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500" name="AutoShape 20">
            <a:extLst>
              <a:ext uri="{FF2B5EF4-FFF2-40B4-BE49-F238E27FC236}">
                <a16:creationId xmlns:a16="http://schemas.microsoft.com/office/drawing/2014/main" id="{F8C5AFF9-9693-4E39-8D20-F2F71C4E1715}"/>
              </a:ext>
            </a:extLst>
          </p:cNvPr>
          <p:cNvCxnSpPr>
            <a:cxnSpLocks noChangeShapeType="1"/>
            <a:stCxn id="20483" idx="6"/>
            <a:endCxn id="20485" idx="2"/>
          </p:cNvCxnSpPr>
          <p:nvPr/>
        </p:nvCxnSpPr>
        <p:spPr bwMode="auto">
          <a:xfrm>
            <a:off x="1919288" y="2514600"/>
            <a:ext cx="1266825" cy="0"/>
          </a:xfrm>
          <a:prstGeom prst="straightConnector1">
            <a:avLst/>
          </a:prstGeom>
          <a:noFill/>
          <a:ln w="76200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501" name="AutoShape 21">
            <a:extLst>
              <a:ext uri="{FF2B5EF4-FFF2-40B4-BE49-F238E27FC236}">
                <a16:creationId xmlns:a16="http://schemas.microsoft.com/office/drawing/2014/main" id="{B5DFF107-BAA6-4FB2-8F38-EBBB1C136B12}"/>
              </a:ext>
            </a:extLst>
          </p:cNvPr>
          <p:cNvCxnSpPr>
            <a:cxnSpLocks noChangeShapeType="1"/>
            <a:stCxn id="20485" idx="4"/>
            <a:endCxn id="20486" idx="0"/>
          </p:cNvCxnSpPr>
          <p:nvPr/>
        </p:nvCxnSpPr>
        <p:spPr bwMode="auto">
          <a:xfrm>
            <a:off x="3581400" y="2909888"/>
            <a:ext cx="0" cy="733425"/>
          </a:xfrm>
          <a:prstGeom prst="straightConnector1">
            <a:avLst/>
          </a:prstGeom>
          <a:noFill/>
          <a:ln w="76200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502" name="AutoShape 22">
            <a:extLst>
              <a:ext uri="{FF2B5EF4-FFF2-40B4-BE49-F238E27FC236}">
                <a16:creationId xmlns:a16="http://schemas.microsoft.com/office/drawing/2014/main" id="{C23758ED-E1F0-4F59-A2F9-B7AC64785AB8}"/>
              </a:ext>
            </a:extLst>
          </p:cNvPr>
          <p:cNvCxnSpPr>
            <a:cxnSpLocks noChangeShapeType="1"/>
            <a:stCxn id="20486" idx="7"/>
            <a:endCxn id="20487" idx="3"/>
          </p:cNvCxnSpPr>
          <p:nvPr/>
        </p:nvCxnSpPr>
        <p:spPr bwMode="auto">
          <a:xfrm flipV="1">
            <a:off x="3851275" y="2798763"/>
            <a:ext cx="1517650" cy="95567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503" name="AutoShape 23">
            <a:extLst>
              <a:ext uri="{FF2B5EF4-FFF2-40B4-BE49-F238E27FC236}">
                <a16:creationId xmlns:a16="http://schemas.microsoft.com/office/drawing/2014/main" id="{570BFEDA-296B-4F37-8B7F-2DC54D1322E7}"/>
              </a:ext>
            </a:extLst>
          </p:cNvPr>
          <p:cNvCxnSpPr>
            <a:cxnSpLocks noChangeShapeType="1"/>
            <a:stCxn id="20486" idx="6"/>
            <a:endCxn id="20488" idx="2"/>
          </p:cNvCxnSpPr>
          <p:nvPr/>
        </p:nvCxnSpPr>
        <p:spPr bwMode="auto">
          <a:xfrm>
            <a:off x="3976688" y="4038600"/>
            <a:ext cx="1266825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504" name="AutoShape 24">
            <a:extLst>
              <a:ext uri="{FF2B5EF4-FFF2-40B4-BE49-F238E27FC236}">
                <a16:creationId xmlns:a16="http://schemas.microsoft.com/office/drawing/2014/main" id="{41DEB17F-684F-42C8-AB08-74B8773EC532}"/>
              </a:ext>
            </a:extLst>
          </p:cNvPr>
          <p:cNvCxnSpPr>
            <a:cxnSpLocks noChangeShapeType="1"/>
            <a:stCxn id="20488" idx="0"/>
            <a:endCxn id="20487" idx="4"/>
          </p:cNvCxnSpPr>
          <p:nvPr/>
        </p:nvCxnSpPr>
        <p:spPr bwMode="auto">
          <a:xfrm flipV="1">
            <a:off x="5638800" y="2909888"/>
            <a:ext cx="0" cy="73342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505" name="AutoShape 25">
            <a:extLst>
              <a:ext uri="{FF2B5EF4-FFF2-40B4-BE49-F238E27FC236}">
                <a16:creationId xmlns:a16="http://schemas.microsoft.com/office/drawing/2014/main" id="{0E81E5E4-08A0-4AA2-BB11-5CCDF1E55D63}"/>
              </a:ext>
            </a:extLst>
          </p:cNvPr>
          <p:cNvCxnSpPr>
            <a:cxnSpLocks noChangeShapeType="1"/>
            <a:stCxn id="20487" idx="6"/>
            <a:endCxn id="20489" idx="2"/>
          </p:cNvCxnSpPr>
          <p:nvPr/>
        </p:nvCxnSpPr>
        <p:spPr bwMode="auto">
          <a:xfrm>
            <a:off x="6034088" y="2514600"/>
            <a:ext cx="1266825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506" name="AutoShape 26">
            <a:extLst>
              <a:ext uri="{FF2B5EF4-FFF2-40B4-BE49-F238E27FC236}">
                <a16:creationId xmlns:a16="http://schemas.microsoft.com/office/drawing/2014/main" id="{4160A3F5-6D71-4B99-A8A9-4B6A351B33E2}"/>
              </a:ext>
            </a:extLst>
          </p:cNvPr>
          <p:cNvCxnSpPr>
            <a:cxnSpLocks noChangeShapeType="1"/>
            <a:stCxn id="20488" idx="6"/>
            <a:endCxn id="20490" idx="2"/>
          </p:cNvCxnSpPr>
          <p:nvPr/>
        </p:nvCxnSpPr>
        <p:spPr bwMode="auto">
          <a:xfrm>
            <a:off x="6034088" y="4038600"/>
            <a:ext cx="1266825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507" name="AutoShape 27">
            <a:extLst>
              <a:ext uri="{FF2B5EF4-FFF2-40B4-BE49-F238E27FC236}">
                <a16:creationId xmlns:a16="http://schemas.microsoft.com/office/drawing/2014/main" id="{32B11AFA-1452-4C67-906B-1EB264224E83}"/>
              </a:ext>
            </a:extLst>
          </p:cNvPr>
          <p:cNvCxnSpPr>
            <a:cxnSpLocks noChangeShapeType="1"/>
            <a:stCxn id="20490" idx="0"/>
            <a:endCxn id="20489" idx="4"/>
          </p:cNvCxnSpPr>
          <p:nvPr/>
        </p:nvCxnSpPr>
        <p:spPr bwMode="auto">
          <a:xfrm flipV="1">
            <a:off x="7696200" y="2909888"/>
            <a:ext cx="0" cy="73342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0508" name="Rectangle 28">
            <a:extLst>
              <a:ext uri="{FF2B5EF4-FFF2-40B4-BE49-F238E27FC236}">
                <a16:creationId xmlns:a16="http://schemas.microsoft.com/office/drawing/2014/main" id="{E8C9FE3C-7F28-4339-A832-8CB852F0F5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4600" y="5562600"/>
            <a:ext cx="685800" cy="6096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w</a:t>
            </a:r>
          </a:p>
        </p:txBody>
      </p:sp>
      <p:sp>
        <p:nvSpPr>
          <p:cNvPr id="20509" name="Rectangle 29">
            <a:extLst>
              <a:ext uri="{FF2B5EF4-FFF2-40B4-BE49-F238E27FC236}">
                <a16:creationId xmlns:a16="http://schemas.microsoft.com/office/drawing/2014/main" id="{0FDB725C-7430-4E13-AB17-D18561623D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8800" y="5562600"/>
            <a:ext cx="6858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Q:</a:t>
            </a:r>
          </a:p>
        </p:txBody>
      </p:sp>
      <p:sp>
        <p:nvSpPr>
          <p:cNvPr id="20510" name="Rectangle 30">
            <a:extLst>
              <a:ext uri="{FF2B5EF4-FFF2-40B4-BE49-F238E27FC236}">
                <a16:creationId xmlns:a16="http://schemas.microsoft.com/office/drawing/2014/main" id="{26D25D8B-CAEE-4B49-B0EC-F281C9A3FE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0400" y="5562600"/>
            <a:ext cx="685800" cy="6096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r</a:t>
            </a:r>
          </a:p>
        </p:txBody>
      </p:sp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id="{9E0DCB3E-77D3-45C1-A93C-456436D72AF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Breadth-First Search: Example</a:t>
            </a:r>
          </a:p>
        </p:txBody>
      </p:sp>
      <p:sp>
        <p:nvSpPr>
          <p:cNvPr id="21507" name="Oval 3">
            <a:extLst>
              <a:ext uri="{FF2B5EF4-FFF2-40B4-BE49-F238E27FC236}">
                <a16:creationId xmlns:a16="http://schemas.microsoft.com/office/drawing/2014/main" id="{FF21CE4D-08E7-492F-8B84-F8DA66170C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0" y="2133600"/>
            <a:ext cx="762000" cy="762000"/>
          </a:xfrm>
          <a:prstGeom prst="ellipse">
            <a:avLst/>
          </a:prstGeom>
          <a:solidFill>
            <a:schemeClr val="folHlink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4000" b="0" i="0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  <a:sym typeface="Symbol" panose="05050102010706020507" pitchFamily="18" charset="2"/>
              </a:rPr>
              <a:t>1</a:t>
            </a:r>
            <a:endParaRPr kumimoji="0" lang="en-US" altLang="en-US" sz="4000" b="0" i="0" u="none" strike="noStrike" kern="1200" cap="none" spc="0" normalizeH="0" baseline="0" noProof="0">
              <a:ln>
                <a:noFill/>
              </a:ln>
              <a:solidFill>
                <a:srgbClr val="0033CC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21508" name="Oval 4">
            <a:extLst>
              <a:ext uri="{FF2B5EF4-FFF2-40B4-BE49-F238E27FC236}">
                <a16:creationId xmlns:a16="http://schemas.microsoft.com/office/drawing/2014/main" id="{34912D2A-791E-4E12-A976-02743C7389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0" y="3657600"/>
            <a:ext cx="762000" cy="762000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4000" b="0" i="0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  <a:sym typeface="Symbol" panose="05050102010706020507" pitchFamily="18" charset="2"/>
              </a:rPr>
              <a:t></a:t>
            </a:r>
          </a:p>
        </p:txBody>
      </p:sp>
      <p:sp>
        <p:nvSpPr>
          <p:cNvPr id="21509" name="Oval 5">
            <a:extLst>
              <a:ext uri="{FF2B5EF4-FFF2-40B4-BE49-F238E27FC236}">
                <a16:creationId xmlns:a16="http://schemas.microsoft.com/office/drawing/2014/main" id="{85C686F2-B083-424A-B70D-9F6DF7686F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0400" y="2133600"/>
            <a:ext cx="762000" cy="762000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4000" b="0" i="0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  <a:sym typeface="Symbol" panose="05050102010706020507" pitchFamily="18" charset="2"/>
              </a:rPr>
              <a:t>0</a:t>
            </a:r>
          </a:p>
        </p:txBody>
      </p:sp>
      <p:sp>
        <p:nvSpPr>
          <p:cNvPr id="21510" name="Oval 6">
            <a:extLst>
              <a:ext uri="{FF2B5EF4-FFF2-40B4-BE49-F238E27FC236}">
                <a16:creationId xmlns:a16="http://schemas.microsoft.com/office/drawing/2014/main" id="{DFD2DAA0-6693-428C-9135-83975B7C65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0400" y="3657600"/>
            <a:ext cx="762000" cy="762000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4000" b="0" i="0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  <a:sym typeface="Symbol" panose="05050102010706020507" pitchFamily="18" charset="2"/>
              </a:rPr>
              <a:t>1</a:t>
            </a:r>
          </a:p>
        </p:txBody>
      </p:sp>
      <p:sp>
        <p:nvSpPr>
          <p:cNvPr id="21511" name="Oval 7">
            <a:extLst>
              <a:ext uri="{FF2B5EF4-FFF2-40B4-BE49-F238E27FC236}">
                <a16:creationId xmlns:a16="http://schemas.microsoft.com/office/drawing/2014/main" id="{B652B2C3-261F-4C5C-9794-1872A2A741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57800" y="2133600"/>
            <a:ext cx="762000" cy="762000"/>
          </a:xfrm>
          <a:prstGeom prst="ellipse">
            <a:avLst/>
          </a:prstGeom>
          <a:solidFill>
            <a:schemeClr val="folHlink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4000" b="0" i="0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  <a:sym typeface="Symbol" panose="05050102010706020507" pitchFamily="18" charset="2"/>
              </a:rPr>
              <a:t>2</a:t>
            </a:r>
          </a:p>
        </p:txBody>
      </p:sp>
      <p:sp>
        <p:nvSpPr>
          <p:cNvPr id="21512" name="Oval 8">
            <a:extLst>
              <a:ext uri="{FF2B5EF4-FFF2-40B4-BE49-F238E27FC236}">
                <a16:creationId xmlns:a16="http://schemas.microsoft.com/office/drawing/2014/main" id="{C78F6525-F83B-4A40-8E58-571B566140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57800" y="3657600"/>
            <a:ext cx="762000" cy="762000"/>
          </a:xfrm>
          <a:prstGeom prst="ellipse">
            <a:avLst/>
          </a:prstGeom>
          <a:solidFill>
            <a:schemeClr val="folHlink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4000" b="0" i="0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  <a:sym typeface="Symbol" panose="05050102010706020507" pitchFamily="18" charset="2"/>
              </a:rPr>
              <a:t>2</a:t>
            </a:r>
          </a:p>
        </p:txBody>
      </p:sp>
      <p:sp>
        <p:nvSpPr>
          <p:cNvPr id="21513" name="Oval 9">
            <a:extLst>
              <a:ext uri="{FF2B5EF4-FFF2-40B4-BE49-F238E27FC236}">
                <a16:creationId xmlns:a16="http://schemas.microsoft.com/office/drawing/2014/main" id="{54AFA7E6-D91B-46DD-8647-C45FC57BCE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15200" y="2133600"/>
            <a:ext cx="762000" cy="762000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4000" b="0" i="0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  <a:sym typeface="Symbol" panose="05050102010706020507" pitchFamily="18" charset="2"/>
              </a:rPr>
              <a:t></a:t>
            </a:r>
          </a:p>
        </p:txBody>
      </p:sp>
      <p:sp>
        <p:nvSpPr>
          <p:cNvPr id="21514" name="Oval 10">
            <a:extLst>
              <a:ext uri="{FF2B5EF4-FFF2-40B4-BE49-F238E27FC236}">
                <a16:creationId xmlns:a16="http://schemas.microsoft.com/office/drawing/2014/main" id="{42B248F6-575F-4E99-A87D-C653CD6C4F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15200" y="3657600"/>
            <a:ext cx="762000" cy="762000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4000" b="0" i="0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  <a:sym typeface="Symbol" panose="05050102010706020507" pitchFamily="18" charset="2"/>
              </a:rPr>
              <a:t></a:t>
            </a:r>
          </a:p>
        </p:txBody>
      </p:sp>
      <p:sp>
        <p:nvSpPr>
          <p:cNvPr id="21515" name="Text Box 11">
            <a:extLst>
              <a:ext uri="{FF2B5EF4-FFF2-40B4-BE49-F238E27FC236}">
                <a16:creationId xmlns:a16="http://schemas.microsoft.com/office/drawing/2014/main" id="{B5221031-3260-4630-B0A8-426CB89706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82713" y="1676400"/>
            <a:ext cx="2825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r</a:t>
            </a:r>
          </a:p>
        </p:txBody>
      </p:sp>
      <p:sp>
        <p:nvSpPr>
          <p:cNvPr id="21516" name="Text Box 12">
            <a:extLst>
              <a:ext uri="{FF2B5EF4-FFF2-40B4-BE49-F238E27FC236}">
                <a16:creationId xmlns:a16="http://schemas.microsoft.com/office/drawing/2014/main" id="{9C0E1C2F-A862-4D03-A276-FA6047A63F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29000" y="1676400"/>
            <a:ext cx="2825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s</a:t>
            </a:r>
          </a:p>
        </p:txBody>
      </p:sp>
      <p:sp>
        <p:nvSpPr>
          <p:cNvPr id="21517" name="Text Box 13">
            <a:extLst>
              <a:ext uri="{FF2B5EF4-FFF2-40B4-BE49-F238E27FC236}">
                <a16:creationId xmlns:a16="http://schemas.microsoft.com/office/drawing/2014/main" id="{1E4BB87C-EADD-4FE3-89C1-4A508BD46B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89575" y="1676400"/>
            <a:ext cx="2540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t</a:t>
            </a:r>
          </a:p>
        </p:txBody>
      </p:sp>
      <p:sp>
        <p:nvSpPr>
          <p:cNvPr id="21518" name="Text Box 14">
            <a:extLst>
              <a:ext uri="{FF2B5EF4-FFF2-40B4-BE49-F238E27FC236}">
                <a16:creationId xmlns:a16="http://schemas.microsoft.com/office/drawing/2014/main" id="{BA442A5A-22AB-470E-ACEA-15B915306D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00938" y="1676400"/>
            <a:ext cx="32543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u</a:t>
            </a:r>
          </a:p>
        </p:txBody>
      </p:sp>
      <p:sp>
        <p:nvSpPr>
          <p:cNvPr id="21519" name="Text Box 15">
            <a:extLst>
              <a:ext uri="{FF2B5EF4-FFF2-40B4-BE49-F238E27FC236}">
                <a16:creationId xmlns:a16="http://schemas.microsoft.com/office/drawing/2014/main" id="{216E2757-04FF-463D-A4E7-D03E5260BC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65250" y="4419600"/>
            <a:ext cx="29686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v</a:t>
            </a:r>
          </a:p>
        </p:txBody>
      </p:sp>
      <p:sp>
        <p:nvSpPr>
          <p:cNvPr id="21520" name="Text Box 16">
            <a:extLst>
              <a:ext uri="{FF2B5EF4-FFF2-40B4-BE49-F238E27FC236}">
                <a16:creationId xmlns:a16="http://schemas.microsoft.com/office/drawing/2014/main" id="{B0F47BC7-3AA6-4C2C-98C9-F6A28DB269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16300" y="4419600"/>
            <a:ext cx="35401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w</a:t>
            </a:r>
          </a:p>
        </p:txBody>
      </p:sp>
      <p:sp>
        <p:nvSpPr>
          <p:cNvPr id="21521" name="Text Box 17">
            <a:extLst>
              <a:ext uri="{FF2B5EF4-FFF2-40B4-BE49-F238E27FC236}">
                <a16:creationId xmlns:a16="http://schemas.microsoft.com/office/drawing/2014/main" id="{5AD0CBB3-ECC0-498E-BC32-E7748C7714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16563" y="4419600"/>
            <a:ext cx="311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x</a:t>
            </a:r>
          </a:p>
        </p:txBody>
      </p:sp>
      <p:sp>
        <p:nvSpPr>
          <p:cNvPr id="21522" name="Text Box 18">
            <a:extLst>
              <a:ext uri="{FF2B5EF4-FFF2-40B4-BE49-F238E27FC236}">
                <a16:creationId xmlns:a16="http://schemas.microsoft.com/office/drawing/2014/main" id="{74D78943-4397-42D3-98C8-42D6DA2341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04125" y="4419600"/>
            <a:ext cx="29686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y</a:t>
            </a:r>
          </a:p>
        </p:txBody>
      </p:sp>
      <p:cxnSp>
        <p:nvCxnSpPr>
          <p:cNvPr id="21523" name="AutoShape 19">
            <a:extLst>
              <a:ext uri="{FF2B5EF4-FFF2-40B4-BE49-F238E27FC236}">
                <a16:creationId xmlns:a16="http://schemas.microsoft.com/office/drawing/2014/main" id="{AC90EA35-7F44-4822-B1B2-BFFF9309B06D}"/>
              </a:ext>
            </a:extLst>
          </p:cNvPr>
          <p:cNvCxnSpPr>
            <a:cxnSpLocks noChangeShapeType="1"/>
            <a:stCxn id="21508" idx="0"/>
            <a:endCxn id="21507" idx="4"/>
          </p:cNvCxnSpPr>
          <p:nvPr/>
        </p:nvCxnSpPr>
        <p:spPr bwMode="auto">
          <a:xfrm flipV="1">
            <a:off x="1524000" y="2909888"/>
            <a:ext cx="0" cy="73342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524" name="AutoShape 20">
            <a:extLst>
              <a:ext uri="{FF2B5EF4-FFF2-40B4-BE49-F238E27FC236}">
                <a16:creationId xmlns:a16="http://schemas.microsoft.com/office/drawing/2014/main" id="{67D6DAAE-04CE-40F0-938B-ED86BE0EEF05}"/>
              </a:ext>
            </a:extLst>
          </p:cNvPr>
          <p:cNvCxnSpPr>
            <a:cxnSpLocks noChangeShapeType="1"/>
            <a:stCxn id="21507" idx="6"/>
            <a:endCxn id="21509" idx="2"/>
          </p:cNvCxnSpPr>
          <p:nvPr/>
        </p:nvCxnSpPr>
        <p:spPr bwMode="auto">
          <a:xfrm>
            <a:off x="1919288" y="2514600"/>
            <a:ext cx="1266825" cy="0"/>
          </a:xfrm>
          <a:prstGeom prst="straightConnector1">
            <a:avLst/>
          </a:prstGeom>
          <a:noFill/>
          <a:ln w="76200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525" name="AutoShape 21">
            <a:extLst>
              <a:ext uri="{FF2B5EF4-FFF2-40B4-BE49-F238E27FC236}">
                <a16:creationId xmlns:a16="http://schemas.microsoft.com/office/drawing/2014/main" id="{55DFBE59-349A-49FF-A905-018B92D9868B}"/>
              </a:ext>
            </a:extLst>
          </p:cNvPr>
          <p:cNvCxnSpPr>
            <a:cxnSpLocks noChangeShapeType="1"/>
            <a:stCxn id="21509" idx="4"/>
            <a:endCxn id="21510" idx="0"/>
          </p:cNvCxnSpPr>
          <p:nvPr/>
        </p:nvCxnSpPr>
        <p:spPr bwMode="auto">
          <a:xfrm>
            <a:off x="3581400" y="2909888"/>
            <a:ext cx="0" cy="733425"/>
          </a:xfrm>
          <a:prstGeom prst="straightConnector1">
            <a:avLst/>
          </a:prstGeom>
          <a:noFill/>
          <a:ln w="76200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526" name="AutoShape 22">
            <a:extLst>
              <a:ext uri="{FF2B5EF4-FFF2-40B4-BE49-F238E27FC236}">
                <a16:creationId xmlns:a16="http://schemas.microsoft.com/office/drawing/2014/main" id="{3C0F8006-5876-4FE6-9FCB-C338D7972835}"/>
              </a:ext>
            </a:extLst>
          </p:cNvPr>
          <p:cNvCxnSpPr>
            <a:cxnSpLocks noChangeShapeType="1"/>
            <a:stCxn id="21510" idx="7"/>
            <a:endCxn id="21511" idx="3"/>
          </p:cNvCxnSpPr>
          <p:nvPr/>
        </p:nvCxnSpPr>
        <p:spPr bwMode="auto">
          <a:xfrm flipV="1">
            <a:off x="3851275" y="2798763"/>
            <a:ext cx="1517650" cy="955675"/>
          </a:xfrm>
          <a:prstGeom prst="straightConnector1">
            <a:avLst/>
          </a:prstGeom>
          <a:noFill/>
          <a:ln w="76200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527" name="AutoShape 23">
            <a:extLst>
              <a:ext uri="{FF2B5EF4-FFF2-40B4-BE49-F238E27FC236}">
                <a16:creationId xmlns:a16="http://schemas.microsoft.com/office/drawing/2014/main" id="{3FE88ACE-1F93-4FFA-AB74-1A527B517808}"/>
              </a:ext>
            </a:extLst>
          </p:cNvPr>
          <p:cNvCxnSpPr>
            <a:cxnSpLocks noChangeShapeType="1"/>
            <a:stCxn id="21510" idx="6"/>
            <a:endCxn id="21512" idx="2"/>
          </p:cNvCxnSpPr>
          <p:nvPr/>
        </p:nvCxnSpPr>
        <p:spPr bwMode="auto">
          <a:xfrm>
            <a:off x="3976688" y="4038600"/>
            <a:ext cx="1266825" cy="0"/>
          </a:xfrm>
          <a:prstGeom prst="straightConnector1">
            <a:avLst/>
          </a:prstGeom>
          <a:noFill/>
          <a:ln w="76200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528" name="AutoShape 24">
            <a:extLst>
              <a:ext uri="{FF2B5EF4-FFF2-40B4-BE49-F238E27FC236}">
                <a16:creationId xmlns:a16="http://schemas.microsoft.com/office/drawing/2014/main" id="{3A2A209E-556D-4C09-A323-B248BA85FEF4}"/>
              </a:ext>
            </a:extLst>
          </p:cNvPr>
          <p:cNvCxnSpPr>
            <a:cxnSpLocks noChangeShapeType="1"/>
            <a:stCxn id="21512" idx="0"/>
            <a:endCxn id="21511" idx="4"/>
          </p:cNvCxnSpPr>
          <p:nvPr/>
        </p:nvCxnSpPr>
        <p:spPr bwMode="auto">
          <a:xfrm flipV="1">
            <a:off x="5638800" y="2909888"/>
            <a:ext cx="0" cy="73342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529" name="AutoShape 25">
            <a:extLst>
              <a:ext uri="{FF2B5EF4-FFF2-40B4-BE49-F238E27FC236}">
                <a16:creationId xmlns:a16="http://schemas.microsoft.com/office/drawing/2014/main" id="{4BFBA05D-FF20-4CE3-91DC-3E51774F82BE}"/>
              </a:ext>
            </a:extLst>
          </p:cNvPr>
          <p:cNvCxnSpPr>
            <a:cxnSpLocks noChangeShapeType="1"/>
            <a:stCxn id="21511" idx="6"/>
            <a:endCxn id="21513" idx="2"/>
          </p:cNvCxnSpPr>
          <p:nvPr/>
        </p:nvCxnSpPr>
        <p:spPr bwMode="auto">
          <a:xfrm>
            <a:off x="6034088" y="2514600"/>
            <a:ext cx="1266825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530" name="AutoShape 26">
            <a:extLst>
              <a:ext uri="{FF2B5EF4-FFF2-40B4-BE49-F238E27FC236}">
                <a16:creationId xmlns:a16="http://schemas.microsoft.com/office/drawing/2014/main" id="{B9217B2B-B45E-487E-8FBD-F8EAF63E6E39}"/>
              </a:ext>
            </a:extLst>
          </p:cNvPr>
          <p:cNvCxnSpPr>
            <a:cxnSpLocks noChangeShapeType="1"/>
            <a:stCxn id="21512" idx="6"/>
            <a:endCxn id="21514" idx="2"/>
          </p:cNvCxnSpPr>
          <p:nvPr/>
        </p:nvCxnSpPr>
        <p:spPr bwMode="auto">
          <a:xfrm>
            <a:off x="6034088" y="4038600"/>
            <a:ext cx="1266825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531" name="AutoShape 27">
            <a:extLst>
              <a:ext uri="{FF2B5EF4-FFF2-40B4-BE49-F238E27FC236}">
                <a16:creationId xmlns:a16="http://schemas.microsoft.com/office/drawing/2014/main" id="{8EBBD1C9-FE32-41DA-8E6A-243847EB9C88}"/>
              </a:ext>
            </a:extLst>
          </p:cNvPr>
          <p:cNvCxnSpPr>
            <a:cxnSpLocks noChangeShapeType="1"/>
            <a:stCxn id="21514" idx="0"/>
            <a:endCxn id="21513" idx="4"/>
          </p:cNvCxnSpPr>
          <p:nvPr/>
        </p:nvCxnSpPr>
        <p:spPr bwMode="auto">
          <a:xfrm flipV="1">
            <a:off x="7696200" y="2909888"/>
            <a:ext cx="0" cy="73342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1532" name="Rectangle 28">
            <a:extLst>
              <a:ext uri="{FF2B5EF4-FFF2-40B4-BE49-F238E27FC236}">
                <a16:creationId xmlns:a16="http://schemas.microsoft.com/office/drawing/2014/main" id="{964A1364-7FFE-4E98-BE53-97FBF6CA78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4600" y="5562600"/>
            <a:ext cx="685800" cy="6096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r</a:t>
            </a:r>
          </a:p>
        </p:txBody>
      </p:sp>
      <p:sp>
        <p:nvSpPr>
          <p:cNvPr id="21533" name="Rectangle 29">
            <a:extLst>
              <a:ext uri="{FF2B5EF4-FFF2-40B4-BE49-F238E27FC236}">
                <a16:creationId xmlns:a16="http://schemas.microsoft.com/office/drawing/2014/main" id="{F2F5E581-C37B-46AF-98BF-EE3AFE84B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8800" y="5562600"/>
            <a:ext cx="6858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Q:</a:t>
            </a:r>
          </a:p>
        </p:txBody>
      </p:sp>
      <p:sp>
        <p:nvSpPr>
          <p:cNvPr id="21534" name="Rectangle 30">
            <a:extLst>
              <a:ext uri="{FF2B5EF4-FFF2-40B4-BE49-F238E27FC236}">
                <a16:creationId xmlns:a16="http://schemas.microsoft.com/office/drawing/2014/main" id="{87E5C411-ED7C-4110-A1FC-F601E48B14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0400" y="5562600"/>
            <a:ext cx="685800" cy="6096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t</a:t>
            </a:r>
          </a:p>
        </p:txBody>
      </p:sp>
      <p:sp>
        <p:nvSpPr>
          <p:cNvPr id="21535" name="Rectangle 31">
            <a:extLst>
              <a:ext uri="{FF2B5EF4-FFF2-40B4-BE49-F238E27FC236}">
                <a16:creationId xmlns:a16="http://schemas.microsoft.com/office/drawing/2014/main" id="{4F6ADA33-E5EE-4AAA-8108-0C05BFB628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6200" y="5562600"/>
            <a:ext cx="685800" cy="6096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x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Application 4: computing distance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55469328"/>
              </p:ext>
            </p:extLst>
          </p:nvPr>
        </p:nvGraphicFramePr>
        <p:xfrm>
          <a:off x="2209800" y="1828800"/>
          <a:ext cx="4914900" cy="3657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76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</a:tblGrid>
              <a:tr h="2413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1026" name="Picture 2" descr="Collection of fire icons — Stock Vector #11813794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61" t="4648" r="38292" b="66606"/>
          <a:stretch/>
        </p:blipFill>
        <p:spPr bwMode="auto">
          <a:xfrm>
            <a:off x="3242282" y="2571210"/>
            <a:ext cx="236248" cy="34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3299855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:a16="http://schemas.microsoft.com/office/drawing/2014/main" id="{1DA9EB4E-1D49-4056-BE10-43E560AD99F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Breadth-First Search: Example</a:t>
            </a:r>
          </a:p>
        </p:txBody>
      </p:sp>
      <p:sp>
        <p:nvSpPr>
          <p:cNvPr id="22531" name="Oval 3">
            <a:extLst>
              <a:ext uri="{FF2B5EF4-FFF2-40B4-BE49-F238E27FC236}">
                <a16:creationId xmlns:a16="http://schemas.microsoft.com/office/drawing/2014/main" id="{B4E7B242-E38C-42DE-9018-2EF600510C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0" y="2133600"/>
            <a:ext cx="762000" cy="762000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4000" b="0" i="0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  <a:sym typeface="Symbol" panose="05050102010706020507" pitchFamily="18" charset="2"/>
              </a:rPr>
              <a:t>1</a:t>
            </a:r>
            <a:endParaRPr kumimoji="0" lang="en-US" altLang="en-US" sz="4000" b="0" i="0" u="none" strike="noStrike" kern="1200" cap="none" spc="0" normalizeH="0" baseline="0" noProof="0">
              <a:ln>
                <a:noFill/>
              </a:ln>
              <a:solidFill>
                <a:srgbClr val="0033CC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22532" name="Oval 4">
            <a:extLst>
              <a:ext uri="{FF2B5EF4-FFF2-40B4-BE49-F238E27FC236}">
                <a16:creationId xmlns:a16="http://schemas.microsoft.com/office/drawing/2014/main" id="{792C90E4-569A-4AC3-BA05-D4B0C2A540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0" y="3657600"/>
            <a:ext cx="762000" cy="762000"/>
          </a:xfrm>
          <a:prstGeom prst="ellipse">
            <a:avLst/>
          </a:prstGeom>
          <a:solidFill>
            <a:schemeClr val="folHlink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4000" b="0" i="0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  <a:sym typeface="Symbol" panose="05050102010706020507" pitchFamily="18" charset="2"/>
              </a:rPr>
              <a:t>2</a:t>
            </a:r>
          </a:p>
        </p:txBody>
      </p:sp>
      <p:sp>
        <p:nvSpPr>
          <p:cNvPr id="22533" name="Oval 5">
            <a:extLst>
              <a:ext uri="{FF2B5EF4-FFF2-40B4-BE49-F238E27FC236}">
                <a16:creationId xmlns:a16="http://schemas.microsoft.com/office/drawing/2014/main" id="{5FB93E76-CC80-496D-B00D-2C70318DC8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0400" y="2133600"/>
            <a:ext cx="762000" cy="762000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4000" b="0" i="0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  <a:sym typeface="Symbol" panose="05050102010706020507" pitchFamily="18" charset="2"/>
              </a:rPr>
              <a:t>0</a:t>
            </a:r>
          </a:p>
        </p:txBody>
      </p:sp>
      <p:sp>
        <p:nvSpPr>
          <p:cNvPr id="22534" name="Oval 6">
            <a:extLst>
              <a:ext uri="{FF2B5EF4-FFF2-40B4-BE49-F238E27FC236}">
                <a16:creationId xmlns:a16="http://schemas.microsoft.com/office/drawing/2014/main" id="{B0158104-9ECE-43AC-8AFC-47CAA18AA6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0400" y="3657600"/>
            <a:ext cx="762000" cy="762000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4000" b="0" i="0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  <a:sym typeface="Symbol" panose="05050102010706020507" pitchFamily="18" charset="2"/>
              </a:rPr>
              <a:t>1</a:t>
            </a:r>
          </a:p>
        </p:txBody>
      </p:sp>
      <p:sp>
        <p:nvSpPr>
          <p:cNvPr id="22535" name="Oval 7">
            <a:extLst>
              <a:ext uri="{FF2B5EF4-FFF2-40B4-BE49-F238E27FC236}">
                <a16:creationId xmlns:a16="http://schemas.microsoft.com/office/drawing/2014/main" id="{80064183-8F4D-4565-BE45-64FCCAFE32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57800" y="2133600"/>
            <a:ext cx="762000" cy="762000"/>
          </a:xfrm>
          <a:prstGeom prst="ellipse">
            <a:avLst/>
          </a:prstGeom>
          <a:solidFill>
            <a:schemeClr val="folHlink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4000" b="0" i="0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  <a:sym typeface="Symbol" panose="05050102010706020507" pitchFamily="18" charset="2"/>
              </a:rPr>
              <a:t>2</a:t>
            </a:r>
          </a:p>
        </p:txBody>
      </p:sp>
      <p:sp>
        <p:nvSpPr>
          <p:cNvPr id="22536" name="Oval 8">
            <a:extLst>
              <a:ext uri="{FF2B5EF4-FFF2-40B4-BE49-F238E27FC236}">
                <a16:creationId xmlns:a16="http://schemas.microsoft.com/office/drawing/2014/main" id="{3C8FA545-2357-446C-8524-8634351FAC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57800" y="3657600"/>
            <a:ext cx="762000" cy="762000"/>
          </a:xfrm>
          <a:prstGeom prst="ellipse">
            <a:avLst/>
          </a:prstGeom>
          <a:solidFill>
            <a:schemeClr val="folHlink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4000" b="0" i="0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  <a:sym typeface="Symbol" panose="05050102010706020507" pitchFamily="18" charset="2"/>
              </a:rPr>
              <a:t>2</a:t>
            </a:r>
          </a:p>
        </p:txBody>
      </p:sp>
      <p:sp>
        <p:nvSpPr>
          <p:cNvPr id="22537" name="Oval 9">
            <a:extLst>
              <a:ext uri="{FF2B5EF4-FFF2-40B4-BE49-F238E27FC236}">
                <a16:creationId xmlns:a16="http://schemas.microsoft.com/office/drawing/2014/main" id="{81DCB6BA-C64C-4AD0-B835-E25F095C4C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15200" y="2133600"/>
            <a:ext cx="762000" cy="762000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4000" b="0" i="0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  <a:sym typeface="Symbol" panose="05050102010706020507" pitchFamily="18" charset="2"/>
              </a:rPr>
              <a:t></a:t>
            </a:r>
          </a:p>
        </p:txBody>
      </p:sp>
      <p:sp>
        <p:nvSpPr>
          <p:cNvPr id="22538" name="Oval 10">
            <a:extLst>
              <a:ext uri="{FF2B5EF4-FFF2-40B4-BE49-F238E27FC236}">
                <a16:creationId xmlns:a16="http://schemas.microsoft.com/office/drawing/2014/main" id="{B25A0529-BA8C-4A0F-9B97-F5C84EEE69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15200" y="3657600"/>
            <a:ext cx="762000" cy="762000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4000" b="0" i="0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  <a:sym typeface="Symbol" panose="05050102010706020507" pitchFamily="18" charset="2"/>
              </a:rPr>
              <a:t></a:t>
            </a:r>
          </a:p>
        </p:txBody>
      </p:sp>
      <p:sp>
        <p:nvSpPr>
          <p:cNvPr id="22539" name="Text Box 11">
            <a:extLst>
              <a:ext uri="{FF2B5EF4-FFF2-40B4-BE49-F238E27FC236}">
                <a16:creationId xmlns:a16="http://schemas.microsoft.com/office/drawing/2014/main" id="{694331BF-B96E-4D79-B0DA-1D062E5FE5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82713" y="1676400"/>
            <a:ext cx="2825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r</a:t>
            </a:r>
          </a:p>
        </p:txBody>
      </p:sp>
      <p:sp>
        <p:nvSpPr>
          <p:cNvPr id="22540" name="Text Box 12">
            <a:extLst>
              <a:ext uri="{FF2B5EF4-FFF2-40B4-BE49-F238E27FC236}">
                <a16:creationId xmlns:a16="http://schemas.microsoft.com/office/drawing/2014/main" id="{C1B5D48A-A0EA-41AF-81C5-A7B40B4BE0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29000" y="1676400"/>
            <a:ext cx="2825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s</a:t>
            </a:r>
          </a:p>
        </p:txBody>
      </p:sp>
      <p:sp>
        <p:nvSpPr>
          <p:cNvPr id="22541" name="Text Box 13">
            <a:extLst>
              <a:ext uri="{FF2B5EF4-FFF2-40B4-BE49-F238E27FC236}">
                <a16:creationId xmlns:a16="http://schemas.microsoft.com/office/drawing/2014/main" id="{D613A780-E6A6-4DAA-A9E9-DF4B4F1C24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89575" y="1676400"/>
            <a:ext cx="2540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t</a:t>
            </a:r>
          </a:p>
        </p:txBody>
      </p:sp>
      <p:sp>
        <p:nvSpPr>
          <p:cNvPr id="22542" name="Text Box 14">
            <a:extLst>
              <a:ext uri="{FF2B5EF4-FFF2-40B4-BE49-F238E27FC236}">
                <a16:creationId xmlns:a16="http://schemas.microsoft.com/office/drawing/2014/main" id="{1EC08CB9-4FC1-4277-9E9B-EE2B5B9EDD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00938" y="1676400"/>
            <a:ext cx="32543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u</a:t>
            </a:r>
          </a:p>
        </p:txBody>
      </p:sp>
      <p:sp>
        <p:nvSpPr>
          <p:cNvPr id="22543" name="Text Box 15">
            <a:extLst>
              <a:ext uri="{FF2B5EF4-FFF2-40B4-BE49-F238E27FC236}">
                <a16:creationId xmlns:a16="http://schemas.microsoft.com/office/drawing/2014/main" id="{7834A681-750B-44B0-AA2C-7A8C7270A1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65250" y="4419600"/>
            <a:ext cx="29686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v</a:t>
            </a:r>
          </a:p>
        </p:txBody>
      </p:sp>
      <p:sp>
        <p:nvSpPr>
          <p:cNvPr id="22544" name="Text Box 16">
            <a:extLst>
              <a:ext uri="{FF2B5EF4-FFF2-40B4-BE49-F238E27FC236}">
                <a16:creationId xmlns:a16="http://schemas.microsoft.com/office/drawing/2014/main" id="{54402955-F0DF-433C-9566-F9EBDCE744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16300" y="4419600"/>
            <a:ext cx="35401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w</a:t>
            </a:r>
          </a:p>
        </p:txBody>
      </p:sp>
      <p:sp>
        <p:nvSpPr>
          <p:cNvPr id="22545" name="Text Box 17">
            <a:extLst>
              <a:ext uri="{FF2B5EF4-FFF2-40B4-BE49-F238E27FC236}">
                <a16:creationId xmlns:a16="http://schemas.microsoft.com/office/drawing/2014/main" id="{C8843A74-4A1D-4378-A052-F2D871C029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16563" y="4419600"/>
            <a:ext cx="311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x</a:t>
            </a:r>
          </a:p>
        </p:txBody>
      </p:sp>
      <p:sp>
        <p:nvSpPr>
          <p:cNvPr id="22546" name="Text Box 18">
            <a:extLst>
              <a:ext uri="{FF2B5EF4-FFF2-40B4-BE49-F238E27FC236}">
                <a16:creationId xmlns:a16="http://schemas.microsoft.com/office/drawing/2014/main" id="{62F54110-0B05-4579-9611-E64DBEA2CB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04125" y="4419600"/>
            <a:ext cx="29686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y</a:t>
            </a:r>
          </a:p>
        </p:txBody>
      </p:sp>
      <p:cxnSp>
        <p:nvCxnSpPr>
          <p:cNvPr id="22547" name="AutoShape 19">
            <a:extLst>
              <a:ext uri="{FF2B5EF4-FFF2-40B4-BE49-F238E27FC236}">
                <a16:creationId xmlns:a16="http://schemas.microsoft.com/office/drawing/2014/main" id="{357D61E0-5AFA-433A-A8A4-27301CA25DDE}"/>
              </a:ext>
            </a:extLst>
          </p:cNvPr>
          <p:cNvCxnSpPr>
            <a:cxnSpLocks noChangeShapeType="1"/>
            <a:stCxn id="22532" idx="0"/>
            <a:endCxn id="22531" idx="4"/>
          </p:cNvCxnSpPr>
          <p:nvPr/>
        </p:nvCxnSpPr>
        <p:spPr bwMode="auto">
          <a:xfrm flipV="1">
            <a:off x="1524000" y="2909888"/>
            <a:ext cx="0" cy="733425"/>
          </a:xfrm>
          <a:prstGeom prst="straightConnector1">
            <a:avLst/>
          </a:prstGeom>
          <a:noFill/>
          <a:ln w="76200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548" name="AutoShape 20">
            <a:extLst>
              <a:ext uri="{FF2B5EF4-FFF2-40B4-BE49-F238E27FC236}">
                <a16:creationId xmlns:a16="http://schemas.microsoft.com/office/drawing/2014/main" id="{9538E7C0-94EB-4FAC-8EEC-F4CAD02FB4B7}"/>
              </a:ext>
            </a:extLst>
          </p:cNvPr>
          <p:cNvCxnSpPr>
            <a:cxnSpLocks noChangeShapeType="1"/>
            <a:stCxn id="22531" idx="6"/>
            <a:endCxn id="22533" idx="2"/>
          </p:cNvCxnSpPr>
          <p:nvPr/>
        </p:nvCxnSpPr>
        <p:spPr bwMode="auto">
          <a:xfrm>
            <a:off x="1919288" y="2514600"/>
            <a:ext cx="1266825" cy="0"/>
          </a:xfrm>
          <a:prstGeom prst="straightConnector1">
            <a:avLst/>
          </a:prstGeom>
          <a:noFill/>
          <a:ln w="76200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549" name="AutoShape 21">
            <a:extLst>
              <a:ext uri="{FF2B5EF4-FFF2-40B4-BE49-F238E27FC236}">
                <a16:creationId xmlns:a16="http://schemas.microsoft.com/office/drawing/2014/main" id="{34292FB7-CBD3-4CF4-ACFD-94052D7A8CBE}"/>
              </a:ext>
            </a:extLst>
          </p:cNvPr>
          <p:cNvCxnSpPr>
            <a:cxnSpLocks noChangeShapeType="1"/>
            <a:stCxn id="22533" idx="4"/>
            <a:endCxn id="22534" idx="0"/>
          </p:cNvCxnSpPr>
          <p:nvPr/>
        </p:nvCxnSpPr>
        <p:spPr bwMode="auto">
          <a:xfrm>
            <a:off x="3581400" y="2909888"/>
            <a:ext cx="0" cy="733425"/>
          </a:xfrm>
          <a:prstGeom prst="straightConnector1">
            <a:avLst/>
          </a:prstGeom>
          <a:noFill/>
          <a:ln w="76200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550" name="AutoShape 22">
            <a:extLst>
              <a:ext uri="{FF2B5EF4-FFF2-40B4-BE49-F238E27FC236}">
                <a16:creationId xmlns:a16="http://schemas.microsoft.com/office/drawing/2014/main" id="{BF95BBA9-58A9-42CA-AF57-8E14EAC7F06B}"/>
              </a:ext>
            </a:extLst>
          </p:cNvPr>
          <p:cNvCxnSpPr>
            <a:cxnSpLocks noChangeShapeType="1"/>
            <a:stCxn id="22534" idx="7"/>
            <a:endCxn id="22535" idx="3"/>
          </p:cNvCxnSpPr>
          <p:nvPr/>
        </p:nvCxnSpPr>
        <p:spPr bwMode="auto">
          <a:xfrm flipV="1">
            <a:off x="3851275" y="2798763"/>
            <a:ext cx="1517650" cy="955675"/>
          </a:xfrm>
          <a:prstGeom prst="straightConnector1">
            <a:avLst/>
          </a:prstGeom>
          <a:noFill/>
          <a:ln w="76200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551" name="AutoShape 23">
            <a:extLst>
              <a:ext uri="{FF2B5EF4-FFF2-40B4-BE49-F238E27FC236}">
                <a16:creationId xmlns:a16="http://schemas.microsoft.com/office/drawing/2014/main" id="{1E05DB53-26B5-4E28-9889-CE34ED5581EC}"/>
              </a:ext>
            </a:extLst>
          </p:cNvPr>
          <p:cNvCxnSpPr>
            <a:cxnSpLocks noChangeShapeType="1"/>
            <a:stCxn id="22534" idx="6"/>
            <a:endCxn id="22536" idx="2"/>
          </p:cNvCxnSpPr>
          <p:nvPr/>
        </p:nvCxnSpPr>
        <p:spPr bwMode="auto">
          <a:xfrm>
            <a:off x="3976688" y="4038600"/>
            <a:ext cx="1266825" cy="0"/>
          </a:xfrm>
          <a:prstGeom prst="straightConnector1">
            <a:avLst/>
          </a:prstGeom>
          <a:noFill/>
          <a:ln w="76200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552" name="AutoShape 24">
            <a:extLst>
              <a:ext uri="{FF2B5EF4-FFF2-40B4-BE49-F238E27FC236}">
                <a16:creationId xmlns:a16="http://schemas.microsoft.com/office/drawing/2014/main" id="{2921A9F7-D220-411D-83FD-0CDEF055BEAA}"/>
              </a:ext>
            </a:extLst>
          </p:cNvPr>
          <p:cNvCxnSpPr>
            <a:cxnSpLocks noChangeShapeType="1"/>
            <a:stCxn id="22536" idx="0"/>
            <a:endCxn id="22535" idx="4"/>
          </p:cNvCxnSpPr>
          <p:nvPr/>
        </p:nvCxnSpPr>
        <p:spPr bwMode="auto">
          <a:xfrm flipV="1">
            <a:off x="5638800" y="2909888"/>
            <a:ext cx="0" cy="73342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553" name="AutoShape 25">
            <a:extLst>
              <a:ext uri="{FF2B5EF4-FFF2-40B4-BE49-F238E27FC236}">
                <a16:creationId xmlns:a16="http://schemas.microsoft.com/office/drawing/2014/main" id="{28E619E2-E023-4578-8060-E3E30C49817A}"/>
              </a:ext>
            </a:extLst>
          </p:cNvPr>
          <p:cNvCxnSpPr>
            <a:cxnSpLocks noChangeShapeType="1"/>
            <a:stCxn id="22535" idx="6"/>
            <a:endCxn id="22537" idx="2"/>
          </p:cNvCxnSpPr>
          <p:nvPr/>
        </p:nvCxnSpPr>
        <p:spPr bwMode="auto">
          <a:xfrm>
            <a:off x="6034088" y="2514600"/>
            <a:ext cx="1266825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554" name="AutoShape 26">
            <a:extLst>
              <a:ext uri="{FF2B5EF4-FFF2-40B4-BE49-F238E27FC236}">
                <a16:creationId xmlns:a16="http://schemas.microsoft.com/office/drawing/2014/main" id="{32070792-DCA7-4A04-B372-B75C41E7FB57}"/>
              </a:ext>
            </a:extLst>
          </p:cNvPr>
          <p:cNvCxnSpPr>
            <a:cxnSpLocks noChangeShapeType="1"/>
            <a:stCxn id="22536" idx="6"/>
            <a:endCxn id="22538" idx="2"/>
          </p:cNvCxnSpPr>
          <p:nvPr/>
        </p:nvCxnSpPr>
        <p:spPr bwMode="auto">
          <a:xfrm>
            <a:off x="6034088" y="4038600"/>
            <a:ext cx="1266825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555" name="AutoShape 27">
            <a:extLst>
              <a:ext uri="{FF2B5EF4-FFF2-40B4-BE49-F238E27FC236}">
                <a16:creationId xmlns:a16="http://schemas.microsoft.com/office/drawing/2014/main" id="{3461EB12-4EFF-40F1-B533-A74A7B347EAD}"/>
              </a:ext>
            </a:extLst>
          </p:cNvPr>
          <p:cNvCxnSpPr>
            <a:cxnSpLocks noChangeShapeType="1"/>
            <a:stCxn id="22538" idx="0"/>
            <a:endCxn id="22537" idx="4"/>
          </p:cNvCxnSpPr>
          <p:nvPr/>
        </p:nvCxnSpPr>
        <p:spPr bwMode="auto">
          <a:xfrm flipV="1">
            <a:off x="7696200" y="2909888"/>
            <a:ext cx="0" cy="73342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2556" name="Rectangle 28">
            <a:extLst>
              <a:ext uri="{FF2B5EF4-FFF2-40B4-BE49-F238E27FC236}">
                <a16:creationId xmlns:a16="http://schemas.microsoft.com/office/drawing/2014/main" id="{9AEF05E0-C9E3-4691-AEDC-027997930F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8800" y="5562600"/>
            <a:ext cx="6858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Q:</a:t>
            </a:r>
          </a:p>
        </p:txBody>
      </p:sp>
      <p:sp>
        <p:nvSpPr>
          <p:cNvPr id="22557" name="Rectangle 29">
            <a:extLst>
              <a:ext uri="{FF2B5EF4-FFF2-40B4-BE49-F238E27FC236}">
                <a16:creationId xmlns:a16="http://schemas.microsoft.com/office/drawing/2014/main" id="{406BA347-85A0-476F-96A6-C0252C68B1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4600" y="5562600"/>
            <a:ext cx="685800" cy="6096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t</a:t>
            </a:r>
          </a:p>
        </p:txBody>
      </p:sp>
      <p:sp>
        <p:nvSpPr>
          <p:cNvPr id="22558" name="Rectangle 30">
            <a:extLst>
              <a:ext uri="{FF2B5EF4-FFF2-40B4-BE49-F238E27FC236}">
                <a16:creationId xmlns:a16="http://schemas.microsoft.com/office/drawing/2014/main" id="{E8EF33EB-F84B-466C-8702-4438378C47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0400" y="5562600"/>
            <a:ext cx="685800" cy="6096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x</a:t>
            </a:r>
          </a:p>
        </p:txBody>
      </p:sp>
      <p:sp>
        <p:nvSpPr>
          <p:cNvPr id="22559" name="Rectangle 31">
            <a:extLst>
              <a:ext uri="{FF2B5EF4-FFF2-40B4-BE49-F238E27FC236}">
                <a16:creationId xmlns:a16="http://schemas.microsoft.com/office/drawing/2014/main" id="{8C2F0928-3B9D-4B18-8AC9-93D0AA0F69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6200" y="5562600"/>
            <a:ext cx="685800" cy="6096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v</a:t>
            </a:r>
          </a:p>
        </p:txBody>
      </p:sp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>
            <a:extLst>
              <a:ext uri="{FF2B5EF4-FFF2-40B4-BE49-F238E27FC236}">
                <a16:creationId xmlns:a16="http://schemas.microsoft.com/office/drawing/2014/main" id="{C223E797-A113-40E7-80E7-092A7D5F4E3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Breadth-First Search: Example</a:t>
            </a:r>
          </a:p>
        </p:txBody>
      </p:sp>
      <p:sp>
        <p:nvSpPr>
          <p:cNvPr id="23555" name="Oval 3">
            <a:extLst>
              <a:ext uri="{FF2B5EF4-FFF2-40B4-BE49-F238E27FC236}">
                <a16:creationId xmlns:a16="http://schemas.microsoft.com/office/drawing/2014/main" id="{EDB0640B-657F-44A4-8450-366469FE65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0" y="2133600"/>
            <a:ext cx="762000" cy="762000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4000" b="0" i="0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  <a:sym typeface="Symbol" panose="05050102010706020507" pitchFamily="18" charset="2"/>
              </a:rPr>
              <a:t>1</a:t>
            </a:r>
            <a:endParaRPr kumimoji="0" lang="en-US" altLang="en-US" sz="4000" b="0" i="0" u="none" strike="noStrike" kern="1200" cap="none" spc="0" normalizeH="0" baseline="0" noProof="0">
              <a:ln>
                <a:noFill/>
              </a:ln>
              <a:solidFill>
                <a:srgbClr val="0033CC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23556" name="Oval 4">
            <a:extLst>
              <a:ext uri="{FF2B5EF4-FFF2-40B4-BE49-F238E27FC236}">
                <a16:creationId xmlns:a16="http://schemas.microsoft.com/office/drawing/2014/main" id="{0E57839B-679A-4D9C-880D-B3E5CD5E47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0" y="3657600"/>
            <a:ext cx="762000" cy="762000"/>
          </a:xfrm>
          <a:prstGeom prst="ellipse">
            <a:avLst/>
          </a:prstGeom>
          <a:solidFill>
            <a:schemeClr val="folHlink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4000" b="0" i="0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  <a:sym typeface="Symbol" panose="05050102010706020507" pitchFamily="18" charset="2"/>
              </a:rPr>
              <a:t>2</a:t>
            </a:r>
          </a:p>
        </p:txBody>
      </p:sp>
      <p:sp>
        <p:nvSpPr>
          <p:cNvPr id="23557" name="Oval 5">
            <a:extLst>
              <a:ext uri="{FF2B5EF4-FFF2-40B4-BE49-F238E27FC236}">
                <a16:creationId xmlns:a16="http://schemas.microsoft.com/office/drawing/2014/main" id="{4D40C870-E009-444F-B23A-0023DC9212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0400" y="2133600"/>
            <a:ext cx="762000" cy="762000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4000" b="0" i="0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  <a:sym typeface="Symbol" panose="05050102010706020507" pitchFamily="18" charset="2"/>
              </a:rPr>
              <a:t>0</a:t>
            </a:r>
          </a:p>
        </p:txBody>
      </p:sp>
      <p:sp>
        <p:nvSpPr>
          <p:cNvPr id="23558" name="Oval 6">
            <a:extLst>
              <a:ext uri="{FF2B5EF4-FFF2-40B4-BE49-F238E27FC236}">
                <a16:creationId xmlns:a16="http://schemas.microsoft.com/office/drawing/2014/main" id="{27C0AE5A-A29C-4013-A686-FCCF331DE1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0400" y="3657600"/>
            <a:ext cx="762000" cy="762000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4000" b="0" i="0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  <a:sym typeface="Symbol" panose="05050102010706020507" pitchFamily="18" charset="2"/>
              </a:rPr>
              <a:t>1</a:t>
            </a:r>
          </a:p>
        </p:txBody>
      </p:sp>
      <p:sp>
        <p:nvSpPr>
          <p:cNvPr id="23559" name="Oval 7">
            <a:extLst>
              <a:ext uri="{FF2B5EF4-FFF2-40B4-BE49-F238E27FC236}">
                <a16:creationId xmlns:a16="http://schemas.microsoft.com/office/drawing/2014/main" id="{95F7574C-690E-497F-8252-BEDDD561C6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57800" y="2133600"/>
            <a:ext cx="762000" cy="762000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4000" b="0" i="0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  <a:sym typeface="Symbol" panose="05050102010706020507" pitchFamily="18" charset="2"/>
              </a:rPr>
              <a:t>2</a:t>
            </a:r>
          </a:p>
        </p:txBody>
      </p:sp>
      <p:sp>
        <p:nvSpPr>
          <p:cNvPr id="23560" name="Oval 8">
            <a:extLst>
              <a:ext uri="{FF2B5EF4-FFF2-40B4-BE49-F238E27FC236}">
                <a16:creationId xmlns:a16="http://schemas.microsoft.com/office/drawing/2014/main" id="{FF91875D-45F6-4D8F-9FEE-C8E748C64D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57800" y="3657600"/>
            <a:ext cx="762000" cy="762000"/>
          </a:xfrm>
          <a:prstGeom prst="ellipse">
            <a:avLst/>
          </a:prstGeom>
          <a:solidFill>
            <a:schemeClr val="folHlink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4000" b="0" i="0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  <a:sym typeface="Symbol" panose="05050102010706020507" pitchFamily="18" charset="2"/>
              </a:rPr>
              <a:t>2</a:t>
            </a:r>
          </a:p>
        </p:txBody>
      </p:sp>
      <p:sp>
        <p:nvSpPr>
          <p:cNvPr id="23561" name="Oval 9">
            <a:extLst>
              <a:ext uri="{FF2B5EF4-FFF2-40B4-BE49-F238E27FC236}">
                <a16:creationId xmlns:a16="http://schemas.microsoft.com/office/drawing/2014/main" id="{6B6014AE-A40D-48B7-983D-1699FC5F36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15200" y="2133600"/>
            <a:ext cx="762000" cy="762000"/>
          </a:xfrm>
          <a:prstGeom prst="ellipse">
            <a:avLst/>
          </a:prstGeom>
          <a:solidFill>
            <a:schemeClr val="folHlink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4000" b="0" i="0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  <a:sym typeface="Symbol" panose="05050102010706020507" pitchFamily="18" charset="2"/>
              </a:rPr>
              <a:t>3</a:t>
            </a:r>
          </a:p>
        </p:txBody>
      </p:sp>
      <p:sp>
        <p:nvSpPr>
          <p:cNvPr id="23562" name="Oval 10">
            <a:extLst>
              <a:ext uri="{FF2B5EF4-FFF2-40B4-BE49-F238E27FC236}">
                <a16:creationId xmlns:a16="http://schemas.microsoft.com/office/drawing/2014/main" id="{3271DC2F-D797-4FBD-A191-D38A1FFDC2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15200" y="3657600"/>
            <a:ext cx="762000" cy="762000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4000" b="0" i="0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  <a:sym typeface="Symbol" panose="05050102010706020507" pitchFamily="18" charset="2"/>
              </a:rPr>
              <a:t></a:t>
            </a:r>
          </a:p>
        </p:txBody>
      </p:sp>
      <p:sp>
        <p:nvSpPr>
          <p:cNvPr id="23563" name="Text Box 11">
            <a:extLst>
              <a:ext uri="{FF2B5EF4-FFF2-40B4-BE49-F238E27FC236}">
                <a16:creationId xmlns:a16="http://schemas.microsoft.com/office/drawing/2014/main" id="{B0F1B555-5E49-40F0-A848-240568547F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82713" y="1676400"/>
            <a:ext cx="2825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r</a:t>
            </a:r>
          </a:p>
        </p:txBody>
      </p:sp>
      <p:sp>
        <p:nvSpPr>
          <p:cNvPr id="23564" name="Text Box 12">
            <a:extLst>
              <a:ext uri="{FF2B5EF4-FFF2-40B4-BE49-F238E27FC236}">
                <a16:creationId xmlns:a16="http://schemas.microsoft.com/office/drawing/2014/main" id="{610D6F0C-10E1-4C89-B7EB-9A0C7B6B6C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29000" y="1676400"/>
            <a:ext cx="2825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s</a:t>
            </a:r>
          </a:p>
        </p:txBody>
      </p:sp>
      <p:sp>
        <p:nvSpPr>
          <p:cNvPr id="23565" name="Text Box 13">
            <a:extLst>
              <a:ext uri="{FF2B5EF4-FFF2-40B4-BE49-F238E27FC236}">
                <a16:creationId xmlns:a16="http://schemas.microsoft.com/office/drawing/2014/main" id="{81720257-6AD1-4DE1-A036-19CAC2417C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89575" y="1676400"/>
            <a:ext cx="2540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t</a:t>
            </a:r>
          </a:p>
        </p:txBody>
      </p:sp>
      <p:sp>
        <p:nvSpPr>
          <p:cNvPr id="23566" name="Text Box 14">
            <a:extLst>
              <a:ext uri="{FF2B5EF4-FFF2-40B4-BE49-F238E27FC236}">
                <a16:creationId xmlns:a16="http://schemas.microsoft.com/office/drawing/2014/main" id="{C9036A34-6186-4CF1-B1E9-46456D878C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00938" y="1676400"/>
            <a:ext cx="32543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u</a:t>
            </a:r>
          </a:p>
        </p:txBody>
      </p:sp>
      <p:sp>
        <p:nvSpPr>
          <p:cNvPr id="23567" name="Text Box 15">
            <a:extLst>
              <a:ext uri="{FF2B5EF4-FFF2-40B4-BE49-F238E27FC236}">
                <a16:creationId xmlns:a16="http://schemas.microsoft.com/office/drawing/2014/main" id="{13F123D8-DC49-47C8-9F16-C45B0B3034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65250" y="4419600"/>
            <a:ext cx="29686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v</a:t>
            </a:r>
          </a:p>
        </p:txBody>
      </p:sp>
      <p:sp>
        <p:nvSpPr>
          <p:cNvPr id="23568" name="Text Box 16">
            <a:extLst>
              <a:ext uri="{FF2B5EF4-FFF2-40B4-BE49-F238E27FC236}">
                <a16:creationId xmlns:a16="http://schemas.microsoft.com/office/drawing/2014/main" id="{65A2749E-E4D3-42FE-BF62-9F1CA605A8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16300" y="4419600"/>
            <a:ext cx="35401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w</a:t>
            </a:r>
          </a:p>
        </p:txBody>
      </p:sp>
      <p:sp>
        <p:nvSpPr>
          <p:cNvPr id="23569" name="Text Box 17">
            <a:extLst>
              <a:ext uri="{FF2B5EF4-FFF2-40B4-BE49-F238E27FC236}">
                <a16:creationId xmlns:a16="http://schemas.microsoft.com/office/drawing/2014/main" id="{277242BC-9A36-477F-9D78-8A595917F2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16563" y="4419600"/>
            <a:ext cx="311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x</a:t>
            </a:r>
          </a:p>
        </p:txBody>
      </p:sp>
      <p:sp>
        <p:nvSpPr>
          <p:cNvPr id="23570" name="Text Box 18">
            <a:extLst>
              <a:ext uri="{FF2B5EF4-FFF2-40B4-BE49-F238E27FC236}">
                <a16:creationId xmlns:a16="http://schemas.microsoft.com/office/drawing/2014/main" id="{FF907FF0-B3F6-48D4-A893-8710A074E1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04125" y="4419600"/>
            <a:ext cx="29686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y</a:t>
            </a:r>
          </a:p>
        </p:txBody>
      </p:sp>
      <p:cxnSp>
        <p:nvCxnSpPr>
          <p:cNvPr id="23571" name="AutoShape 19">
            <a:extLst>
              <a:ext uri="{FF2B5EF4-FFF2-40B4-BE49-F238E27FC236}">
                <a16:creationId xmlns:a16="http://schemas.microsoft.com/office/drawing/2014/main" id="{429404A5-FA00-437A-9A7C-D1219AD0E374}"/>
              </a:ext>
            </a:extLst>
          </p:cNvPr>
          <p:cNvCxnSpPr>
            <a:cxnSpLocks noChangeShapeType="1"/>
            <a:stCxn id="23556" idx="0"/>
            <a:endCxn id="23555" idx="4"/>
          </p:cNvCxnSpPr>
          <p:nvPr/>
        </p:nvCxnSpPr>
        <p:spPr bwMode="auto">
          <a:xfrm flipV="1">
            <a:off x="1524000" y="2909888"/>
            <a:ext cx="0" cy="733425"/>
          </a:xfrm>
          <a:prstGeom prst="straightConnector1">
            <a:avLst/>
          </a:prstGeom>
          <a:noFill/>
          <a:ln w="76200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572" name="AutoShape 20">
            <a:extLst>
              <a:ext uri="{FF2B5EF4-FFF2-40B4-BE49-F238E27FC236}">
                <a16:creationId xmlns:a16="http://schemas.microsoft.com/office/drawing/2014/main" id="{0CC2C3F1-E176-4019-A2D6-94B79F496AC6}"/>
              </a:ext>
            </a:extLst>
          </p:cNvPr>
          <p:cNvCxnSpPr>
            <a:cxnSpLocks noChangeShapeType="1"/>
            <a:stCxn id="23555" idx="6"/>
            <a:endCxn id="23557" idx="2"/>
          </p:cNvCxnSpPr>
          <p:nvPr/>
        </p:nvCxnSpPr>
        <p:spPr bwMode="auto">
          <a:xfrm>
            <a:off x="1919288" y="2514600"/>
            <a:ext cx="1266825" cy="0"/>
          </a:xfrm>
          <a:prstGeom prst="straightConnector1">
            <a:avLst/>
          </a:prstGeom>
          <a:noFill/>
          <a:ln w="76200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573" name="AutoShape 21">
            <a:extLst>
              <a:ext uri="{FF2B5EF4-FFF2-40B4-BE49-F238E27FC236}">
                <a16:creationId xmlns:a16="http://schemas.microsoft.com/office/drawing/2014/main" id="{D3277B6D-5834-4111-BC38-09F4780393A8}"/>
              </a:ext>
            </a:extLst>
          </p:cNvPr>
          <p:cNvCxnSpPr>
            <a:cxnSpLocks noChangeShapeType="1"/>
            <a:stCxn id="23557" idx="4"/>
            <a:endCxn id="23558" idx="0"/>
          </p:cNvCxnSpPr>
          <p:nvPr/>
        </p:nvCxnSpPr>
        <p:spPr bwMode="auto">
          <a:xfrm>
            <a:off x="3581400" y="2909888"/>
            <a:ext cx="0" cy="733425"/>
          </a:xfrm>
          <a:prstGeom prst="straightConnector1">
            <a:avLst/>
          </a:prstGeom>
          <a:noFill/>
          <a:ln w="76200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574" name="AutoShape 22">
            <a:extLst>
              <a:ext uri="{FF2B5EF4-FFF2-40B4-BE49-F238E27FC236}">
                <a16:creationId xmlns:a16="http://schemas.microsoft.com/office/drawing/2014/main" id="{2D727B0C-7CE6-48D0-AD2C-C6075F20AD77}"/>
              </a:ext>
            </a:extLst>
          </p:cNvPr>
          <p:cNvCxnSpPr>
            <a:cxnSpLocks noChangeShapeType="1"/>
            <a:stCxn id="23558" idx="7"/>
            <a:endCxn id="23559" idx="3"/>
          </p:cNvCxnSpPr>
          <p:nvPr/>
        </p:nvCxnSpPr>
        <p:spPr bwMode="auto">
          <a:xfrm flipV="1">
            <a:off x="3851275" y="2798763"/>
            <a:ext cx="1517650" cy="955675"/>
          </a:xfrm>
          <a:prstGeom prst="straightConnector1">
            <a:avLst/>
          </a:prstGeom>
          <a:noFill/>
          <a:ln w="76200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575" name="AutoShape 23">
            <a:extLst>
              <a:ext uri="{FF2B5EF4-FFF2-40B4-BE49-F238E27FC236}">
                <a16:creationId xmlns:a16="http://schemas.microsoft.com/office/drawing/2014/main" id="{62A68112-704C-4930-A41A-92797406ACD6}"/>
              </a:ext>
            </a:extLst>
          </p:cNvPr>
          <p:cNvCxnSpPr>
            <a:cxnSpLocks noChangeShapeType="1"/>
            <a:stCxn id="23558" idx="6"/>
            <a:endCxn id="23560" idx="2"/>
          </p:cNvCxnSpPr>
          <p:nvPr/>
        </p:nvCxnSpPr>
        <p:spPr bwMode="auto">
          <a:xfrm>
            <a:off x="3976688" y="4038600"/>
            <a:ext cx="1266825" cy="0"/>
          </a:xfrm>
          <a:prstGeom prst="straightConnector1">
            <a:avLst/>
          </a:prstGeom>
          <a:noFill/>
          <a:ln w="76200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576" name="AutoShape 24">
            <a:extLst>
              <a:ext uri="{FF2B5EF4-FFF2-40B4-BE49-F238E27FC236}">
                <a16:creationId xmlns:a16="http://schemas.microsoft.com/office/drawing/2014/main" id="{D38D1250-4BB1-4C61-AFB4-A01314F99EB0}"/>
              </a:ext>
            </a:extLst>
          </p:cNvPr>
          <p:cNvCxnSpPr>
            <a:cxnSpLocks noChangeShapeType="1"/>
            <a:stCxn id="23560" idx="0"/>
            <a:endCxn id="23559" idx="4"/>
          </p:cNvCxnSpPr>
          <p:nvPr/>
        </p:nvCxnSpPr>
        <p:spPr bwMode="auto">
          <a:xfrm flipV="1">
            <a:off x="5638800" y="2909888"/>
            <a:ext cx="0" cy="73342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577" name="AutoShape 25">
            <a:extLst>
              <a:ext uri="{FF2B5EF4-FFF2-40B4-BE49-F238E27FC236}">
                <a16:creationId xmlns:a16="http://schemas.microsoft.com/office/drawing/2014/main" id="{29CC84DD-A46C-4444-B2D8-57E01FEC6CEA}"/>
              </a:ext>
            </a:extLst>
          </p:cNvPr>
          <p:cNvCxnSpPr>
            <a:cxnSpLocks noChangeShapeType="1"/>
            <a:stCxn id="23559" idx="6"/>
            <a:endCxn id="23561" idx="2"/>
          </p:cNvCxnSpPr>
          <p:nvPr/>
        </p:nvCxnSpPr>
        <p:spPr bwMode="auto">
          <a:xfrm>
            <a:off x="6034088" y="2514600"/>
            <a:ext cx="1266825" cy="0"/>
          </a:xfrm>
          <a:prstGeom prst="straightConnector1">
            <a:avLst/>
          </a:prstGeom>
          <a:noFill/>
          <a:ln w="76200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578" name="AutoShape 26">
            <a:extLst>
              <a:ext uri="{FF2B5EF4-FFF2-40B4-BE49-F238E27FC236}">
                <a16:creationId xmlns:a16="http://schemas.microsoft.com/office/drawing/2014/main" id="{33FFF115-DBC1-42CA-A737-7601BE9F89DB}"/>
              </a:ext>
            </a:extLst>
          </p:cNvPr>
          <p:cNvCxnSpPr>
            <a:cxnSpLocks noChangeShapeType="1"/>
            <a:stCxn id="23560" idx="6"/>
            <a:endCxn id="23562" idx="2"/>
          </p:cNvCxnSpPr>
          <p:nvPr/>
        </p:nvCxnSpPr>
        <p:spPr bwMode="auto">
          <a:xfrm>
            <a:off x="6034088" y="4038600"/>
            <a:ext cx="1266825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579" name="AutoShape 27">
            <a:extLst>
              <a:ext uri="{FF2B5EF4-FFF2-40B4-BE49-F238E27FC236}">
                <a16:creationId xmlns:a16="http://schemas.microsoft.com/office/drawing/2014/main" id="{0C35C1FE-86A2-484E-BB5E-7A72FE3C81E5}"/>
              </a:ext>
            </a:extLst>
          </p:cNvPr>
          <p:cNvCxnSpPr>
            <a:cxnSpLocks noChangeShapeType="1"/>
            <a:stCxn id="23562" idx="0"/>
            <a:endCxn id="23561" idx="4"/>
          </p:cNvCxnSpPr>
          <p:nvPr/>
        </p:nvCxnSpPr>
        <p:spPr bwMode="auto">
          <a:xfrm flipV="1">
            <a:off x="7696200" y="2909888"/>
            <a:ext cx="0" cy="73342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3580" name="Rectangle 28">
            <a:extLst>
              <a:ext uri="{FF2B5EF4-FFF2-40B4-BE49-F238E27FC236}">
                <a16:creationId xmlns:a16="http://schemas.microsoft.com/office/drawing/2014/main" id="{AAD01A14-14C5-4E26-91FF-57C3822B30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8800" y="5562600"/>
            <a:ext cx="6858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Q:</a:t>
            </a:r>
          </a:p>
        </p:txBody>
      </p:sp>
      <p:sp>
        <p:nvSpPr>
          <p:cNvPr id="23581" name="Rectangle 29">
            <a:extLst>
              <a:ext uri="{FF2B5EF4-FFF2-40B4-BE49-F238E27FC236}">
                <a16:creationId xmlns:a16="http://schemas.microsoft.com/office/drawing/2014/main" id="{C97E7C59-986B-4CCD-AA4B-E76BEF50CC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4600" y="5562600"/>
            <a:ext cx="685800" cy="6096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x</a:t>
            </a:r>
          </a:p>
        </p:txBody>
      </p:sp>
      <p:sp>
        <p:nvSpPr>
          <p:cNvPr id="23582" name="Rectangle 30">
            <a:extLst>
              <a:ext uri="{FF2B5EF4-FFF2-40B4-BE49-F238E27FC236}">
                <a16:creationId xmlns:a16="http://schemas.microsoft.com/office/drawing/2014/main" id="{990B5866-781B-4CC5-A4A0-7758BA8AD9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0400" y="5562600"/>
            <a:ext cx="685800" cy="6096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v</a:t>
            </a:r>
          </a:p>
        </p:txBody>
      </p:sp>
      <p:sp>
        <p:nvSpPr>
          <p:cNvPr id="23583" name="Rectangle 31">
            <a:extLst>
              <a:ext uri="{FF2B5EF4-FFF2-40B4-BE49-F238E27FC236}">
                <a16:creationId xmlns:a16="http://schemas.microsoft.com/office/drawing/2014/main" id="{DB7EDC74-88F1-4757-9B0D-FC5476E150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6200" y="5562600"/>
            <a:ext cx="685800" cy="6096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u</a:t>
            </a:r>
          </a:p>
        </p:txBody>
      </p:sp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>
            <a:extLst>
              <a:ext uri="{FF2B5EF4-FFF2-40B4-BE49-F238E27FC236}">
                <a16:creationId xmlns:a16="http://schemas.microsoft.com/office/drawing/2014/main" id="{54ED314B-ED63-4D52-BA1E-D57EDEEB5D3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Breadth-First Search: Example</a:t>
            </a:r>
          </a:p>
        </p:txBody>
      </p:sp>
      <p:sp>
        <p:nvSpPr>
          <p:cNvPr id="24579" name="Oval 3">
            <a:extLst>
              <a:ext uri="{FF2B5EF4-FFF2-40B4-BE49-F238E27FC236}">
                <a16:creationId xmlns:a16="http://schemas.microsoft.com/office/drawing/2014/main" id="{D8346C3E-BAF3-4EC7-B671-92AE765BEC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0" y="2133600"/>
            <a:ext cx="762000" cy="762000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4000" b="0" i="0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  <a:sym typeface="Symbol" panose="05050102010706020507" pitchFamily="18" charset="2"/>
              </a:rPr>
              <a:t>1</a:t>
            </a:r>
            <a:endParaRPr kumimoji="0" lang="en-US" altLang="en-US" sz="4000" b="0" i="0" u="none" strike="noStrike" kern="1200" cap="none" spc="0" normalizeH="0" baseline="0" noProof="0">
              <a:ln>
                <a:noFill/>
              </a:ln>
              <a:solidFill>
                <a:srgbClr val="0033CC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24580" name="Oval 4">
            <a:extLst>
              <a:ext uri="{FF2B5EF4-FFF2-40B4-BE49-F238E27FC236}">
                <a16:creationId xmlns:a16="http://schemas.microsoft.com/office/drawing/2014/main" id="{B7A58F09-6335-471F-AA01-E4B24D2D97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0" y="3657600"/>
            <a:ext cx="762000" cy="762000"/>
          </a:xfrm>
          <a:prstGeom prst="ellipse">
            <a:avLst/>
          </a:prstGeom>
          <a:solidFill>
            <a:schemeClr val="folHlink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4000" b="0" i="0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  <a:sym typeface="Symbol" panose="05050102010706020507" pitchFamily="18" charset="2"/>
              </a:rPr>
              <a:t>2</a:t>
            </a:r>
          </a:p>
        </p:txBody>
      </p:sp>
      <p:sp>
        <p:nvSpPr>
          <p:cNvPr id="24581" name="Oval 5">
            <a:extLst>
              <a:ext uri="{FF2B5EF4-FFF2-40B4-BE49-F238E27FC236}">
                <a16:creationId xmlns:a16="http://schemas.microsoft.com/office/drawing/2014/main" id="{6CA31701-D3FF-4C2A-B1B3-820391FC72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0400" y="2133600"/>
            <a:ext cx="762000" cy="762000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4000" b="0" i="0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  <a:sym typeface="Symbol" panose="05050102010706020507" pitchFamily="18" charset="2"/>
              </a:rPr>
              <a:t>0</a:t>
            </a:r>
          </a:p>
        </p:txBody>
      </p:sp>
      <p:sp>
        <p:nvSpPr>
          <p:cNvPr id="24582" name="Oval 6">
            <a:extLst>
              <a:ext uri="{FF2B5EF4-FFF2-40B4-BE49-F238E27FC236}">
                <a16:creationId xmlns:a16="http://schemas.microsoft.com/office/drawing/2014/main" id="{1124812D-0D69-46C1-BF1D-F31886481A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0400" y="3657600"/>
            <a:ext cx="762000" cy="762000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4000" b="0" i="0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  <a:sym typeface="Symbol" panose="05050102010706020507" pitchFamily="18" charset="2"/>
              </a:rPr>
              <a:t>1</a:t>
            </a:r>
          </a:p>
        </p:txBody>
      </p:sp>
      <p:sp>
        <p:nvSpPr>
          <p:cNvPr id="24583" name="Oval 7">
            <a:extLst>
              <a:ext uri="{FF2B5EF4-FFF2-40B4-BE49-F238E27FC236}">
                <a16:creationId xmlns:a16="http://schemas.microsoft.com/office/drawing/2014/main" id="{3F91A2AC-2990-4BAA-A87A-82A93F07FD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57800" y="2133600"/>
            <a:ext cx="762000" cy="762000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4000" b="0" i="0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  <a:sym typeface="Symbol" panose="05050102010706020507" pitchFamily="18" charset="2"/>
              </a:rPr>
              <a:t>2</a:t>
            </a:r>
          </a:p>
        </p:txBody>
      </p:sp>
      <p:sp>
        <p:nvSpPr>
          <p:cNvPr id="24584" name="Oval 8">
            <a:extLst>
              <a:ext uri="{FF2B5EF4-FFF2-40B4-BE49-F238E27FC236}">
                <a16:creationId xmlns:a16="http://schemas.microsoft.com/office/drawing/2014/main" id="{BCA7F2B3-E77F-41B7-BEEA-2845117C38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57800" y="3657600"/>
            <a:ext cx="762000" cy="762000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4000" b="0" i="0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  <a:sym typeface="Symbol" panose="05050102010706020507" pitchFamily="18" charset="2"/>
              </a:rPr>
              <a:t>2</a:t>
            </a:r>
          </a:p>
        </p:txBody>
      </p:sp>
      <p:sp>
        <p:nvSpPr>
          <p:cNvPr id="24585" name="Oval 9">
            <a:extLst>
              <a:ext uri="{FF2B5EF4-FFF2-40B4-BE49-F238E27FC236}">
                <a16:creationId xmlns:a16="http://schemas.microsoft.com/office/drawing/2014/main" id="{00D16F43-74DD-4405-BBA2-085C7E6005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15200" y="2133600"/>
            <a:ext cx="762000" cy="762000"/>
          </a:xfrm>
          <a:prstGeom prst="ellipse">
            <a:avLst/>
          </a:prstGeom>
          <a:solidFill>
            <a:schemeClr val="folHlink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4000" b="0" i="0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  <a:sym typeface="Symbol" panose="05050102010706020507" pitchFamily="18" charset="2"/>
              </a:rPr>
              <a:t>3</a:t>
            </a:r>
          </a:p>
        </p:txBody>
      </p:sp>
      <p:sp>
        <p:nvSpPr>
          <p:cNvPr id="24586" name="Oval 10">
            <a:extLst>
              <a:ext uri="{FF2B5EF4-FFF2-40B4-BE49-F238E27FC236}">
                <a16:creationId xmlns:a16="http://schemas.microsoft.com/office/drawing/2014/main" id="{7651604A-A3BA-4C36-94E8-780CBEF7FA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15200" y="3657600"/>
            <a:ext cx="762000" cy="762000"/>
          </a:xfrm>
          <a:prstGeom prst="ellipse">
            <a:avLst/>
          </a:prstGeom>
          <a:solidFill>
            <a:schemeClr val="folHlink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4000" b="0" i="0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  <a:sym typeface="Symbol" panose="05050102010706020507" pitchFamily="18" charset="2"/>
              </a:rPr>
              <a:t>3</a:t>
            </a:r>
          </a:p>
        </p:txBody>
      </p:sp>
      <p:sp>
        <p:nvSpPr>
          <p:cNvPr id="24587" name="Text Box 11">
            <a:extLst>
              <a:ext uri="{FF2B5EF4-FFF2-40B4-BE49-F238E27FC236}">
                <a16:creationId xmlns:a16="http://schemas.microsoft.com/office/drawing/2014/main" id="{C7FB01B8-E03B-4E98-BDFC-B29B2F9DA6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82713" y="1676400"/>
            <a:ext cx="2825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r</a:t>
            </a:r>
          </a:p>
        </p:txBody>
      </p:sp>
      <p:sp>
        <p:nvSpPr>
          <p:cNvPr id="24588" name="Text Box 12">
            <a:extLst>
              <a:ext uri="{FF2B5EF4-FFF2-40B4-BE49-F238E27FC236}">
                <a16:creationId xmlns:a16="http://schemas.microsoft.com/office/drawing/2014/main" id="{C65F4C1E-E902-4328-9024-EFE35A5035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29000" y="1676400"/>
            <a:ext cx="2825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s</a:t>
            </a:r>
          </a:p>
        </p:txBody>
      </p:sp>
      <p:sp>
        <p:nvSpPr>
          <p:cNvPr id="24589" name="Text Box 13">
            <a:extLst>
              <a:ext uri="{FF2B5EF4-FFF2-40B4-BE49-F238E27FC236}">
                <a16:creationId xmlns:a16="http://schemas.microsoft.com/office/drawing/2014/main" id="{A19409C0-29B1-45CD-BC22-8D30867E48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89575" y="1676400"/>
            <a:ext cx="2540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t</a:t>
            </a:r>
          </a:p>
        </p:txBody>
      </p:sp>
      <p:sp>
        <p:nvSpPr>
          <p:cNvPr id="24590" name="Text Box 14">
            <a:extLst>
              <a:ext uri="{FF2B5EF4-FFF2-40B4-BE49-F238E27FC236}">
                <a16:creationId xmlns:a16="http://schemas.microsoft.com/office/drawing/2014/main" id="{B3CD1872-DB99-42AB-A0DE-15118E771A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00938" y="1676400"/>
            <a:ext cx="32543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u</a:t>
            </a:r>
          </a:p>
        </p:txBody>
      </p:sp>
      <p:sp>
        <p:nvSpPr>
          <p:cNvPr id="24591" name="Text Box 15">
            <a:extLst>
              <a:ext uri="{FF2B5EF4-FFF2-40B4-BE49-F238E27FC236}">
                <a16:creationId xmlns:a16="http://schemas.microsoft.com/office/drawing/2014/main" id="{C817D2A8-2929-40FB-953D-F3A7BF2992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65250" y="4419600"/>
            <a:ext cx="29686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v</a:t>
            </a:r>
          </a:p>
        </p:txBody>
      </p:sp>
      <p:sp>
        <p:nvSpPr>
          <p:cNvPr id="24592" name="Text Box 16">
            <a:extLst>
              <a:ext uri="{FF2B5EF4-FFF2-40B4-BE49-F238E27FC236}">
                <a16:creationId xmlns:a16="http://schemas.microsoft.com/office/drawing/2014/main" id="{E4FF6FF7-6314-4050-A67F-66AEF54FA1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16300" y="4419600"/>
            <a:ext cx="35401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w</a:t>
            </a:r>
          </a:p>
        </p:txBody>
      </p:sp>
      <p:sp>
        <p:nvSpPr>
          <p:cNvPr id="24593" name="Text Box 17">
            <a:extLst>
              <a:ext uri="{FF2B5EF4-FFF2-40B4-BE49-F238E27FC236}">
                <a16:creationId xmlns:a16="http://schemas.microsoft.com/office/drawing/2014/main" id="{5238D9CC-916B-4B52-877E-B4B539F730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16563" y="4419600"/>
            <a:ext cx="311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x</a:t>
            </a:r>
          </a:p>
        </p:txBody>
      </p:sp>
      <p:sp>
        <p:nvSpPr>
          <p:cNvPr id="24594" name="Text Box 18">
            <a:extLst>
              <a:ext uri="{FF2B5EF4-FFF2-40B4-BE49-F238E27FC236}">
                <a16:creationId xmlns:a16="http://schemas.microsoft.com/office/drawing/2014/main" id="{F83BC6D1-3683-49E8-A3DA-A79DB6745C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04125" y="4419600"/>
            <a:ext cx="29686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y</a:t>
            </a:r>
          </a:p>
        </p:txBody>
      </p:sp>
      <p:cxnSp>
        <p:nvCxnSpPr>
          <p:cNvPr id="24595" name="AutoShape 19">
            <a:extLst>
              <a:ext uri="{FF2B5EF4-FFF2-40B4-BE49-F238E27FC236}">
                <a16:creationId xmlns:a16="http://schemas.microsoft.com/office/drawing/2014/main" id="{F4FE971D-CA37-4402-B025-3BF4185A80E8}"/>
              </a:ext>
            </a:extLst>
          </p:cNvPr>
          <p:cNvCxnSpPr>
            <a:cxnSpLocks noChangeShapeType="1"/>
            <a:stCxn id="24580" idx="0"/>
            <a:endCxn id="24579" idx="4"/>
          </p:cNvCxnSpPr>
          <p:nvPr/>
        </p:nvCxnSpPr>
        <p:spPr bwMode="auto">
          <a:xfrm flipV="1">
            <a:off x="1524000" y="2909888"/>
            <a:ext cx="0" cy="733425"/>
          </a:xfrm>
          <a:prstGeom prst="straightConnector1">
            <a:avLst/>
          </a:prstGeom>
          <a:noFill/>
          <a:ln w="76200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596" name="AutoShape 20">
            <a:extLst>
              <a:ext uri="{FF2B5EF4-FFF2-40B4-BE49-F238E27FC236}">
                <a16:creationId xmlns:a16="http://schemas.microsoft.com/office/drawing/2014/main" id="{C65024EB-215F-477C-B7AD-FE7506873FF5}"/>
              </a:ext>
            </a:extLst>
          </p:cNvPr>
          <p:cNvCxnSpPr>
            <a:cxnSpLocks noChangeShapeType="1"/>
            <a:stCxn id="24579" idx="6"/>
            <a:endCxn id="24581" idx="2"/>
          </p:cNvCxnSpPr>
          <p:nvPr/>
        </p:nvCxnSpPr>
        <p:spPr bwMode="auto">
          <a:xfrm>
            <a:off x="1919288" y="2514600"/>
            <a:ext cx="1266825" cy="0"/>
          </a:xfrm>
          <a:prstGeom prst="straightConnector1">
            <a:avLst/>
          </a:prstGeom>
          <a:noFill/>
          <a:ln w="76200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597" name="AutoShape 21">
            <a:extLst>
              <a:ext uri="{FF2B5EF4-FFF2-40B4-BE49-F238E27FC236}">
                <a16:creationId xmlns:a16="http://schemas.microsoft.com/office/drawing/2014/main" id="{330DFD18-EBCF-433F-B67A-C5E72BBFC861}"/>
              </a:ext>
            </a:extLst>
          </p:cNvPr>
          <p:cNvCxnSpPr>
            <a:cxnSpLocks noChangeShapeType="1"/>
            <a:stCxn id="24581" idx="4"/>
            <a:endCxn id="24582" idx="0"/>
          </p:cNvCxnSpPr>
          <p:nvPr/>
        </p:nvCxnSpPr>
        <p:spPr bwMode="auto">
          <a:xfrm>
            <a:off x="3581400" y="2909888"/>
            <a:ext cx="0" cy="733425"/>
          </a:xfrm>
          <a:prstGeom prst="straightConnector1">
            <a:avLst/>
          </a:prstGeom>
          <a:noFill/>
          <a:ln w="76200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598" name="AutoShape 22">
            <a:extLst>
              <a:ext uri="{FF2B5EF4-FFF2-40B4-BE49-F238E27FC236}">
                <a16:creationId xmlns:a16="http://schemas.microsoft.com/office/drawing/2014/main" id="{AC97013F-953A-4102-A49D-757FC444E3C7}"/>
              </a:ext>
            </a:extLst>
          </p:cNvPr>
          <p:cNvCxnSpPr>
            <a:cxnSpLocks noChangeShapeType="1"/>
            <a:stCxn id="24582" idx="7"/>
            <a:endCxn id="24583" idx="3"/>
          </p:cNvCxnSpPr>
          <p:nvPr/>
        </p:nvCxnSpPr>
        <p:spPr bwMode="auto">
          <a:xfrm flipV="1">
            <a:off x="3851275" y="2798763"/>
            <a:ext cx="1517650" cy="955675"/>
          </a:xfrm>
          <a:prstGeom prst="straightConnector1">
            <a:avLst/>
          </a:prstGeom>
          <a:noFill/>
          <a:ln w="76200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599" name="AutoShape 23">
            <a:extLst>
              <a:ext uri="{FF2B5EF4-FFF2-40B4-BE49-F238E27FC236}">
                <a16:creationId xmlns:a16="http://schemas.microsoft.com/office/drawing/2014/main" id="{0551DF92-260E-4E55-BECB-38260B3FF127}"/>
              </a:ext>
            </a:extLst>
          </p:cNvPr>
          <p:cNvCxnSpPr>
            <a:cxnSpLocks noChangeShapeType="1"/>
            <a:stCxn id="24582" idx="6"/>
            <a:endCxn id="24584" idx="2"/>
          </p:cNvCxnSpPr>
          <p:nvPr/>
        </p:nvCxnSpPr>
        <p:spPr bwMode="auto">
          <a:xfrm>
            <a:off x="3976688" y="4038600"/>
            <a:ext cx="1266825" cy="0"/>
          </a:xfrm>
          <a:prstGeom prst="straightConnector1">
            <a:avLst/>
          </a:prstGeom>
          <a:noFill/>
          <a:ln w="76200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600" name="AutoShape 24">
            <a:extLst>
              <a:ext uri="{FF2B5EF4-FFF2-40B4-BE49-F238E27FC236}">
                <a16:creationId xmlns:a16="http://schemas.microsoft.com/office/drawing/2014/main" id="{C63AE31D-003A-4CF2-8D46-0D369C21CFA1}"/>
              </a:ext>
            </a:extLst>
          </p:cNvPr>
          <p:cNvCxnSpPr>
            <a:cxnSpLocks noChangeShapeType="1"/>
            <a:stCxn id="24584" idx="0"/>
            <a:endCxn id="24583" idx="4"/>
          </p:cNvCxnSpPr>
          <p:nvPr/>
        </p:nvCxnSpPr>
        <p:spPr bwMode="auto">
          <a:xfrm flipV="1">
            <a:off x="5638800" y="2909888"/>
            <a:ext cx="0" cy="73342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601" name="AutoShape 25">
            <a:extLst>
              <a:ext uri="{FF2B5EF4-FFF2-40B4-BE49-F238E27FC236}">
                <a16:creationId xmlns:a16="http://schemas.microsoft.com/office/drawing/2014/main" id="{14A9A392-4DF7-4C2D-BF83-90C7389A27A8}"/>
              </a:ext>
            </a:extLst>
          </p:cNvPr>
          <p:cNvCxnSpPr>
            <a:cxnSpLocks noChangeShapeType="1"/>
            <a:stCxn id="24583" idx="6"/>
            <a:endCxn id="24585" idx="2"/>
          </p:cNvCxnSpPr>
          <p:nvPr/>
        </p:nvCxnSpPr>
        <p:spPr bwMode="auto">
          <a:xfrm>
            <a:off x="6034088" y="2514600"/>
            <a:ext cx="1266825" cy="0"/>
          </a:xfrm>
          <a:prstGeom prst="straightConnector1">
            <a:avLst/>
          </a:prstGeom>
          <a:noFill/>
          <a:ln w="76200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602" name="AutoShape 26">
            <a:extLst>
              <a:ext uri="{FF2B5EF4-FFF2-40B4-BE49-F238E27FC236}">
                <a16:creationId xmlns:a16="http://schemas.microsoft.com/office/drawing/2014/main" id="{8EC98360-B771-4C08-B8BA-48F7C586ADD2}"/>
              </a:ext>
            </a:extLst>
          </p:cNvPr>
          <p:cNvCxnSpPr>
            <a:cxnSpLocks noChangeShapeType="1"/>
            <a:stCxn id="24584" idx="6"/>
            <a:endCxn id="24586" idx="2"/>
          </p:cNvCxnSpPr>
          <p:nvPr/>
        </p:nvCxnSpPr>
        <p:spPr bwMode="auto">
          <a:xfrm>
            <a:off x="6034088" y="4038600"/>
            <a:ext cx="1266825" cy="0"/>
          </a:xfrm>
          <a:prstGeom prst="straightConnector1">
            <a:avLst/>
          </a:prstGeom>
          <a:noFill/>
          <a:ln w="76200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603" name="AutoShape 27">
            <a:extLst>
              <a:ext uri="{FF2B5EF4-FFF2-40B4-BE49-F238E27FC236}">
                <a16:creationId xmlns:a16="http://schemas.microsoft.com/office/drawing/2014/main" id="{0E8F13C5-8EF3-4E23-8E3A-35F2C908C74B}"/>
              </a:ext>
            </a:extLst>
          </p:cNvPr>
          <p:cNvCxnSpPr>
            <a:cxnSpLocks noChangeShapeType="1"/>
            <a:stCxn id="24586" idx="0"/>
            <a:endCxn id="24585" idx="4"/>
          </p:cNvCxnSpPr>
          <p:nvPr/>
        </p:nvCxnSpPr>
        <p:spPr bwMode="auto">
          <a:xfrm flipV="1">
            <a:off x="7696200" y="2909888"/>
            <a:ext cx="0" cy="73342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4604" name="Rectangle 28">
            <a:extLst>
              <a:ext uri="{FF2B5EF4-FFF2-40B4-BE49-F238E27FC236}">
                <a16:creationId xmlns:a16="http://schemas.microsoft.com/office/drawing/2014/main" id="{C0C151DC-0703-4719-8105-178B7B049A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8800" y="5562600"/>
            <a:ext cx="6858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Q:</a:t>
            </a:r>
          </a:p>
        </p:txBody>
      </p:sp>
      <p:sp>
        <p:nvSpPr>
          <p:cNvPr id="24605" name="Rectangle 29">
            <a:extLst>
              <a:ext uri="{FF2B5EF4-FFF2-40B4-BE49-F238E27FC236}">
                <a16:creationId xmlns:a16="http://schemas.microsoft.com/office/drawing/2014/main" id="{51DA9239-E219-475D-993E-4B425E3B7F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4600" y="5562600"/>
            <a:ext cx="685800" cy="6096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v</a:t>
            </a:r>
          </a:p>
        </p:txBody>
      </p:sp>
      <p:sp>
        <p:nvSpPr>
          <p:cNvPr id="24606" name="Rectangle 30">
            <a:extLst>
              <a:ext uri="{FF2B5EF4-FFF2-40B4-BE49-F238E27FC236}">
                <a16:creationId xmlns:a16="http://schemas.microsoft.com/office/drawing/2014/main" id="{221DC00E-E856-40AB-BD0E-97A1D4851D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0400" y="5562600"/>
            <a:ext cx="685800" cy="6096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u</a:t>
            </a:r>
          </a:p>
        </p:txBody>
      </p:sp>
      <p:sp>
        <p:nvSpPr>
          <p:cNvPr id="24607" name="Rectangle 31">
            <a:extLst>
              <a:ext uri="{FF2B5EF4-FFF2-40B4-BE49-F238E27FC236}">
                <a16:creationId xmlns:a16="http://schemas.microsoft.com/office/drawing/2014/main" id="{C80E93C5-83CA-49B2-A011-B8C2C99190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6200" y="5562600"/>
            <a:ext cx="685800" cy="6096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y</a:t>
            </a:r>
          </a:p>
        </p:txBody>
      </p:sp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C198CDB2-191F-4DB8-B0D0-098192924B7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Breadth-First Search: Example</a:t>
            </a:r>
          </a:p>
        </p:txBody>
      </p:sp>
      <p:sp>
        <p:nvSpPr>
          <p:cNvPr id="25603" name="Oval 3">
            <a:extLst>
              <a:ext uri="{FF2B5EF4-FFF2-40B4-BE49-F238E27FC236}">
                <a16:creationId xmlns:a16="http://schemas.microsoft.com/office/drawing/2014/main" id="{CF9CDB8A-DBEB-46D9-8B98-B48FE9CF15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0" y="2133600"/>
            <a:ext cx="762000" cy="762000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4000" b="0" i="0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  <a:sym typeface="Symbol" panose="05050102010706020507" pitchFamily="18" charset="2"/>
              </a:rPr>
              <a:t>1</a:t>
            </a:r>
            <a:endParaRPr kumimoji="0" lang="en-US" altLang="en-US" sz="4000" b="0" i="0" u="none" strike="noStrike" kern="1200" cap="none" spc="0" normalizeH="0" baseline="0" noProof="0">
              <a:ln>
                <a:noFill/>
              </a:ln>
              <a:solidFill>
                <a:srgbClr val="0033CC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25604" name="Oval 4">
            <a:extLst>
              <a:ext uri="{FF2B5EF4-FFF2-40B4-BE49-F238E27FC236}">
                <a16:creationId xmlns:a16="http://schemas.microsoft.com/office/drawing/2014/main" id="{B3B073B3-33EB-4537-8B82-7286FFD00E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0" y="3657600"/>
            <a:ext cx="762000" cy="762000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4000" b="0" i="0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  <a:sym typeface="Symbol" panose="05050102010706020507" pitchFamily="18" charset="2"/>
              </a:rPr>
              <a:t>2</a:t>
            </a:r>
          </a:p>
        </p:txBody>
      </p:sp>
      <p:sp>
        <p:nvSpPr>
          <p:cNvPr id="25605" name="Oval 5">
            <a:extLst>
              <a:ext uri="{FF2B5EF4-FFF2-40B4-BE49-F238E27FC236}">
                <a16:creationId xmlns:a16="http://schemas.microsoft.com/office/drawing/2014/main" id="{9E8DAA3D-9F58-42CC-B1CE-EE653DE38B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0400" y="2133600"/>
            <a:ext cx="762000" cy="762000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4000" b="0" i="0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  <a:sym typeface="Symbol" panose="05050102010706020507" pitchFamily="18" charset="2"/>
              </a:rPr>
              <a:t>0</a:t>
            </a:r>
          </a:p>
        </p:txBody>
      </p:sp>
      <p:sp>
        <p:nvSpPr>
          <p:cNvPr id="25606" name="Oval 6">
            <a:extLst>
              <a:ext uri="{FF2B5EF4-FFF2-40B4-BE49-F238E27FC236}">
                <a16:creationId xmlns:a16="http://schemas.microsoft.com/office/drawing/2014/main" id="{E9714AEE-2888-4E9B-A44C-D707EE1C47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0400" y="3657600"/>
            <a:ext cx="762000" cy="762000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4000" b="0" i="0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  <a:sym typeface="Symbol" panose="05050102010706020507" pitchFamily="18" charset="2"/>
              </a:rPr>
              <a:t>1</a:t>
            </a:r>
          </a:p>
        </p:txBody>
      </p:sp>
      <p:sp>
        <p:nvSpPr>
          <p:cNvPr id="25607" name="Oval 7">
            <a:extLst>
              <a:ext uri="{FF2B5EF4-FFF2-40B4-BE49-F238E27FC236}">
                <a16:creationId xmlns:a16="http://schemas.microsoft.com/office/drawing/2014/main" id="{8C9FA90A-0D7F-4353-A0B2-1D8C886FF6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57800" y="2133600"/>
            <a:ext cx="762000" cy="762000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4000" b="0" i="0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  <a:sym typeface="Symbol" panose="05050102010706020507" pitchFamily="18" charset="2"/>
              </a:rPr>
              <a:t>2</a:t>
            </a:r>
          </a:p>
        </p:txBody>
      </p:sp>
      <p:sp>
        <p:nvSpPr>
          <p:cNvPr id="25608" name="Oval 8">
            <a:extLst>
              <a:ext uri="{FF2B5EF4-FFF2-40B4-BE49-F238E27FC236}">
                <a16:creationId xmlns:a16="http://schemas.microsoft.com/office/drawing/2014/main" id="{C5CB092B-AE53-4AFA-A4C6-5FB9D245D0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57800" y="3657600"/>
            <a:ext cx="762000" cy="762000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4000" b="0" i="0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  <a:sym typeface="Symbol" panose="05050102010706020507" pitchFamily="18" charset="2"/>
              </a:rPr>
              <a:t>2</a:t>
            </a:r>
          </a:p>
        </p:txBody>
      </p:sp>
      <p:sp>
        <p:nvSpPr>
          <p:cNvPr id="25609" name="Oval 9">
            <a:extLst>
              <a:ext uri="{FF2B5EF4-FFF2-40B4-BE49-F238E27FC236}">
                <a16:creationId xmlns:a16="http://schemas.microsoft.com/office/drawing/2014/main" id="{3EC23772-FC62-4208-B0DE-BBF3305DEF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15200" y="2133600"/>
            <a:ext cx="762000" cy="762000"/>
          </a:xfrm>
          <a:prstGeom prst="ellipse">
            <a:avLst/>
          </a:prstGeom>
          <a:solidFill>
            <a:schemeClr val="folHlink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4000" b="0" i="0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  <a:sym typeface="Symbol" panose="05050102010706020507" pitchFamily="18" charset="2"/>
              </a:rPr>
              <a:t>3</a:t>
            </a:r>
          </a:p>
        </p:txBody>
      </p:sp>
      <p:sp>
        <p:nvSpPr>
          <p:cNvPr id="25610" name="Oval 10">
            <a:extLst>
              <a:ext uri="{FF2B5EF4-FFF2-40B4-BE49-F238E27FC236}">
                <a16:creationId xmlns:a16="http://schemas.microsoft.com/office/drawing/2014/main" id="{5908A3A4-D2C1-423D-A912-625570F3C7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15200" y="3657600"/>
            <a:ext cx="762000" cy="762000"/>
          </a:xfrm>
          <a:prstGeom prst="ellipse">
            <a:avLst/>
          </a:prstGeom>
          <a:solidFill>
            <a:schemeClr val="folHlink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4000" b="0" i="0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  <a:sym typeface="Symbol" panose="05050102010706020507" pitchFamily="18" charset="2"/>
              </a:rPr>
              <a:t>3</a:t>
            </a:r>
          </a:p>
        </p:txBody>
      </p:sp>
      <p:sp>
        <p:nvSpPr>
          <p:cNvPr id="25611" name="Text Box 11">
            <a:extLst>
              <a:ext uri="{FF2B5EF4-FFF2-40B4-BE49-F238E27FC236}">
                <a16:creationId xmlns:a16="http://schemas.microsoft.com/office/drawing/2014/main" id="{CFCE9C64-53F3-4B04-868C-6FCA657723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82713" y="1676400"/>
            <a:ext cx="2825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r</a:t>
            </a:r>
          </a:p>
        </p:txBody>
      </p:sp>
      <p:sp>
        <p:nvSpPr>
          <p:cNvPr id="25612" name="Text Box 12">
            <a:extLst>
              <a:ext uri="{FF2B5EF4-FFF2-40B4-BE49-F238E27FC236}">
                <a16:creationId xmlns:a16="http://schemas.microsoft.com/office/drawing/2014/main" id="{F3CC1BB6-8EA3-44D7-B621-B622F63771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29000" y="1676400"/>
            <a:ext cx="2825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s</a:t>
            </a:r>
          </a:p>
        </p:txBody>
      </p:sp>
      <p:sp>
        <p:nvSpPr>
          <p:cNvPr id="25613" name="Text Box 13">
            <a:extLst>
              <a:ext uri="{FF2B5EF4-FFF2-40B4-BE49-F238E27FC236}">
                <a16:creationId xmlns:a16="http://schemas.microsoft.com/office/drawing/2014/main" id="{06C8708B-98C3-4797-BA51-28A0284F41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89575" y="1676400"/>
            <a:ext cx="2540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t</a:t>
            </a:r>
          </a:p>
        </p:txBody>
      </p:sp>
      <p:sp>
        <p:nvSpPr>
          <p:cNvPr id="25614" name="Text Box 14">
            <a:extLst>
              <a:ext uri="{FF2B5EF4-FFF2-40B4-BE49-F238E27FC236}">
                <a16:creationId xmlns:a16="http://schemas.microsoft.com/office/drawing/2014/main" id="{EEF3A75B-1B0B-47BF-A6E7-99A3674791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00938" y="1676400"/>
            <a:ext cx="32543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u</a:t>
            </a:r>
          </a:p>
        </p:txBody>
      </p:sp>
      <p:sp>
        <p:nvSpPr>
          <p:cNvPr id="25615" name="Text Box 15">
            <a:extLst>
              <a:ext uri="{FF2B5EF4-FFF2-40B4-BE49-F238E27FC236}">
                <a16:creationId xmlns:a16="http://schemas.microsoft.com/office/drawing/2014/main" id="{7E943F74-2220-4A31-B1BB-25FBF49F5C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65250" y="4419600"/>
            <a:ext cx="29686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v</a:t>
            </a:r>
          </a:p>
        </p:txBody>
      </p:sp>
      <p:sp>
        <p:nvSpPr>
          <p:cNvPr id="25616" name="Text Box 16">
            <a:extLst>
              <a:ext uri="{FF2B5EF4-FFF2-40B4-BE49-F238E27FC236}">
                <a16:creationId xmlns:a16="http://schemas.microsoft.com/office/drawing/2014/main" id="{1AEB2CD7-93DB-4C0F-825C-9155BF8C66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16300" y="4419600"/>
            <a:ext cx="35401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w</a:t>
            </a:r>
          </a:p>
        </p:txBody>
      </p:sp>
      <p:sp>
        <p:nvSpPr>
          <p:cNvPr id="25617" name="Text Box 17">
            <a:extLst>
              <a:ext uri="{FF2B5EF4-FFF2-40B4-BE49-F238E27FC236}">
                <a16:creationId xmlns:a16="http://schemas.microsoft.com/office/drawing/2014/main" id="{4A93C611-1016-4C9E-A6D0-BEEC1F6C12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16563" y="4419600"/>
            <a:ext cx="311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x</a:t>
            </a:r>
          </a:p>
        </p:txBody>
      </p:sp>
      <p:sp>
        <p:nvSpPr>
          <p:cNvPr id="25618" name="Text Box 18">
            <a:extLst>
              <a:ext uri="{FF2B5EF4-FFF2-40B4-BE49-F238E27FC236}">
                <a16:creationId xmlns:a16="http://schemas.microsoft.com/office/drawing/2014/main" id="{C73CDB89-2B06-40E4-A65E-9470ADD404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04125" y="4419600"/>
            <a:ext cx="29686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y</a:t>
            </a:r>
          </a:p>
        </p:txBody>
      </p:sp>
      <p:cxnSp>
        <p:nvCxnSpPr>
          <p:cNvPr id="25619" name="AutoShape 19">
            <a:extLst>
              <a:ext uri="{FF2B5EF4-FFF2-40B4-BE49-F238E27FC236}">
                <a16:creationId xmlns:a16="http://schemas.microsoft.com/office/drawing/2014/main" id="{D735D976-6F32-4F10-9EAA-149A328225B9}"/>
              </a:ext>
            </a:extLst>
          </p:cNvPr>
          <p:cNvCxnSpPr>
            <a:cxnSpLocks noChangeShapeType="1"/>
            <a:stCxn id="25604" idx="0"/>
            <a:endCxn id="25603" idx="4"/>
          </p:cNvCxnSpPr>
          <p:nvPr/>
        </p:nvCxnSpPr>
        <p:spPr bwMode="auto">
          <a:xfrm flipV="1">
            <a:off x="1524000" y="2909888"/>
            <a:ext cx="0" cy="733425"/>
          </a:xfrm>
          <a:prstGeom prst="straightConnector1">
            <a:avLst/>
          </a:prstGeom>
          <a:noFill/>
          <a:ln w="76200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5620" name="AutoShape 20">
            <a:extLst>
              <a:ext uri="{FF2B5EF4-FFF2-40B4-BE49-F238E27FC236}">
                <a16:creationId xmlns:a16="http://schemas.microsoft.com/office/drawing/2014/main" id="{3A8647EA-2F31-44F3-9F94-DB2A32ED30CE}"/>
              </a:ext>
            </a:extLst>
          </p:cNvPr>
          <p:cNvCxnSpPr>
            <a:cxnSpLocks noChangeShapeType="1"/>
            <a:stCxn id="25603" idx="6"/>
            <a:endCxn id="25605" idx="2"/>
          </p:cNvCxnSpPr>
          <p:nvPr/>
        </p:nvCxnSpPr>
        <p:spPr bwMode="auto">
          <a:xfrm>
            <a:off x="1919288" y="2514600"/>
            <a:ext cx="1266825" cy="0"/>
          </a:xfrm>
          <a:prstGeom prst="straightConnector1">
            <a:avLst/>
          </a:prstGeom>
          <a:noFill/>
          <a:ln w="76200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5621" name="AutoShape 21">
            <a:extLst>
              <a:ext uri="{FF2B5EF4-FFF2-40B4-BE49-F238E27FC236}">
                <a16:creationId xmlns:a16="http://schemas.microsoft.com/office/drawing/2014/main" id="{A2B15C30-EABF-416B-B02A-03B1D697B962}"/>
              </a:ext>
            </a:extLst>
          </p:cNvPr>
          <p:cNvCxnSpPr>
            <a:cxnSpLocks noChangeShapeType="1"/>
            <a:stCxn id="25605" idx="4"/>
            <a:endCxn id="25606" idx="0"/>
          </p:cNvCxnSpPr>
          <p:nvPr/>
        </p:nvCxnSpPr>
        <p:spPr bwMode="auto">
          <a:xfrm>
            <a:off x="3581400" y="2909888"/>
            <a:ext cx="0" cy="733425"/>
          </a:xfrm>
          <a:prstGeom prst="straightConnector1">
            <a:avLst/>
          </a:prstGeom>
          <a:noFill/>
          <a:ln w="76200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5622" name="AutoShape 22">
            <a:extLst>
              <a:ext uri="{FF2B5EF4-FFF2-40B4-BE49-F238E27FC236}">
                <a16:creationId xmlns:a16="http://schemas.microsoft.com/office/drawing/2014/main" id="{6EC09665-0EE4-4D33-A51F-22645258B949}"/>
              </a:ext>
            </a:extLst>
          </p:cNvPr>
          <p:cNvCxnSpPr>
            <a:cxnSpLocks noChangeShapeType="1"/>
            <a:stCxn id="25606" idx="7"/>
            <a:endCxn id="25607" idx="3"/>
          </p:cNvCxnSpPr>
          <p:nvPr/>
        </p:nvCxnSpPr>
        <p:spPr bwMode="auto">
          <a:xfrm flipV="1">
            <a:off x="3851275" y="2798763"/>
            <a:ext cx="1517650" cy="955675"/>
          </a:xfrm>
          <a:prstGeom prst="straightConnector1">
            <a:avLst/>
          </a:prstGeom>
          <a:noFill/>
          <a:ln w="76200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5623" name="AutoShape 23">
            <a:extLst>
              <a:ext uri="{FF2B5EF4-FFF2-40B4-BE49-F238E27FC236}">
                <a16:creationId xmlns:a16="http://schemas.microsoft.com/office/drawing/2014/main" id="{25481017-045E-4D91-8A33-18B3D2D788C9}"/>
              </a:ext>
            </a:extLst>
          </p:cNvPr>
          <p:cNvCxnSpPr>
            <a:cxnSpLocks noChangeShapeType="1"/>
            <a:stCxn id="25606" idx="6"/>
            <a:endCxn id="25608" idx="2"/>
          </p:cNvCxnSpPr>
          <p:nvPr/>
        </p:nvCxnSpPr>
        <p:spPr bwMode="auto">
          <a:xfrm>
            <a:off x="3976688" y="4038600"/>
            <a:ext cx="1266825" cy="0"/>
          </a:xfrm>
          <a:prstGeom prst="straightConnector1">
            <a:avLst/>
          </a:prstGeom>
          <a:noFill/>
          <a:ln w="76200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5624" name="AutoShape 24">
            <a:extLst>
              <a:ext uri="{FF2B5EF4-FFF2-40B4-BE49-F238E27FC236}">
                <a16:creationId xmlns:a16="http://schemas.microsoft.com/office/drawing/2014/main" id="{42E90FEF-27AA-4431-80BF-1096F54E0096}"/>
              </a:ext>
            </a:extLst>
          </p:cNvPr>
          <p:cNvCxnSpPr>
            <a:cxnSpLocks noChangeShapeType="1"/>
            <a:stCxn id="25608" idx="0"/>
            <a:endCxn id="25607" idx="4"/>
          </p:cNvCxnSpPr>
          <p:nvPr/>
        </p:nvCxnSpPr>
        <p:spPr bwMode="auto">
          <a:xfrm flipV="1">
            <a:off x="5638800" y="2909888"/>
            <a:ext cx="0" cy="73342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5625" name="AutoShape 25">
            <a:extLst>
              <a:ext uri="{FF2B5EF4-FFF2-40B4-BE49-F238E27FC236}">
                <a16:creationId xmlns:a16="http://schemas.microsoft.com/office/drawing/2014/main" id="{5F02E046-932D-490F-ACD9-F3120B536868}"/>
              </a:ext>
            </a:extLst>
          </p:cNvPr>
          <p:cNvCxnSpPr>
            <a:cxnSpLocks noChangeShapeType="1"/>
            <a:stCxn id="25607" idx="6"/>
            <a:endCxn id="25609" idx="2"/>
          </p:cNvCxnSpPr>
          <p:nvPr/>
        </p:nvCxnSpPr>
        <p:spPr bwMode="auto">
          <a:xfrm>
            <a:off x="6034088" y="2514600"/>
            <a:ext cx="1266825" cy="0"/>
          </a:xfrm>
          <a:prstGeom prst="straightConnector1">
            <a:avLst/>
          </a:prstGeom>
          <a:noFill/>
          <a:ln w="76200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5626" name="AutoShape 26">
            <a:extLst>
              <a:ext uri="{FF2B5EF4-FFF2-40B4-BE49-F238E27FC236}">
                <a16:creationId xmlns:a16="http://schemas.microsoft.com/office/drawing/2014/main" id="{673AF640-D5EE-462F-8192-84FB9CF32B3A}"/>
              </a:ext>
            </a:extLst>
          </p:cNvPr>
          <p:cNvCxnSpPr>
            <a:cxnSpLocks noChangeShapeType="1"/>
            <a:stCxn id="25608" idx="6"/>
            <a:endCxn id="25610" idx="2"/>
          </p:cNvCxnSpPr>
          <p:nvPr/>
        </p:nvCxnSpPr>
        <p:spPr bwMode="auto">
          <a:xfrm>
            <a:off x="6034088" y="4038600"/>
            <a:ext cx="1266825" cy="0"/>
          </a:xfrm>
          <a:prstGeom prst="straightConnector1">
            <a:avLst/>
          </a:prstGeom>
          <a:noFill/>
          <a:ln w="76200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5627" name="AutoShape 27">
            <a:extLst>
              <a:ext uri="{FF2B5EF4-FFF2-40B4-BE49-F238E27FC236}">
                <a16:creationId xmlns:a16="http://schemas.microsoft.com/office/drawing/2014/main" id="{6D2BB509-A6A1-4B9A-8F97-4C813661FBBC}"/>
              </a:ext>
            </a:extLst>
          </p:cNvPr>
          <p:cNvCxnSpPr>
            <a:cxnSpLocks noChangeShapeType="1"/>
            <a:stCxn id="25610" idx="0"/>
            <a:endCxn id="25609" idx="4"/>
          </p:cNvCxnSpPr>
          <p:nvPr/>
        </p:nvCxnSpPr>
        <p:spPr bwMode="auto">
          <a:xfrm flipV="1">
            <a:off x="7696200" y="2909888"/>
            <a:ext cx="0" cy="73342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5628" name="Rectangle 28">
            <a:extLst>
              <a:ext uri="{FF2B5EF4-FFF2-40B4-BE49-F238E27FC236}">
                <a16:creationId xmlns:a16="http://schemas.microsoft.com/office/drawing/2014/main" id="{58054E32-7F4F-4B9D-9654-93EC37EAD4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8800" y="5562600"/>
            <a:ext cx="6858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Q:</a:t>
            </a:r>
          </a:p>
        </p:txBody>
      </p:sp>
      <p:sp>
        <p:nvSpPr>
          <p:cNvPr id="25629" name="Rectangle 29">
            <a:extLst>
              <a:ext uri="{FF2B5EF4-FFF2-40B4-BE49-F238E27FC236}">
                <a16:creationId xmlns:a16="http://schemas.microsoft.com/office/drawing/2014/main" id="{E42FDD2A-C729-406A-A773-CB4E563638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4600" y="5562600"/>
            <a:ext cx="685800" cy="6096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u</a:t>
            </a:r>
          </a:p>
        </p:txBody>
      </p:sp>
      <p:sp>
        <p:nvSpPr>
          <p:cNvPr id="25630" name="Rectangle 30">
            <a:extLst>
              <a:ext uri="{FF2B5EF4-FFF2-40B4-BE49-F238E27FC236}">
                <a16:creationId xmlns:a16="http://schemas.microsoft.com/office/drawing/2014/main" id="{EF6B7D16-D174-42AE-8EF7-074392354C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0400" y="5562600"/>
            <a:ext cx="685800" cy="6096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y</a:t>
            </a:r>
          </a:p>
        </p:txBody>
      </p:sp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>
            <a:extLst>
              <a:ext uri="{FF2B5EF4-FFF2-40B4-BE49-F238E27FC236}">
                <a16:creationId xmlns:a16="http://schemas.microsoft.com/office/drawing/2014/main" id="{7DF42CD8-1B5B-475A-8063-6D931B341C2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Breadth-First Search: Example</a:t>
            </a:r>
          </a:p>
        </p:txBody>
      </p:sp>
      <p:sp>
        <p:nvSpPr>
          <p:cNvPr id="26627" name="Oval 3">
            <a:extLst>
              <a:ext uri="{FF2B5EF4-FFF2-40B4-BE49-F238E27FC236}">
                <a16:creationId xmlns:a16="http://schemas.microsoft.com/office/drawing/2014/main" id="{23FA325D-E51F-481D-91AF-AC2986E6EC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0" y="2133600"/>
            <a:ext cx="762000" cy="762000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4000" b="0" i="0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  <a:sym typeface="Symbol" panose="05050102010706020507" pitchFamily="18" charset="2"/>
              </a:rPr>
              <a:t>1</a:t>
            </a:r>
            <a:endParaRPr kumimoji="0" lang="en-US" altLang="en-US" sz="4000" b="0" i="0" u="none" strike="noStrike" kern="1200" cap="none" spc="0" normalizeH="0" baseline="0" noProof="0">
              <a:ln>
                <a:noFill/>
              </a:ln>
              <a:solidFill>
                <a:srgbClr val="0033CC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26628" name="Oval 4">
            <a:extLst>
              <a:ext uri="{FF2B5EF4-FFF2-40B4-BE49-F238E27FC236}">
                <a16:creationId xmlns:a16="http://schemas.microsoft.com/office/drawing/2014/main" id="{0CA2166B-9C88-432A-AEC5-41EB85F51E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0" y="3657600"/>
            <a:ext cx="762000" cy="762000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4000" b="0" i="0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  <a:sym typeface="Symbol" panose="05050102010706020507" pitchFamily="18" charset="2"/>
              </a:rPr>
              <a:t>2</a:t>
            </a:r>
          </a:p>
        </p:txBody>
      </p:sp>
      <p:sp>
        <p:nvSpPr>
          <p:cNvPr id="26629" name="Oval 5">
            <a:extLst>
              <a:ext uri="{FF2B5EF4-FFF2-40B4-BE49-F238E27FC236}">
                <a16:creationId xmlns:a16="http://schemas.microsoft.com/office/drawing/2014/main" id="{2002638C-AA29-4F49-889B-2857425C8C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0400" y="2133600"/>
            <a:ext cx="762000" cy="762000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4000" b="0" i="0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  <a:sym typeface="Symbol" panose="05050102010706020507" pitchFamily="18" charset="2"/>
              </a:rPr>
              <a:t>0</a:t>
            </a:r>
          </a:p>
        </p:txBody>
      </p:sp>
      <p:sp>
        <p:nvSpPr>
          <p:cNvPr id="26630" name="Oval 6">
            <a:extLst>
              <a:ext uri="{FF2B5EF4-FFF2-40B4-BE49-F238E27FC236}">
                <a16:creationId xmlns:a16="http://schemas.microsoft.com/office/drawing/2014/main" id="{0801FA7C-5FF2-4EFD-B46C-012DDD5EA7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0400" y="3657600"/>
            <a:ext cx="762000" cy="762000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4000" b="0" i="0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  <a:sym typeface="Symbol" panose="05050102010706020507" pitchFamily="18" charset="2"/>
              </a:rPr>
              <a:t>1</a:t>
            </a:r>
          </a:p>
        </p:txBody>
      </p:sp>
      <p:sp>
        <p:nvSpPr>
          <p:cNvPr id="26631" name="Oval 7">
            <a:extLst>
              <a:ext uri="{FF2B5EF4-FFF2-40B4-BE49-F238E27FC236}">
                <a16:creationId xmlns:a16="http://schemas.microsoft.com/office/drawing/2014/main" id="{7CC33421-A8D2-4B1A-936E-7F5B9142B4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57800" y="2133600"/>
            <a:ext cx="762000" cy="762000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4000" b="0" i="0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  <a:sym typeface="Symbol" panose="05050102010706020507" pitchFamily="18" charset="2"/>
              </a:rPr>
              <a:t>2</a:t>
            </a:r>
          </a:p>
        </p:txBody>
      </p:sp>
      <p:sp>
        <p:nvSpPr>
          <p:cNvPr id="26632" name="Oval 8">
            <a:extLst>
              <a:ext uri="{FF2B5EF4-FFF2-40B4-BE49-F238E27FC236}">
                <a16:creationId xmlns:a16="http://schemas.microsoft.com/office/drawing/2014/main" id="{4AB4A74C-B96F-430C-BA53-F9F2F55E9F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57800" y="3657600"/>
            <a:ext cx="762000" cy="762000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4000" b="0" i="0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  <a:sym typeface="Symbol" panose="05050102010706020507" pitchFamily="18" charset="2"/>
              </a:rPr>
              <a:t>2</a:t>
            </a:r>
          </a:p>
        </p:txBody>
      </p:sp>
      <p:sp>
        <p:nvSpPr>
          <p:cNvPr id="26633" name="Oval 9">
            <a:extLst>
              <a:ext uri="{FF2B5EF4-FFF2-40B4-BE49-F238E27FC236}">
                <a16:creationId xmlns:a16="http://schemas.microsoft.com/office/drawing/2014/main" id="{66544FE3-9928-48E7-B233-AF10F76F56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15200" y="2133600"/>
            <a:ext cx="762000" cy="762000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4000" b="0" i="0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  <a:sym typeface="Symbol" panose="05050102010706020507" pitchFamily="18" charset="2"/>
              </a:rPr>
              <a:t>3</a:t>
            </a:r>
          </a:p>
        </p:txBody>
      </p:sp>
      <p:sp>
        <p:nvSpPr>
          <p:cNvPr id="26634" name="Oval 10">
            <a:extLst>
              <a:ext uri="{FF2B5EF4-FFF2-40B4-BE49-F238E27FC236}">
                <a16:creationId xmlns:a16="http://schemas.microsoft.com/office/drawing/2014/main" id="{C9AE4AF9-8504-4314-ADE2-8D0F22521F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15200" y="3657600"/>
            <a:ext cx="762000" cy="762000"/>
          </a:xfrm>
          <a:prstGeom prst="ellipse">
            <a:avLst/>
          </a:prstGeom>
          <a:solidFill>
            <a:schemeClr val="folHlink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4000" b="0" i="0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  <a:sym typeface="Symbol" panose="05050102010706020507" pitchFamily="18" charset="2"/>
              </a:rPr>
              <a:t>3</a:t>
            </a:r>
          </a:p>
        </p:txBody>
      </p:sp>
      <p:sp>
        <p:nvSpPr>
          <p:cNvPr id="26635" name="Text Box 11">
            <a:extLst>
              <a:ext uri="{FF2B5EF4-FFF2-40B4-BE49-F238E27FC236}">
                <a16:creationId xmlns:a16="http://schemas.microsoft.com/office/drawing/2014/main" id="{3D8899DE-AA59-4535-AD28-DBC41FA536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82713" y="1676400"/>
            <a:ext cx="2825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r</a:t>
            </a:r>
          </a:p>
        </p:txBody>
      </p:sp>
      <p:sp>
        <p:nvSpPr>
          <p:cNvPr id="26636" name="Text Box 12">
            <a:extLst>
              <a:ext uri="{FF2B5EF4-FFF2-40B4-BE49-F238E27FC236}">
                <a16:creationId xmlns:a16="http://schemas.microsoft.com/office/drawing/2014/main" id="{910F9CE7-26EA-48B7-8F83-A496E358EF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29000" y="1676400"/>
            <a:ext cx="2825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s</a:t>
            </a:r>
          </a:p>
        </p:txBody>
      </p:sp>
      <p:sp>
        <p:nvSpPr>
          <p:cNvPr id="26637" name="Text Box 13">
            <a:extLst>
              <a:ext uri="{FF2B5EF4-FFF2-40B4-BE49-F238E27FC236}">
                <a16:creationId xmlns:a16="http://schemas.microsoft.com/office/drawing/2014/main" id="{504D931F-1305-4625-954F-7D2AA01505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89575" y="1676400"/>
            <a:ext cx="2540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t</a:t>
            </a:r>
          </a:p>
        </p:txBody>
      </p:sp>
      <p:sp>
        <p:nvSpPr>
          <p:cNvPr id="26638" name="Text Box 14">
            <a:extLst>
              <a:ext uri="{FF2B5EF4-FFF2-40B4-BE49-F238E27FC236}">
                <a16:creationId xmlns:a16="http://schemas.microsoft.com/office/drawing/2014/main" id="{35AEB63A-AE7D-45D6-96C9-9DCE265008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00938" y="1676400"/>
            <a:ext cx="32543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u</a:t>
            </a:r>
          </a:p>
        </p:txBody>
      </p:sp>
      <p:sp>
        <p:nvSpPr>
          <p:cNvPr id="26639" name="Text Box 15">
            <a:extLst>
              <a:ext uri="{FF2B5EF4-FFF2-40B4-BE49-F238E27FC236}">
                <a16:creationId xmlns:a16="http://schemas.microsoft.com/office/drawing/2014/main" id="{1710F03E-0DBE-402A-BA34-4981B3BCF0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65250" y="4419600"/>
            <a:ext cx="29686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v</a:t>
            </a:r>
          </a:p>
        </p:txBody>
      </p:sp>
      <p:sp>
        <p:nvSpPr>
          <p:cNvPr id="26640" name="Text Box 16">
            <a:extLst>
              <a:ext uri="{FF2B5EF4-FFF2-40B4-BE49-F238E27FC236}">
                <a16:creationId xmlns:a16="http://schemas.microsoft.com/office/drawing/2014/main" id="{AA29B7F8-508D-477B-8FBE-520D8D947C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16300" y="4419600"/>
            <a:ext cx="35401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w</a:t>
            </a:r>
          </a:p>
        </p:txBody>
      </p:sp>
      <p:sp>
        <p:nvSpPr>
          <p:cNvPr id="26641" name="Text Box 17">
            <a:extLst>
              <a:ext uri="{FF2B5EF4-FFF2-40B4-BE49-F238E27FC236}">
                <a16:creationId xmlns:a16="http://schemas.microsoft.com/office/drawing/2014/main" id="{DD19F566-8444-480F-807C-CA4F2D7543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16563" y="4419600"/>
            <a:ext cx="311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x</a:t>
            </a:r>
          </a:p>
        </p:txBody>
      </p:sp>
      <p:sp>
        <p:nvSpPr>
          <p:cNvPr id="26642" name="Text Box 18">
            <a:extLst>
              <a:ext uri="{FF2B5EF4-FFF2-40B4-BE49-F238E27FC236}">
                <a16:creationId xmlns:a16="http://schemas.microsoft.com/office/drawing/2014/main" id="{5BB19298-D487-40DA-B167-540AEB15C4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04125" y="4419600"/>
            <a:ext cx="29686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y</a:t>
            </a:r>
          </a:p>
        </p:txBody>
      </p:sp>
      <p:cxnSp>
        <p:nvCxnSpPr>
          <p:cNvPr id="26643" name="AutoShape 19">
            <a:extLst>
              <a:ext uri="{FF2B5EF4-FFF2-40B4-BE49-F238E27FC236}">
                <a16:creationId xmlns:a16="http://schemas.microsoft.com/office/drawing/2014/main" id="{AD813BEE-F4DF-4DAD-9092-95677E83CB7A}"/>
              </a:ext>
            </a:extLst>
          </p:cNvPr>
          <p:cNvCxnSpPr>
            <a:cxnSpLocks noChangeShapeType="1"/>
            <a:stCxn id="26628" idx="0"/>
            <a:endCxn id="26627" idx="4"/>
          </p:cNvCxnSpPr>
          <p:nvPr/>
        </p:nvCxnSpPr>
        <p:spPr bwMode="auto">
          <a:xfrm flipV="1">
            <a:off x="1524000" y="2909888"/>
            <a:ext cx="0" cy="733425"/>
          </a:xfrm>
          <a:prstGeom prst="straightConnector1">
            <a:avLst/>
          </a:prstGeom>
          <a:noFill/>
          <a:ln w="76200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644" name="AutoShape 20">
            <a:extLst>
              <a:ext uri="{FF2B5EF4-FFF2-40B4-BE49-F238E27FC236}">
                <a16:creationId xmlns:a16="http://schemas.microsoft.com/office/drawing/2014/main" id="{C6C9D166-A888-4BD3-8E66-C450BDE9C2C7}"/>
              </a:ext>
            </a:extLst>
          </p:cNvPr>
          <p:cNvCxnSpPr>
            <a:cxnSpLocks noChangeShapeType="1"/>
            <a:stCxn id="26627" idx="6"/>
            <a:endCxn id="26629" idx="2"/>
          </p:cNvCxnSpPr>
          <p:nvPr/>
        </p:nvCxnSpPr>
        <p:spPr bwMode="auto">
          <a:xfrm>
            <a:off x="1919288" y="2514600"/>
            <a:ext cx="1266825" cy="0"/>
          </a:xfrm>
          <a:prstGeom prst="straightConnector1">
            <a:avLst/>
          </a:prstGeom>
          <a:noFill/>
          <a:ln w="76200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645" name="AutoShape 21">
            <a:extLst>
              <a:ext uri="{FF2B5EF4-FFF2-40B4-BE49-F238E27FC236}">
                <a16:creationId xmlns:a16="http://schemas.microsoft.com/office/drawing/2014/main" id="{1F70A84A-942B-4091-9ECD-11CCF7300875}"/>
              </a:ext>
            </a:extLst>
          </p:cNvPr>
          <p:cNvCxnSpPr>
            <a:cxnSpLocks noChangeShapeType="1"/>
            <a:stCxn id="26629" idx="4"/>
            <a:endCxn id="26630" idx="0"/>
          </p:cNvCxnSpPr>
          <p:nvPr/>
        </p:nvCxnSpPr>
        <p:spPr bwMode="auto">
          <a:xfrm>
            <a:off x="3581400" y="2909888"/>
            <a:ext cx="0" cy="733425"/>
          </a:xfrm>
          <a:prstGeom prst="straightConnector1">
            <a:avLst/>
          </a:prstGeom>
          <a:noFill/>
          <a:ln w="76200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646" name="AutoShape 22">
            <a:extLst>
              <a:ext uri="{FF2B5EF4-FFF2-40B4-BE49-F238E27FC236}">
                <a16:creationId xmlns:a16="http://schemas.microsoft.com/office/drawing/2014/main" id="{D8DD7A91-B70A-42B9-B23F-278623B24FEB}"/>
              </a:ext>
            </a:extLst>
          </p:cNvPr>
          <p:cNvCxnSpPr>
            <a:cxnSpLocks noChangeShapeType="1"/>
            <a:stCxn id="26630" idx="7"/>
            <a:endCxn id="26631" idx="3"/>
          </p:cNvCxnSpPr>
          <p:nvPr/>
        </p:nvCxnSpPr>
        <p:spPr bwMode="auto">
          <a:xfrm flipV="1">
            <a:off x="3851275" y="2798763"/>
            <a:ext cx="1517650" cy="955675"/>
          </a:xfrm>
          <a:prstGeom prst="straightConnector1">
            <a:avLst/>
          </a:prstGeom>
          <a:noFill/>
          <a:ln w="76200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647" name="AutoShape 23">
            <a:extLst>
              <a:ext uri="{FF2B5EF4-FFF2-40B4-BE49-F238E27FC236}">
                <a16:creationId xmlns:a16="http://schemas.microsoft.com/office/drawing/2014/main" id="{6DE8495C-513C-48FD-AD90-FE59AE6D6129}"/>
              </a:ext>
            </a:extLst>
          </p:cNvPr>
          <p:cNvCxnSpPr>
            <a:cxnSpLocks noChangeShapeType="1"/>
            <a:stCxn id="26630" idx="6"/>
            <a:endCxn id="26632" idx="2"/>
          </p:cNvCxnSpPr>
          <p:nvPr/>
        </p:nvCxnSpPr>
        <p:spPr bwMode="auto">
          <a:xfrm>
            <a:off x="3976688" y="4038600"/>
            <a:ext cx="1266825" cy="0"/>
          </a:xfrm>
          <a:prstGeom prst="straightConnector1">
            <a:avLst/>
          </a:prstGeom>
          <a:noFill/>
          <a:ln w="76200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648" name="AutoShape 24">
            <a:extLst>
              <a:ext uri="{FF2B5EF4-FFF2-40B4-BE49-F238E27FC236}">
                <a16:creationId xmlns:a16="http://schemas.microsoft.com/office/drawing/2014/main" id="{FB037400-39A5-4752-BDC6-98BD8C48E62B}"/>
              </a:ext>
            </a:extLst>
          </p:cNvPr>
          <p:cNvCxnSpPr>
            <a:cxnSpLocks noChangeShapeType="1"/>
            <a:stCxn id="26632" idx="0"/>
            <a:endCxn id="26631" idx="4"/>
          </p:cNvCxnSpPr>
          <p:nvPr/>
        </p:nvCxnSpPr>
        <p:spPr bwMode="auto">
          <a:xfrm flipV="1">
            <a:off x="5638800" y="2909888"/>
            <a:ext cx="0" cy="73342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649" name="AutoShape 25">
            <a:extLst>
              <a:ext uri="{FF2B5EF4-FFF2-40B4-BE49-F238E27FC236}">
                <a16:creationId xmlns:a16="http://schemas.microsoft.com/office/drawing/2014/main" id="{63BB3F32-E80B-4E94-977B-51B3EB8F54C0}"/>
              </a:ext>
            </a:extLst>
          </p:cNvPr>
          <p:cNvCxnSpPr>
            <a:cxnSpLocks noChangeShapeType="1"/>
            <a:stCxn id="26631" idx="6"/>
            <a:endCxn id="26633" idx="2"/>
          </p:cNvCxnSpPr>
          <p:nvPr/>
        </p:nvCxnSpPr>
        <p:spPr bwMode="auto">
          <a:xfrm>
            <a:off x="6034088" y="2514600"/>
            <a:ext cx="1266825" cy="0"/>
          </a:xfrm>
          <a:prstGeom prst="straightConnector1">
            <a:avLst/>
          </a:prstGeom>
          <a:noFill/>
          <a:ln w="76200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650" name="AutoShape 26">
            <a:extLst>
              <a:ext uri="{FF2B5EF4-FFF2-40B4-BE49-F238E27FC236}">
                <a16:creationId xmlns:a16="http://schemas.microsoft.com/office/drawing/2014/main" id="{4DA4150F-310F-4C23-86A4-5BFB92A0EAC9}"/>
              </a:ext>
            </a:extLst>
          </p:cNvPr>
          <p:cNvCxnSpPr>
            <a:cxnSpLocks noChangeShapeType="1"/>
            <a:stCxn id="26632" idx="6"/>
            <a:endCxn id="26634" idx="2"/>
          </p:cNvCxnSpPr>
          <p:nvPr/>
        </p:nvCxnSpPr>
        <p:spPr bwMode="auto">
          <a:xfrm>
            <a:off x="6034088" y="4038600"/>
            <a:ext cx="1266825" cy="0"/>
          </a:xfrm>
          <a:prstGeom prst="straightConnector1">
            <a:avLst/>
          </a:prstGeom>
          <a:noFill/>
          <a:ln w="76200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651" name="AutoShape 27">
            <a:extLst>
              <a:ext uri="{FF2B5EF4-FFF2-40B4-BE49-F238E27FC236}">
                <a16:creationId xmlns:a16="http://schemas.microsoft.com/office/drawing/2014/main" id="{E26E8666-8333-4E9B-977D-6A7F8B8E40E5}"/>
              </a:ext>
            </a:extLst>
          </p:cNvPr>
          <p:cNvCxnSpPr>
            <a:cxnSpLocks noChangeShapeType="1"/>
            <a:stCxn id="26634" idx="0"/>
            <a:endCxn id="26633" idx="4"/>
          </p:cNvCxnSpPr>
          <p:nvPr/>
        </p:nvCxnSpPr>
        <p:spPr bwMode="auto">
          <a:xfrm flipV="1">
            <a:off x="7696200" y="2909888"/>
            <a:ext cx="0" cy="73342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6652" name="Rectangle 28">
            <a:extLst>
              <a:ext uri="{FF2B5EF4-FFF2-40B4-BE49-F238E27FC236}">
                <a16:creationId xmlns:a16="http://schemas.microsoft.com/office/drawing/2014/main" id="{35317923-E57D-4BCB-9CC9-62F77BF859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8800" y="5562600"/>
            <a:ext cx="6858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Q:</a:t>
            </a:r>
          </a:p>
        </p:txBody>
      </p:sp>
      <p:sp>
        <p:nvSpPr>
          <p:cNvPr id="26653" name="Rectangle 29">
            <a:extLst>
              <a:ext uri="{FF2B5EF4-FFF2-40B4-BE49-F238E27FC236}">
                <a16:creationId xmlns:a16="http://schemas.microsoft.com/office/drawing/2014/main" id="{89651F9F-2584-4F64-8EA4-A71E2791A5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4600" y="5562600"/>
            <a:ext cx="685800" cy="6096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y</a:t>
            </a:r>
          </a:p>
        </p:txBody>
      </p:sp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>
            <a:extLst>
              <a:ext uri="{FF2B5EF4-FFF2-40B4-BE49-F238E27FC236}">
                <a16:creationId xmlns:a16="http://schemas.microsoft.com/office/drawing/2014/main" id="{819113F8-EC34-476E-B529-A8A3D20CE9D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Breadth-First Search: Example</a:t>
            </a:r>
          </a:p>
        </p:txBody>
      </p:sp>
      <p:sp>
        <p:nvSpPr>
          <p:cNvPr id="27651" name="Oval 3">
            <a:extLst>
              <a:ext uri="{FF2B5EF4-FFF2-40B4-BE49-F238E27FC236}">
                <a16:creationId xmlns:a16="http://schemas.microsoft.com/office/drawing/2014/main" id="{208FC2C6-4DFF-41E0-99C6-BC7245F90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0" y="2133600"/>
            <a:ext cx="762000" cy="762000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4000" b="0" i="0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  <a:sym typeface="Symbol" panose="05050102010706020507" pitchFamily="18" charset="2"/>
              </a:rPr>
              <a:t>1</a:t>
            </a:r>
            <a:endParaRPr kumimoji="0" lang="en-US" altLang="en-US" sz="4000" b="0" i="0" u="none" strike="noStrike" kern="1200" cap="none" spc="0" normalizeH="0" baseline="0" noProof="0">
              <a:ln>
                <a:noFill/>
              </a:ln>
              <a:solidFill>
                <a:srgbClr val="0033CC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27652" name="Oval 4">
            <a:extLst>
              <a:ext uri="{FF2B5EF4-FFF2-40B4-BE49-F238E27FC236}">
                <a16:creationId xmlns:a16="http://schemas.microsoft.com/office/drawing/2014/main" id="{DFF1CF72-F26E-49B9-8A48-D84DFD9383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0" y="3657600"/>
            <a:ext cx="762000" cy="762000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4000" b="0" i="0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  <a:sym typeface="Symbol" panose="05050102010706020507" pitchFamily="18" charset="2"/>
              </a:rPr>
              <a:t>2</a:t>
            </a:r>
          </a:p>
        </p:txBody>
      </p:sp>
      <p:sp>
        <p:nvSpPr>
          <p:cNvPr id="27653" name="Oval 5">
            <a:extLst>
              <a:ext uri="{FF2B5EF4-FFF2-40B4-BE49-F238E27FC236}">
                <a16:creationId xmlns:a16="http://schemas.microsoft.com/office/drawing/2014/main" id="{92C5CCA4-2906-4959-8EA0-AB991DBD6E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0400" y="2133600"/>
            <a:ext cx="762000" cy="762000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4000" b="0" i="0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  <a:sym typeface="Symbol" panose="05050102010706020507" pitchFamily="18" charset="2"/>
              </a:rPr>
              <a:t>0</a:t>
            </a:r>
          </a:p>
        </p:txBody>
      </p:sp>
      <p:sp>
        <p:nvSpPr>
          <p:cNvPr id="27654" name="Oval 6">
            <a:extLst>
              <a:ext uri="{FF2B5EF4-FFF2-40B4-BE49-F238E27FC236}">
                <a16:creationId xmlns:a16="http://schemas.microsoft.com/office/drawing/2014/main" id="{F7A5A3F8-77BC-4847-82E2-48CD7284BE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0400" y="3657600"/>
            <a:ext cx="762000" cy="762000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4000" b="0" i="0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  <a:sym typeface="Symbol" panose="05050102010706020507" pitchFamily="18" charset="2"/>
              </a:rPr>
              <a:t>1</a:t>
            </a:r>
          </a:p>
        </p:txBody>
      </p:sp>
      <p:sp>
        <p:nvSpPr>
          <p:cNvPr id="27655" name="Oval 7">
            <a:extLst>
              <a:ext uri="{FF2B5EF4-FFF2-40B4-BE49-F238E27FC236}">
                <a16:creationId xmlns:a16="http://schemas.microsoft.com/office/drawing/2014/main" id="{FFF44B1F-5178-4F00-8864-17FFD3B42C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57800" y="2133600"/>
            <a:ext cx="762000" cy="762000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4000" b="0" i="0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  <a:sym typeface="Symbol" panose="05050102010706020507" pitchFamily="18" charset="2"/>
              </a:rPr>
              <a:t>2</a:t>
            </a:r>
          </a:p>
        </p:txBody>
      </p:sp>
      <p:sp>
        <p:nvSpPr>
          <p:cNvPr id="27656" name="Oval 8">
            <a:extLst>
              <a:ext uri="{FF2B5EF4-FFF2-40B4-BE49-F238E27FC236}">
                <a16:creationId xmlns:a16="http://schemas.microsoft.com/office/drawing/2014/main" id="{2FDF71B5-7B79-4F07-BAAA-C235CF8F04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57800" y="3657600"/>
            <a:ext cx="762000" cy="762000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4000" b="0" i="0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  <a:sym typeface="Symbol" panose="05050102010706020507" pitchFamily="18" charset="2"/>
              </a:rPr>
              <a:t>2</a:t>
            </a:r>
          </a:p>
        </p:txBody>
      </p:sp>
      <p:sp>
        <p:nvSpPr>
          <p:cNvPr id="27657" name="Oval 9">
            <a:extLst>
              <a:ext uri="{FF2B5EF4-FFF2-40B4-BE49-F238E27FC236}">
                <a16:creationId xmlns:a16="http://schemas.microsoft.com/office/drawing/2014/main" id="{D7A8DD7B-3DF2-4148-B0BE-7C23CDC901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15200" y="2133600"/>
            <a:ext cx="762000" cy="762000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4000" b="0" i="0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  <a:sym typeface="Symbol" panose="05050102010706020507" pitchFamily="18" charset="2"/>
              </a:rPr>
              <a:t>3</a:t>
            </a:r>
          </a:p>
        </p:txBody>
      </p:sp>
      <p:sp>
        <p:nvSpPr>
          <p:cNvPr id="27658" name="Oval 10">
            <a:extLst>
              <a:ext uri="{FF2B5EF4-FFF2-40B4-BE49-F238E27FC236}">
                <a16:creationId xmlns:a16="http://schemas.microsoft.com/office/drawing/2014/main" id="{5F04B546-3A98-4496-BBDF-0F27C4A360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15200" y="3657600"/>
            <a:ext cx="762000" cy="762000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4000" b="0" i="0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  <a:sym typeface="Symbol" panose="05050102010706020507" pitchFamily="18" charset="2"/>
              </a:rPr>
              <a:t>3</a:t>
            </a:r>
          </a:p>
        </p:txBody>
      </p:sp>
      <p:sp>
        <p:nvSpPr>
          <p:cNvPr id="27659" name="Text Box 11">
            <a:extLst>
              <a:ext uri="{FF2B5EF4-FFF2-40B4-BE49-F238E27FC236}">
                <a16:creationId xmlns:a16="http://schemas.microsoft.com/office/drawing/2014/main" id="{EC6A36C8-1428-4768-9689-E68E419D56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82713" y="1676400"/>
            <a:ext cx="2825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r</a:t>
            </a:r>
          </a:p>
        </p:txBody>
      </p:sp>
      <p:sp>
        <p:nvSpPr>
          <p:cNvPr id="27660" name="Text Box 12">
            <a:extLst>
              <a:ext uri="{FF2B5EF4-FFF2-40B4-BE49-F238E27FC236}">
                <a16:creationId xmlns:a16="http://schemas.microsoft.com/office/drawing/2014/main" id="{869F2BDD-E5BD-48E8-95E7-B65E61DED1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29000" y="1676400"/>
            <a:ext cx="2825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s</a:t>
            </a:r>
          </a:p>
        </p:txBody>
      </p:sp>
      <p:sp>
        <p:nvSpPr>
          <p:cNvPr id="27661" name="Text Box 13">
            <a:extLst>
              <a:ext uri="{FF2B5EF4-FFF2-40B4-BE49-F238E27FC236}">
                <a16:creationId xmlns:a16="http://schemas.microsoft.com/office/drawing/2014/main" id="{12B6BA06-22A8-4252-BA39-817D37F02E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89575" y="1676400"/>
            <a:ext cx="2540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t</a:t>
            </a:r>
          </a:p>
        </p:txBody>
      </p:sp>
      <p:sp>
        <p:nvSpPr>
          <p:cNvPr id="27662" name="Text Box 14">
            <a:extLst>
              <a:ext uri="{FF2B5EF4-FFF2-40B4-BE49-F238E27FC236}">
                <a16:creationId xmlns:a16="http://schemas.microsoft.com/office/drawing/2014/main" id="{A964640E-52F3-4381-BC3E-564B406A2F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00938" y="1676400"/>
            <a:ext cx="32543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u</a:t>
            </a:r>
          </a:p>
        </p:txBody>
      </p:sp>
      <p:sp>
        <p:nvSpPr>
          <p:cNvPr id="27663" name="Text Box 15">
            <a:extLst>
              <a:ext uri="{FF2B5EF4-FFF2-40B4-BE49-F238E27FC236}">
                <a16:creationId xmlns:a16="http://schemas.microsoft.com/office/drawing/2014/main" id="{2329EEE3-3B91-4E17-A8CC-2385F74A07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65250" y="4419600"/>
            <a:ext cx="29686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v</a:t>
            </a:r>
          </a:p>
        </p:txBody>
      </p:sp>
      <p:sp>
        <p:nvSpPr>
          <p:cNvPr id="27664" name="Text Box 16">
            <a:extLst>
              <a:ext uri="{FF2B5EF4-FFF2-40B4-BE49-F238E27FC236}">
                <a16:creationId xmlns:a16="http://schemas.microsoft.com/office/drawing/2014/main" id="{A141A313-F03F-4D94-835D-2B4BA32E2E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16300" y="4419600"/>
            <a:ext cx="35401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w</a:t>
            </a:r>
          </a:p>
        </p:txBody>
      </p:sp>
      <p:sp>
        <p:nvSpPr>
          <p:cNvPr id="27665" name="Text Box 17">
            <a:extLst>
              <a:ext uri="{FF2B5EF4-FFF2-40B4-BE49-F238E27FC236}">
                <a16:creationId xmlns:a16="http://schemas.microsoft.com/office/drawing/2014/main" id="{41B99D58-9640-402C-9C0F-9A3BD504FD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16563" y="4419600"/>
            <a:ext cx="311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x</a:t>
            </a:r>
          </a:p>
        </p:txBody>
      </p:sp>
      <p:sp>
        <p:nvSpPr>
          <p:cNvPr id="27666" name="Text Box 18">
            <a:extLst>
              <a:ext uri="{FF2B5EF4-FFF2-40B4-BE49-F238E27FC236}">
                <a16:creationId xmlns:a16="http://schemas.microsoft.com/office/drawing/2014/main" id="{111E5808-986F-40D5-BD59-9B57B21CA8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04125" y="4419600"/>
            <a:ext cx="29686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y</a:t>
            </a:r>
          </a:p>
        </p:txBody>
      </p:sp>
      <p:cxnSp>
        <p:nvCxnSpPr>
          <p:cNvPr id="27667" name="AutoShape 19">
            <a:extLst>
              <a:ext uri="{FF2B5EF4-FFF2-40B4-BE49-F238E27FC236}">
                <a16:creationId xmlns:a16="http://schemas.microsoft.com/office/drawing/2014/main" id="{CCCE74AE-38A7-409A-AC1B-29FA27F765C8}"/>
              </a:ext>
            </a:extLst>
          </p:cNvPr>
          <p:cNvCxnSpPr>
            <a:cxnSpLocks noChangeShapeType="1"/>
            <a:stCxn id="27652" idx="0"/>
            <a:endCxn id="27651" idx="4"/>
          </p:cNvCxnSpPr>
          <p:nvPr/>
        </p:nvCxnSpPr>
        <p:spPr bwMode="auto">
          <a:xfrm flipV="1">
            <a:off x="1524000" y="2909888"/>
            <a:ext cx="0" cy="733425"/>
          </a:xfrm>
          <a:prstGeom prst="straightConnector1">
            <a:avLst/>
          </a:prstGeom>
          <a:noFill/>
          <a:ln w="76200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668" name="AutoShape 20">
            <a:extLst>
              <a:ext uri="{FF2B5EF4-FFF2-40B4-BE49-F238E27FC236}">
                <a16:creationId xmlns:a16="http://schemas.microsoft.com/office/drawing/2014/main" id="{967767A5-DF0D-4E91-8803-687D3FB78F54}"/>
              </a:ext>
            </a:extLst>
          </p:cNvPr>
          <p:cNvCxnSpPr>
            <a:cxnSpLocks noChangeShapeType="1"/>
            <a:stCxn id="27651" idx="6"/>
            <a:endCxn id="27653" idx="2"/>
          </p:cNvCxnSpPr>
          <p:nvPr/>
        </p:nvCxnSpPr>
        <p:spPr bwMode="auto">
          <a:xfrm>
            <a:off x="1919288" y="2514600"/>
            <a:ext cx="1266825" cy="0"/>
          </a:xfrm>
          <a:prstGeom prst="straightConnector1">
            <a:avLst/>
          </a:prstGeom>
          <a:noFill/>
          <a:ln w="76200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669" name="AutoShape 21">
            <a:extLst>
              <a:ext uri="{FF2B5EF4-FFF2-40B4-BE49-F238E27FC236}">
                <a16:creationId xmlns:a16="http://schemas.microsoft.com/office/drawing/2014/main" id="{A958E19B-9F68-4054-8994-8C71684D8735}"/>
              </a:ext>
            </a:extLst>
          </p:cNvPr>
          <p:cNvCxnSpPr>
            <a:cxnSpLocks noChangeShapeType="1"/>
            <a:stCxn id="27653" idx="4"/>
            <a:endCxn id="27654" idx="0"/>
          </p:cNvCxnSpPr>
          <p:nvPr/>
        </p:nvCxnSpPr>
        <p:spPr bwMode="auto">
          <a:xfrm>
            <a:off x="3581400" y="2909888"/>
            <a:ext cx="0" cy="733425"/>
          </a:xfrm>
          <a:prstGeom prst="straightConnector1">
            <a:avLst/>
          </a:prstGeom>
          <a:noFill/>
          <a:ln w="76200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670" name="AutoShape 22">
            <a:extLst>
              <a:ext uri="{FF2B5EF4-FFF2-40B4-BE49-F238E27FC236}">
                <a16:creationId xmlns:a16="http://schemas.microsoft.com/office/drawing/2014/main" id="{B5D38BE3-B400-4D90-B914-B0C7A1266AC7}"/>
              </a:ext>
            </a:extLst>
          </p:cNvPr>
          <p:cNvCxnSpPr>
            <a:cxnSpLocks noChangeShapeType="1"/>
            <a:stCxn id="27654" idx="7"/>
            <a:endCxn id="27655" idx="3"/>
          </p:cNvCxnSpPr>
          <p:nvPr/>
        </p:nvCxnSpPr>
        <p:spPr bwMode="auto">
          <a:xfrm flipV="1">
            <a:off x="3851275" y="2798763"/>
            <a:ext cx="1517650" cy="955675"/>
          </a:xfrm>
          <a:prstGeom prst="straightConnector1">
            <a:avLst/>
          </a:prstGeom>
          <a:noFill/>
          <a:ln w="76200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671" name="AutoShape 23">
            <a:extLst>
              <a:ext uri="{FF2B5EF4-FFF2-40B4-BE49-F238E27FC236}">
                <a16:creationId xmlns:a16="http://schemas.microsoft.com/office/drawing/2014/main" id="{49B55EA8-7A84-46F4-AECD-1C24E8A928D9}"/>
              </a:ext>
            </a:extLst>
          </p:cNvPr>
          <p:cNvCxnSpPr>
            <a:cxnSpLocks noChangeShapeType="1"/>
            <a:stCxn id="27654" idx="6"/>
            <a:endCxn id="27656" idx="2"/>
          </p:cNvCxnSpPr>
          <p:nvPr/>
        </p:nvCxnSpPr>
        <p:spPr bwMode="auto">
          <a:xfrm>
            <a:off x="3976688" y="4038600"/>
            <a:ext cx="1266825" cy="0"/>
          </a:xfrm>
          <a:prstGeom prst="straightConnector1">
            <a:avLst/>
          </a:prstGeom>
          <a:noFill/>
          <a:ln w="76200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672" name="AutoShape 24">
            <a:extLst>
              <a:ext uri="{FF2B5EF4-FFF2-40B4-BE49-F238E27FC236}">
                <a16:creationId xmlns:a16="http://schemas.microsoft.com/office/drawing/2014/main" id="{38C086DF-AFA3-4CFA-905B-5176C8BBC26A}"/>
              </a:ext>
            </a:extLst>
          </p:cNvPr>
          <p:cNvCxnSpPr>
            <a:cxnSpLocks noChangeShapeType="1"/>
            <a:stCxn id="27656" idx="0"/>
            <a:endCxn id="27655" idx="4"/>
          </p:cNvCxnSpPr>
          <p:nvPr/>
        </p:nvCxnSpPr>
        <p:spPr bwMode="auto">
          <a:xfrm flipV="1">
            <a:off x="5638800" y="2909888"/>
            <a:ext cx="0" cy="73342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673" name="AutoShape 25">
            <a:extLst>
              <a:ext uri="{FF2B5EF4-FFF2-40B4-BE49-F238E27FC236}">
                <a16:creationId xmlns:a16="http://schemas.microsoft.com/office/drawing/2014/main" id="{9376B850-3DDD-4CCB-8D5D-0C28DD163BAB}"/>
              </a:ext>
            </a:extLst>
          </p:cNvPr>
          <p:cNvCxnSpPr>
            <a:cxnSpLocks noChangeShapeType="1"/>
            <a:stCxn id="27655" idx="6"/>
            <a:endCxn id="27657" idx="2"/>
          </p:cNvCxnSpPr>
          <p:nvPr/>
        </p:nvCxnSpPr>
        <p:spPr bwMode="auto">
          <a:xfrm>
            <a:off x="6034088" y="2514600"/>
            <a:ext cx="1266825" cy="0"/>
          </a:xfrm>
          <a:prstGeom prst="straightConnector1">
            <a:avLst/>
          </a:prstGeom>
          <a:noFill/>
          <a:ln w="76200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674" name="AutoShape 26">
            <a:extLst>
              <a:ext uri="{FF2B5EF4-FFF2-40B4-BE49-F238E27FC236}">
                <a16:creationId xmlns:a16="http://schemas.microsoft.com/office/drawing/2014/main" id="{168C0C1C-FF36-4A75-84FA-A5EC24324985}"/>
              </a:ext>
            </a:extLst>
          </p:cNvPr>
          <p:cNvCxnSpPr>
            <a:cxnSpLocks noChangeShapeType="1"/>
            <a:stCxn id="27656" idx="6"/>
            <a:endCxn id="27658" idx="2"/>
          </p:cNvCxnSpPr>
          <p:nvPr/>
        </p:nvCxnSpPr>
        <p:spPr bwMode="auto">
          <a:xfrm>
            <a:off x="6034088" y="4038600"/>
            <a:ext cx="1266825" cy="0"/>
          </a:xfrm>
          <a:prstGeom prst="straightConnector1">
            <a:avLst/>
          </a:prstGeom>
          <a:noFill/>
          <a:ln w="76200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675" name="AutoShape 27">
            <a:extLst>
              <a:ext uri="{FF2B5EF4-FFF2-40B4-BE49-F238E27FC236}">
                <a16:creationId xmlns:a16="http://schemas.microsoft.com/office/drawing/2014/main" id="{83F318D7-B84D-4942-BF8E-35DA42763119}"/>
              </a:ext>
            </a:extLst>
          </p:cNvPr>
          <p:cNvCxnSpPr>
            <a:cxnSpLocks noChangeShapeType="1"/>
            <a:stCxn id="27658" idx="0"/>
            <a:endCxn id="27657" idx="4"/>
          </p:cNvCxnSpPr>
          <p:nvPr/>
        </p:nvCxnSpPr>
        <p:spPr bwMode="auto">
          <a:xfrm flipV="1">
            <a:off x="7696200" y="2909888"/>
            <a:ext cx="0" cy="73342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7676" name="Rectangle 28">
            <a:extLst>
              <a:ext uri="{FF2B5EF4-FFF2-40B4-BE49-F238E27FC236}">
                <a16:creationId xmlns:a16="http://schemas.microsoft.com/office/drawing/2014/main" id="{D2FD10B4-C667-4CAA-B071-2157CC1C4D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8800" y="5562600"/>
            <a:ext cx="6858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Q:</a:t>
            </a:r>
          </a:p>
        </p:txBody>
      </p:sp>
      <p:sp>
        <p:nvSpPr>
          <p:cNvPr id="27677" name="Rectangle 29">
            <a:extLst>
              <a:ext uri="{FF2B5EF4-FFF2-40B4-BE49-F238E27FC236}">
                <a16:creationId xmlns:a16="http://schemas.microsoft.com/office/drawing/2014/main" id="{A6A29FC4-72F3-47E6-9BD0-233373637C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4600" y="5562600"/>
            <a:ext cx="6858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Ø</a:t>
            </a:r>
            <a:endParaRPr kumimoji="0" lang="en-US" altLang="en-US" sz="2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>
            <a:extLst>
              <a:ext uri="{FF2B5EF4-FFF2-40B4-BE49-F238E27FC236}">
                <a16:creationId xmlns:a16="http://schemas.microsoft.com/office/drawing/2014/main" id="{9D77ECDF-44C5-455A-982E-841684E390A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BFS: The Code Again</a:t>
            </a:r>
          </a:p>
        </p:txBody>
      </p:sp>
      <p:sp>
        <p:nvSpPr>
          <p:cNvPr id="28675" name="Rectangle 3">
            <a:extLst>
              <a:ext uri="{FF2B5EF4-FFF2-40B4-BE49-F238E27FC236}">
                <a16:creationId xmlns:a16="http://schemas.microsoft.com/office/drawing/2014/main" id="{B3714D77-141A-4562-B1B7-72DEBE6542B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54524" y="1458011"/>
            <a:ext cx="8565626" cy="5230812"/>
          </a:xfrm>
        </p:spPr>
        <p:txBody>
          <a:bodyPr/>
          <a:lstStyle/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en-US" sz="2200" b="1" dirty="0">
                <a:latin typeface="Courier New" panose="02070309020205020404" pitchFamily="49" charset="0"/>
              </a:rPr>
              <a:t>BFS(G, s) {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en-US" sz="2200" b="1" dirty="0">
                <a:latin typeface="Courier New" panose="02070309020205020404" pitchFamily="49" charset="0"/>
              </a:rPr>
              <a:t>    initialize vertices;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en-US" sz="2200" b="1" dirty="0">
                <a:latin typeface="Courier New" panose="02070309020205020404" pitchFamily="49" charset="0"/>
              </a:rPr>
              <a:t>    Q = {s};		</a:t>
            </a:r>
            <a:endParaRPr lang="en-US" altLang="en-US" sz="2200" b="1" i="1" dirty="0">
              <a:latin typeface="Courier New" panose="02070309020205020404" pitchFamily="49" charset="0"/>
            </a:endParaRP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en-US" sz="2200" b="1" dirty="0">
                <a:latin typeface="Courier New" panose="02070309020205020404" pitchFamily="49" charset="0"/>
              </a:rPr>
              <a:t>    while (Q not empty) {    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en-US" sz="2200" b="1" dirty="0">
                <a:latin typeface="Courier New" panose="02070309020205020404" pitchFamily="49" charset="0"/>
              </a:rPr>
              <a:t>        u = </a:t>
            </a:r>
            <a:r>
              <a:rPr lang="en-US" altLang="en-US" sz="2200" b="1" dirty="0" err="1">
                <a:latin typeface="Courier New" panose="02070309020205020404" pitchFamily="49" charset="0"/>
              </a:rPr>
              <a:t>RemoveTop</a:t>
            </a:r>
            <a:r>
              <a:rPr lang="en-US" altLang="en-US" sz="2200" b="1" dirty="0">
                <a:latin typeface="Courier New" panose="02070309020205020404" pitchFamily="49" charset="0"/>
              </a:rPr>
              <a:t>(Q);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en-US" sz="2200" b="1" dirty="0">
                <a:latin typeface="Courier New" panose="02070309020205020404" pitchFamily="49" charset="0"/>
              </a:rPr>
              <a:t>        for each v </a:t>
            </a:r>
            <a:r>
              <a:rPr lang="en-US" altLang="en-US" sz="2200" b="1" dirty="0">
                <a:latin typeface="Courier New" panose="02070309020205020404" pitchFamily="49" charset="0"/>
                <a:sym typeface="Symbol" panose="05050102010706020507" pitchFamily="18" charset="2"/>
              </a:rPr>
              <a:t> u-&gt;adj {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en-US" sz="2200" b="1" dirty="0">
                <a:latin typeface="Courier New" panose="02070309020205020404" pitchFamily="49" charset="0"/>
                <a:sym typeface="Symbol" panose="05050102010706020507" pitchFamily="18" charset="2"/>
              </a:rPr>
              <a:t>            if (v-&gt;color == WHITE)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en-US" sz="2200" b="1" dirty="0">
                <a:latin typeface="Courier New" panose="02070309020205020404" pitchFamily="49" charset="0"/>
                <a:sym typeface="Symbol" panose="05050102010706020507" pitchFamily="18" charset="2"/>
              </a:rPr>
              <a:t>                v-&gt;color = GREY;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en-US" sz="2200" b="1" dirty="0">
                <a:latin typeface="Courier New" panose="02070309020205020404" pitchFamily="49" charset="0"/>
                <a:sym typeface="Symbol" panose="05050102010706020507" pitchFamily="18" charset="2"/>
              </a:rPr>
              <a:t>                v-&gt;d = u-&gt;d + 1;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en-US" sz="2200" b="1" dirty="0">
                <a:latin typeface="Courier New" panose="02070309020205020404" pitchFamily="49" charset="0"/>
                <a:sym typeface="Symbol" panose="05050102010706020507" pitchFamily="18" charset="2"/>
              </a:rPr>
              <a:t>                v-&gt;p = u;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en-US" sz="2200" b="1" dirty="0">
                <a:latin typeface="Courier New" panose="02070309020205020404" pitchFamily="49" charset="0"/>
                <a:sym typeface="Symbol" panose="05050102010706020507" pitchFamily="18" charset="2"/>
              </a:rPr>
              <a:t>                Enqueue(Q, v);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en-US" sz="2200" b="1" dirty="0">
                <a:latin typeface="Courier New" panose="02070309020205020404" pitchFamily="49" charset="0"/>
                <a:sym typeface="Symbol" panose="05050102010706020507" pitchFamily="18" charset="2"/>
              </a:rPr>
              <a:t>        }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en-US" sz="2200" b="1" dirty="0">
                <a:latin typeface="Courier New" panose="02070309020205020404" pitchFamily="49" charset="0"/>
                <a:sym typeface="Symbol" panose="05050102010706020507" pitchFamily="18" charset="2"/>
              </a:rPr>
              <a:t>        u-&gt;color = BLACK;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en-US" sz="2200" b="1" dirty="0">
                <a:latin typeface="Courier New" panose="02070309020205020404" pitchFamily="49" charset="0"/>
                <a:sym typeface="Symbol" panose="05050102010706020507" pitchFamily="18" charset="2"/>
              </a:rPr>
              <a:t>    }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en-US" sz="1800" b="1" dirty="0">
                <a:latin typeface="Courier New" panose="02070309020205020404" pitchFamily="49" charset="0"/>
                <a:sym typeface="Symbol" panose="05050102010706020507" pitchFamily="18" charset="2"/>
              </a:rPr>
              <a:t>}</a:t>
            </a:r>
          </a:p>
        </p:txBody>
      </p:sp>
      <p:sp>
        <p:nvSpPr>
          <p:cNvPr id="1355780" name="Text Box 4">
            <a:extLst>
              <a:ext uri="{FF2B5EF4-FFF2-40B4-BE49-F238E27FC236}">
                <a16:creationId xmlns:a16="http://schemas.microsoft.com/office/drawing/2014/main" id="{318BA2C3-D532-4A08-AA0A-CDEA9BF210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05461" y="5840412"/>
            <a:ext cx="41021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1" u="none" strike="noStrike" kern="120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What will be the running time?</a:t>
            </a:r>
          </a:p>
        </p:txBody>
      </p:sp>
      <p:grpSp>
        <p:nvGrpSpPr>
          <p:cNvPr id="2" name="Group 5">
            <a:extLst>
              <a:ext uri="{FF2B5EF4-FFF2-40B4-BE49-F238E27FC236}">
                <a16:creationId xmlns:a16="http://schemas.microsoft.com/office/drawing/2014/main" id="{A5C938C8-FCFA-4DB0-B9A4-406A57E19960}"/>
              </a:ext>
            </a:extLst>
          </p:cNvPr>
          <p:cNvGrpSpPr>
            <a:grpSpLocks/>
          </p:cNvGrpSpPr>
          <p:nvPr/>
        </p:nvGrpSpPr>
        <p:grpSpPr bwMode="auto">
          <a:xfrm>
            <a:off x="4614862" y="1794676"/>
            <a:ext cx="3995738" cy="457200"/>
            <a:chOff x="2496" y="1104"/>
            <a:chExt cx="2517" cy="288"/>
          </a:xfrm>
        </p:grpSpPr>
        <p:sp>
          <p:nvSpPr>
            <p:cNvPr id="28685" name="Text Box 6">
              <a:extLst>
                <a:ext uri="{FF2B5EF4-FFF2-40B4-BE49-F238E27FC236}">
                  <a16:creationId xmlns:a16="http://schemas.microsoft.com/office/drawing/2014/main" id="{3B2C9FD2-3592-4F63-A693-4519A3CCE85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88" y="1104"/>
              <a:ext cx="2125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 b="1" i="1"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000" b="1" i="1"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000" b="1" i="1"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000" b="1" i="1"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000" b="1" i="1"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 b="1" i="1"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 b="1" i="1"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 b="1" i="1"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 b="1" i="1"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1" i="1" u="none" strike="noStrike" kern="1200" cap="none" spc="0" normalizeH="0" baseline="0" noProof="0" dirty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rPr>
                <a:t>Touch every vertex: O(V)</a:t>
              </a:r>
            </a:p>
          </p:txBody>
        </p:sp>
        <p:sp>
          <p:nvSpPr>
            <p:cNvPr id="28686" name="Line 7">
              <a:extLst>
                <a:ext uri="{FF2B5EF4-FFF2-40B4-BE49-F238E27FC236}">
                  <a16:creationId xmlns:a16="http://schemas.microsoft.com/office/drawing/2014/main" id="{6ECA6F0A-4CE5-4F96-84A1-DE257D8F2AE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496" y="1248"/>
              <a:ext cx="384" cy="0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1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endParaRPr>
            </a:p>
          </p:txBody>
        </p:sp>
      </p:grpSp>
      <p:grpSp>
        <p:nvGrpSpPr>
          <p:cNvPr id="3" name="Group 8">
            <a:extLst>
              <a:ext uri="{FF2B5EF4-FFF2-40B4-BE49-F238E27FC236}">
                <a16:creationId xmlns:a16="http://schemas.microsoft.com/office/drawing/2014/main" id="{63B05F6F-C401-41C5-9A81-E249B720408E}"/>
              </a:ext>
            </a:extLst>
          </p:cNvPr>
          <p:cNvGrpSpPr>
            <a:grpSpLocks/>
          </p:cNvGrpSpPr>
          <p:nvPr/>
        </p:nvGrpSpPr>
        <p:grpSpPr bwMode="auto">
          <a:xfrm>
            <a:off x="4508500" y="2899970"/>
            <a:ext cx="4858830" cy="822325"/>
            <a:chOff x="2634" y="1772"/>
            <a:chExt cx="2922" cy="518"/>
          </a:xfrm>
        </p:grpSpPr>
        <p:sp>
          <p:nvSpPr>
            <p:cNvPr id="28683" name="Text Box 9">
              <a:extLst>
                <a:ext uri="{FF2B5EF4-FFF2-40B4-BE49-F238E27FC236}">
                  <a16:creationId xmlns:a16="http://schemas.microsoft.com/office/drawing/2014/main" id="{36035F4F-5962-4A4B-AAA6-1E45121CCB1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24" y="1772"/>
              <a:ext cx="2532" cy="5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 b="1" i="1"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000" b="1" i="1"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000" b="1" i="1"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000" b="1" i="1"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000" b="1" i="1"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 b="1" i="1"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 b="1" i="1"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 b="1" i="1"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 b="1" i="1"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1" i="1" u="none" strike="noStrike" kern="1200" cap="none" spc="0" normalizeH="0" baseline="0" noProof="0" dirty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rPr>
                <a:t>u = every vertex, but only once</a:t>
              </a:r>
              <a:br>
                <a:rPr kumimoji="0" lang="en-US" altLang="en-US" sz="2400" b="1" i="1" u="none" strike="noStrike" kern="1200" cap="none" spc="0" normalizeH="0" baseline="0" noProof="0" dirty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rPr>
              </a:br>
              <a:r>
                <a:rPr kumimoji="0" lang="en-US" altLang="en-US" sz="2400" b="1" i="1" u="none" strike="noStrike" kern="1200" cap="none" spc="0" normalizeH="0" baseline="0" noProof="0" dirty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rPr>
                <a:t>                                  (</a:t>
              </a:r>
              <a:r>
                <a:rPr kumimoji="0" lang="en-US" altLang="en-US" sz="2400" b="1" i="1" u="none" strike="noStrike" kern="1200" cap="none" spc="0" normalizeH="0" baseline="0" noProof="0" dirty="0">
                  <a:ln>
                    <a:noFill/>
                  </a:ln>
                  <a:solidFill>
                    <a:srgbClr val="0033CC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rPr>
                <a:t>Why?</a:t>
              </a:r>
              <a:r>
                <a:rPr kumimoji="0" lang="en-US" altLang="en-US" sz="2400" b="1" i="1" u="none" strike="noStrike" kern="1200" cap="none" spc="0" normalizeH="0" baseline="0" noProof="0" dirty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rPr>
                <a:t>)</a:t>
              </a:r>
            </a:p>
          </p:txBody>
        </p:sp>
        <p:sp>
          <p:nvSpPr>
            <p:cNvPr id="28684" name="Line 10">
              <a:extLst>
                <a:ext uri="{FF2B5EF4-FFF2-40B4-BE49-F238E27FC236}">
                  <a16:creationId xmlns:a16="http://schemas.microsoft.com/office/drawing/2014/main" id="{CF7BFF37-F13D-4CA7-BC4A-EFCE57BFD4E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634" y="1920"/>
              <a:ext cx="359" cy="0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1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endParaRPr>
            </a:p>
          </p:txBody>
        </p:sp>
      </p:grpSp>
      <p:grpSp>
        <p:nvGrpSpPr>
          <p:cNvPr id="4" name="Group 11">
            <a:extLst>
              <a:ext uri="{FF2B5EF4-FFF2-40B4-BE49-F238E27FC236}">
                <a16:creationId xmlns:a16="http://schemas.microsoft.com/office/drawing/2014/main" id="{0CB1368F-9C4C-43AB-A7A8-0FA30569B03E}"/>
              </a:ext>
            </a:extLst>
          </p:cNvPr>
          <p:cNvGrpSpPr>
            <a:grpSpLocks/>
          </p:cNvGrpSpPr>
          <p:nvPr/>
        </p:nvGrpSpPr>
        <p:grpSpPr bwMode="auto">
          <a:xfrm>
            <a:off x="457200" y="3610974"/>
            <a:ext cx="2779713" cy="1779588"/>
            <a:chOff x="96" y="2209"/>
            <a:chExt cx="1751" cy="1121"/>
          </a:xfrm>
        </p:grpSpPr>
        <p:sp>
          <p:nvSpPr>
            <p:cNvPr id="28681" name="Text Box 12">
              <a:extLst>
                <a:ext uri="{FF2B5EF4-FFF2-40B4-BE49-F238E27FC236}">
                  <a16:creationId xmlns:a16="http://schemas.microsoft.com/office/drawing/2014/main" id="{AB774DDC-2E51-432F-ACF2-0527BAD2E75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6" y="2352"/>
              <a:ext cx="1632" cy="9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000" b="1" i="1"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000" b="1" i="1"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000" b="1" i="1"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000" b="1" i="1"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000" b="1" i="1"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 b="1" i="1"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 b="1" i="1"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 b="1" i="1"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 b="1" i="1"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1" i="1" u="none" strike="noStrike" kern="1200" cap="none" spc="0" normalizeH="0" baseline="0" noProof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rPr>
                <a:t>So v = every vertex that appears in some other vert’s adjacency list</a:t>
              </a:r>
            </a:p>
          </p:txBody>
        </p:sp>
        <p:sp>
          <p:nvSpPr>
            <p:cNvPr id="28682" name="Line 13">
              <a:extLst>
                <a:ext uri="{FF2B5EF4-FFF2-40B4-BE49-F238E27FC236}">
                  <a16:creationId xmlns:a16="http://schemas.microsoft.com/office/drawing/2014/main" id="{D53C2B68-9A9A-4BDE-A255-296545C4169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12" y="2209"/>
              <a:ext cx="935" cy="143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1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endParaRPr>
            </a:p>
          </p:txBody>
        </p:sp>
      </p:grpSp>
      <p:sp>
        <p:nvSpPr>
          <p:cNvPr id="1355790" name="Text Box 14">
            <a:extLst>
              <a:ext uri="{FF2B5EF4-FFF2-40B4-BE49-F238E27FC236}">
                <a16:creationId xmlns:a16="http://schemas.microsoft.com/office/drawing/2014/main" id="{757645FC-93FC-4420-8059-96E69DB867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57009" y="6297612"/>
            <a:ext cx="38703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Total running time: O(V+E)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55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55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55780" grpId="0" autoUpdateAnimBg="0"/>
      <p:bldP spid="1355790" grpId="0" autoUpdateAnimBg="0"/>
    </p:bld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>
            <a:extLst>
              <a:ext uri="{FF2B5EF4-FFF2-40B4-BE49-F238E27FC236}">
                <a16:creationId xmlns:a16="http://schemas.microsoft.com/office/drawing/2014/main" id="{12437D00-7210-40EC-B4C5-CE3E2D9D415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BFS: The Code Again</a:t>
            </a:r>
          </a:p>
        </p:txBody>
      </p:sp>
      <p:sp>
        <p:nvSpPr>
          <p:cNvPr id="29699" name="Rectangle 3">
            <a:extLst>
              <a:ext uri="{FF2B5EF4-FFF2-40B4-BE49-F238E27FC236}">
                <a16:creationId xmlns:a16="http://schemas.microsoft.com/office/drawing/2014/main" id="{72BD5CAB-4728-4133-B508-AC46FEE3116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5989" y="1509941"/>
            <a:ext cx="5957527" cy="4343400"/>
          </a:xfrm>
        </p:spPr>
        <p:txBody>
          <a:bodyPr/>
          <a:lstStyle/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en-US" sz="2200" b="1" dirty="0">
                <a:latin typeface="Courier New" panose="02070309020205020404" pitchFamily="49" charset="0"/>
              </a:rPr>
              <a:t>BFS(G, s) {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en-US" sz="2200" b="1" dirty="0">
                <a:latin typeface="Courier New" panose="02070309020205020404" pitchFamily="49" charset="0"/>
              </a:rPr>
              <a:t>    initialize vertices;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en-US" sz="2200" b="1" dirty="0">
                <a:latin typeface="Courier New" panose="02070309020205020404" pitchFamily="49" charset="0"/>
              </a:rPr>
              <a:t>    Q = {s};		</a:t>
            </a:r>
            <a:endParaRPr lang="en-US" altLang="en-US" sz="2200" b="1" i="1" dirty="0">
              <a:latin typeface="Courier New" panose="02070309020205020404" pitchFamily="49" charset="0"/>
            </a:endParaRP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en-US" sz="2200" b="1" dirty="0">
                <a:latin typeface="Courier New" panose="02070309020205020404" pitchFamily="49" charset="0"/>
              </a:rPr>
              <a:t>    while (Q not empty) {    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en-US" sz="2200" b="1" dirty="0">
                <a:latin typeface="Courier New" panose="02070309020205020404" pitchFamily="49" charset="0"/>
              </a:rPr>
              <a:t>        u = </a:t>
            </a:r>
            <a:r>
              <a:rPr lang="en-US" altLang="en-US" sz="2200" b="1" dirty="0" err="1">
                <a:latin typeface="Courier New" panose="02070309020205020404" pitchFamily="49" charset="0"/>
              </a:rPr>
              <a:t>RemoveTop</a:t>
            </a:r>
            <a:r>
              <a:rPr lang="en-US" altLang="en-US" sz="2200" b="1" dirty="0">
                <a:latin typeface="Courier New" panose="02070309020205020404" pitchFamily="49" charset="0"/>
              </a:rPr>
              <a:t>(Q);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en-US" sz="2200" b="1" dirty="0">
                <a:latin typeface="Courier New" panose="02070309020205020404" pitchFamily="49" charset="0"/>
              </a:rPr>
              <a:t>        for each v </a:t>
            </a:r>
            <a:r>
              <a:rPr lang="en-US" altLang="en-US" sz="2200" b="1" dirty="0">
                <a:latin typeface="Courier New" panose="02070309020205020404" pitchFamily="49" charset="0"/>
                <a:sym typeface="Symbol" panose="05050102010706020507" pitchFamily="18" charset="2"/>
              </a:rPr>
              <a:t> u-&gt;adj {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en-US" sz="2200" b="1" dirty="0">
                <a:latin typeface="Courier New" panose="02070309020205020404" pitchFamily="49" charset="0"/>
                <a:sym typeface="Symbol" panose="05050102010706020507" pitchFamily="18" charset="2"/>
              </a:rPr>
              <a:t>            if (v-&gt;color == WHITE)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en-US" sz="2200" b="1" dirty="0">
                <a:latin typeface="Courier New" panose="02070309020205020404" pitchFamily="49" charset="0"/>
                <a:sym typeface="Symbol" panose="05050102010706020507" pitchFamily="18" charset="2"/>
              </a:rPr>
              <a:t>                v-&gt;color = GREY;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en-US" sz="2200" b="1" dirty="0">
                <a:latin typeface="Courier New" panose="02070309020205020404" pitchFamily="49" charset="0"/>
                <a:sym typeface="Symbol" panose="05050102010706020507" pitchFamily="18" charset="2"/>
              </a:rPr>
              <a:t>                v-&gt;d = u-&gt;d + 1;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en-US" sz="2200" b="1" dirty="0">
                <a:latin typeface="Courier New" panose="02070309020205020404" pitchFamily="49" charset="0"/>
                <a:sym typeface="Symbol" panose="05050102010706020507" pitchFamily="18" charset="2"/>
              </a:rPr>
              <a:t>                v-&gt;p = u;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en-US" sz="2200" b="1" dirty="0">
                <a:latin typeface="Courier New" panose="02070309020205020404" pitchFamily="49" charset="0"/>
                <a:sym typeface="Symbol" panose="05050102010706020507" pitchFamily="18" charset="2"/>
              </a:rPr>
              <a:t>                Enqueue(Q, v);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en-US" sz="2200" b="1" dirty="0">
                <a:latin typeface="Courier New" panose="02070309020205020404" pitchFamily="49" charset="0"/>
                <a:sym typeface="Symbol" panose="05050102010706020507" pitchFamily="18" charset="2"/>
              </a:rPr>
              <a:t>        }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en-US" sz="2200" b="1" dirty="0">
                <a:latin typeface="Courier New" panose="02070309020205020404" pitchFamily="49" charset="0"/>
                <a:sym typeface="Symbol" panose="05050102010706020507" pitchFamily="18" charset="2"/>
              </a:rPr>
              <a:t>        u-&gt;color = BLACK;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en-US" sz="1900" b="1" dirty="0">
                <a:latin typeface="Courier New" panose="02070309020205020404" pitchFamily="49" charset="0"/>
                <a:sym typeface="Symbol" panose="05050102010706020507" pitchFamily="18" charset="2"/>
              </a:rPr>
              <a:t>    }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en-US" sz="1900" b="1" dirty="0">
                <a:latin typeface="Courier New" panose="02070309020205020404" pitchFamily="49" charset="0"/>
                <a:sym typeface="Symbol" panose="05050102010706020507" pitchFamily="18" charset="2"/>
              </a:rPr>
              <a:t>}</a:t>
            </a:r>
          </a:p>
        </p:txBody>
      </p:sp>
      <p:sp>
        <p:nvSpPr>
          <p:cNvPr id="1356804" name="Text Box 4">
            <a:extLst>
              <a:ext uri="{FF2B5EF4-FFF2-40B4-BE49-F238E27FC236}">
                <a16:creationId xmlns:a16="http://schemas.microsoft.com/office/drawing/2014/main" id="{547B6DDA-D0F4-47B4-B2F4-FC740B5110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0518" y="5213350"/>
            <a:ext cx="3983037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1" u="none" strike="noStrike" kern="120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What will be the storage cost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1" u="none" strike="noStrike" kern="120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in addition to storing the tree?</a:t>
            </a:r>
          </a:p>
        </p:txBody>
      </p:sp>
      <p:sp>
        <p:nvSpPr>
          <p:cNvPr id="1356805" name="Text Box 5">
            <a:extLst>
              <a:ext uri="{FF2B5EF4-FFF2-40B4-BE49-F238E27FC236}">
                <a16:creationId xmlns:a16="http://schemas.microsoft.com/office/drawing/2014/main" id="{D39B7E39-F24C-431D-9366-9C28F90BFB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16506" y="6035675"/>
            <a:ext cx="3571875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Total space used: </a:t>
            </a:r>
            <a:br>
              <a:rPr kumimoji="0" lang="en-US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</a:br>
            <a:r>
              <a:rPr kumimoji="0" lang="en-US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O(max(degree(v))) = O(E)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56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56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56804" grpId="0" autoUpdateAnimBg="0"/>
      <p:bldP spid="1356805" grpId="0" autoUpdateAnimBg="0"/>
    </p:bld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>
            <a:extLst>
              <a:ext uri="{FF2B5EF4-FFF2-40B4-BE49-F238E27FC236}">
                <a16:creationId xmlns:a16="http://schemas.microsoft.com/office/drawing/2014/main" id="{EDE9E356-AA12-47D2-9AEB-61AA6221BEC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Breadth-First Search: Properties</a:t>
            </a:r>
          </a:p>
        </p:txBody>
      </p:sp>
      <p:sp>
        <p:nvSpPr>
          <p:cNvPr id="30723" name="Rectangle 3">
            <a:extLst>
              <a:ext uri="{FF2B5EF4-FFF2-40B4-BE49-F238E27FC236}">
                <a16:creationId xmlns:a16="http://schemas.microsoft.com/office/drawing/2014/main" id="{184FA74B-F732-48E3-ADE3-62A75771973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41401" y="1687398"/>
            <a:ext cx="8691513" cy="5170602"/>
          </a:xfrm>
        </p:spPr>
        <p:txBody>
          <a:bodyPr/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altLang="en-US" dirty="0"/>
              <a:t>BFS calculates the </a:t>
            </a:r>
            <a:r>
              <a:rPr lang="en-US" altLang="en-US" i="1" dirty="0">
                <a:solidFill>
                  <a:schemeClr val="tx2"/>
                </a:solidFill>
              </a:rPr>
              <a:t>shortest-path distance</a:t>
            </a:r>
            <a:r>
              <a:rPr lang="en-US" altLang="en-US" dirty="0"/>
              <a:t> to the source node</a:t>
            </a:r>
          </a:p>
          <a:p>
            <a:pPr lvl="1">
              <a:spcBef>
                <a:spcPts val="1200"/>
              </a:spcBef>
              <a:spcAft>
                <a:spcPts val="1200"/>
              </a:spcAft>
            </a:pPr>
            <a:r>
              <a:rPr lang="en-US" altLang="en-US" dirty="0"/>
              <a:t>Shortest-path distance </a:t>
            </a:r>
            <a:r>
              <a:rPr lang="en-US" altLang="en-US" dirty="0">
                <a:sym typeface="Symbol" panose="05050102010706020507" pitchFamily="18" charset="2"/>
              </a:rPr>
              <a:t>(</a:t>
            </a:r>
            <a:r>
              <a:rPr lang="en-US" altLang="en-US" dirty="0" err="1">
                <a:sym typeface="Symbol" panose="05050102010706020507" pitchFamily="18" charset="2"/>
              </a:rPr>
              <a:t>s,v</a:t>
            </a:r>
            <a:r>
              <a:rPr lang="en-US" altLang="en-US" dirty="0">
                <a:sym typeface="Symbol" panose="05050102010706020507" pitchFamily="18" charset="2"/>
              </a:rPr>
              <a:t>) </a:t>
            </a:r>
            <a:r>
              <a:rPr lang="en-US" altLang="en-US" dirty="0"/>
              <a:t>= minimum number of edges from s to v, or </a:t>
            </a:r>
            <a:r>
              <a:rPr lang="en-US" altLang="en-US" dirty="0">
                <a:sym typeface="Symbol" panose="05050102010706020507" pitchFamily="18" charset="2"/>
              </a:rPr>
              <a:t> if v not reachable from s</a:t>
            </a:r>
            <a:endParaRPr lang="en-US" altLang="en-US" dirty="0"/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altLang="en-US" dirty="0">
                <a:sym typeface="Symbol" panose="05050102010706020507" pitchFamily="18" charset="2"/>
              </a:rPr>
              <a:t>BFS builds </a:t>
            </a:r>
            <a:r>
              <a:rPr lang="en-US" altLang="en-US" i="1" dirty="0">
                <a:solidFill>
                  <a:schemeClr val="tx2"/>
                </a:solidFill>
                <a:sym typeface="Symbol" panose="05050102010706020507" pitchFamily="18" charset="2"/>
              </a:rPr>
              <a:t>breadth-first tree</a:t>
            </a:r>
            <a:r>
              <a:rPr lang="en-US" altLang="en-US" dirty="0">
                <a:sym typeface="Symbol" panose="05050102010706020507" pitchFamily="18" charset="2"/>
              </a:rPr>
              <a:t>, in which paths to root represent shortest paths in G</a:t>
            </a:r>
          </a:p>
          <a:p>
            <a:pPr lvl="1">
              <a:spcBef>
                <a:spcPts val="1200"/>
              </a:spcBef>
              <a:spcAft>
                <a:spcPts val="1200"/>
              </a:spcAft>
            </a:pPr>
            <a:r>
              <a:rPr lang="en-US" altLang="en-US" dirty="0">
                <a:sym typeface="Symbol" panose="05050102010706020507" pitchFamily="18" charset="2"/>
              </a:rPr>
              <a:t>Thus can use BFS to calculate shortest path from one vertex to another in O(V+E) time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Application 4: computing distance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04926375"/>
              </p:ext>
            </p:extLst>
          </p:nvPr>
        </p:nvGraphicFramePr>
        <p:xfrm>
          <a:off x="2209800" y="1828800"/>
          <a:ext cx="4914900" cy="3657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76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</a:tblGrid>
              <a:tr h="2413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1026" name="Picture 2" descr="Collection of fire icons — Stock Vector #11813794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61" t="4648" r="38292" b="66606"/>
          <a:stretch/>
        </p:blipFill>
        <p:spPr bwMode="auto">
          <a:xfrm>
            <a:off x="3242282" y="2571210"/>
            <a:ext cx="236248" cy="34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55003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Application 4: computing distance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25974803"/>
              </p:ext>
            </p:extLst>
          </p:nvPr>
        </p:nvGraphicFramePr>
        <p:xfrm>
          <a:off x="2209800" y="1828800"/>
          <a:ext cx="4914900" cy="3657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76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</a:tblGrid>
              <a:tr h="2413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1026" name="Picture 2" descr="Collection of fire icons — Stock Vector #11813794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61" t="4648" r="38292" b="66606"/>
          <a:stretch/>
        </p:blipFill>
        <p:spPr bwMode="auto">
          <a:xfrm>
            <a:off x="3242282" y="2571210"/>
            <a:ext cx="236248" cy="34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75684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sz="7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Breadth-first search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Tutorial </a:t>
            </a:r>
          </a:p>
        </p:txBody>
      </p:sp>
    </p:spTree>
    <p:extLst>
      <p:ext uri="{BB962C8B-B14F-4D97-AF65-F5344CB8AC3E}">
        <p14:creationId xmlns:p14="http://schemas.microsoft.com/office/powerpoint/2010/main" val="29946431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Application 4: computing distance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20338395"/>
              </p:ext>
            </p:extLst>
          </p:nvPr>
        </p:nvGraphicFramePr>
        <p:xfrm>
          <a:off x="2209800" y="1828800"/>
          <a:ext cx="4914900" cy="3657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76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</a:tblGrid>
              <a:tr h="2413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1026" name="Picture 2" descr="Collection of fire icons — Stock Vector #11813794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61" t="4648" r="38292" b="66606"/>
          <a:stretch/>
        </p:blipFill>
        <p:spPr bwMode="auto">
          <a:xfrm>
            <a:off x="3242282" y="2571210"/>
            <a:ext cx="236248" cy="34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87226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Application 4: computing distance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97326542"/>
              </p:ext>
            </p:extLst>
          </p:nvPr>
        </p:nvGraphicFramePr>
        <p:xfrm>
          <a:off x="2209800" y="1828800"/>
          <a:ext cx="4914900" cy="3657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76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</a:tblGrid>
              <a:tr h="2413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1026" name="Picture 2" descr="Collection of fire icons — Stock Vector #11813794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61" t="4648" r="38292" b="66606"/>
          <a:stretch/>
        </p:blipFill>
        <p:spPr bwMode="auto">
          <a:xfrm>
            <a:off x="3242282" y="2571210"/>
            <a:ext cx="236248" cy="34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90047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Application 4: computing distance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81677096"/>
              </p:ext>
            </p:extLst>
          </p:nvPr>
        </p:nvGraphicFramePr>
        <p:xfrm>
          <a:off x="2209800" y="1828800"/>
          <a:ext cx="4914900" cy="3657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76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</a:tblGrid>
              <a:tr h="2413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1026" name="Picture 2" descr="Collection of fire icons — Stock Vector #11813794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61" t="4648" r="38292" b="66606"/>
          <a:stretch/>
        </p:blipFill>
        <p:spPr bwMode="auto">
          <a:xfrm>
            <a:off x="3242282" y="2571210"/>
            <a:ext cx="236248" cy="34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4354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Application 4: computing distance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52223095"/>
              </p:ext>
            </p:extLst>
          </p:nvPr>
        </p:nvGraphicFramePr>
        <p:xfrm>
          <a:off x="2209800" y="1828800"/>
          <a:ext cx="4914900" cy="3657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76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</a:tblGrid>
              <a:tr h="2413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1026" name="Picture 2" descr="Collection of fire icons — Stock Vector #11813794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61" t="4648" r="38292" b="66606"/>
          <a:stretch/>
        </p:blipFill>
        <p:spPr bwMode="auto">
          <a:xfrm>
            <a:off x="3242282" y="2571210"/>
            <a:ext cx="236248" cy="34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12038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Application 4: computing distance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32954048"/>
              </p:ext>
            </p:extLst>
          </p:nvPr>
        </p:nvGraphicFramePr>
        <p:xfrm>
          <a:off x="2209800" y="1828800"/>
          <a:ext cx="4914900" cy="3657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76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</a:tblGrid>
              <a:tr h="2413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1026" name="Picture 2" descr="Collection of fire icons — Stock Vector #11813794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61" t="4648" r="38292" b="66606"/>
          <a:stretch/>
        </p:blipFill>
        <p:spPr bwMode="auto">
          <a:xfrm>
            <a:off x="3242282" y="2571210"/>
            <a:ext cx="236248" cy="34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32290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Application 4: computing distance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20279148"/>
              </p:ext>
            </p:extLst>
          </p:nvPr>
        </p:nvGraphicFramePr>
        <p:xfrm>
          <a:off x="2209800" y="1828800"/>
          <a:ext cx="4914900" cy="3657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76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</a:tblGrid>
              <a:tr h="2413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1026" name="Picture 2" descr="Collection of fire icons — Stock Vector #11813794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61" t="4648" r="38292" b="66606"/>
          <a:stretch/>
        </p:blipFill>
        <p:spPr bwMode="auto">
          <a:xfrm>
            <a:off x="3242282" y="2571210"/>
            <a:ext cx="236248" cy="34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88886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Application 4: computing distance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45509118"/>
              </p:ext>
            </p:extLst>
          </p:nvPr>
        </p:nvGraphicFramePr>
        <p:xfrm>
          <a:off x="2209800" y="1828800"/>
          <a:ext cx="4914900" cy="3657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76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</a:tblGrid>
              <a:tr h="2413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b="1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1026" name="Picture 2" descr="Collection of fire icons — Stock Vector #11813794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61" t="4648" r="38292" b="66606"/>
          <a:stretch/>
        </p:blipFill>
        <p:spPr bwMode="auto">
          <a:xfrm>
            <a:off x="3242282" y="2571210"/>
            <a:ext cx="236248" cy="34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42894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Application 4: computing distance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71919595"/>
              </p:ext>
            </p:extLst>
          </p:nvPr>
        </p:nvGraphicFramePr>
        <p:xfrm>
          <a:off x="2209800" y="1828800"/>
          <a:ext cx="4914900" cy="3657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76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</a:tblGrid>
              <a:tr h="2413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b="1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1026" name="Picture 2" descr="Collection of fire icons — Stock Vector #11813794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61" t="4648" r="38292" b="66606"/>
          <a:stretch/>
        </p:blipFill>
        <p:spPr bwMode="auto">
          <a:xfrm>
            <a:off x="3242282" y="2571210"/>
            <a:ext cx="236248" cy="34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57707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Application 4: computing distance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41002902"/>
              </p:ext>
            </p:extLst>
          </p:nvPr>
        </p:nvGraphicFramePr>
        <p:xfrm>
          <a:off x="2209800" y="1828800"/>
          <a:ext cx="4914900" cy="3657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76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</a:tblGrid>
              <a:tr h="2413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b="1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1026" name="Picture 2" descr="Collection of fire icons — Stock Vector #11813794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61" t="4648" r="38292" b="66606"/>
          <a:stretch/>
        </p:blipFill>
        <p:spPr bwMode="auto">
          <a:xfrm>
            <a:off x="3242282" y="2571210"/>
            <a:ext cx="236248" cy="34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04586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Application 4: computing distance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31586368"/>
              </p:ext>
            </p:extLst>
          </p:nvPr>
        </p:nvGraphicFramePr>
        <p:xfrm>
          <a:off x="2209800" y="1828800"/>
          <a:ext cx="4914900" cy="3657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76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</a:tblGrid>
              <a:tr h="2413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b="1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1026" name="Picture 2" descr="Collection of fire icons — Stock Vector #11813794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61" t="4648" r="38292" b="66606"/>
          <a:stretch/>
        </p:blipFill>
        <p:spPr bwMode="auto">
          <a:xfrm>
            <a:off x="3242282" y="2571210"/>
            <a:ext cx="236248" cy="34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25365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BFS algorithm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29200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b="1" dirty="0"/>
              <a:t>BFS(G, start)</a:t>
            </a:r>
          </a:p>
          <a:p>
            <a:pPr marL="0" indent="0">
              <a:buNone/>
            </a:pPr>
            <a:r>
              <a:rPr lang="en-US" dirty="0"/>
              <a:t>    Create new queue Q</a:t>
            </a:r>
          </a:p>
          <a:p>
            <a:pPr marL="0" indent="0">
              <a:buNone/>
            </a:pPr>
            <a:r>
              <a:rPr lang="en-US" dirty="0"/>
              <a:t>    </a:t>
            </a:r>
            <a:r>
              <a:rPr lang="en-US" dirty="0" err="1"/>
              <a:t>Q.push</a:t>
            </a:r>
            <a:r>
              <a:rPr lang="en-US" dirty="0"/>
              <a:t>(start)</a:t>
            </a:r>
          </a:p>
          <a:p>
            <a:pPr marL="0" indent="0">
              <a:buNone/>
            </a:pPr>
            <a:r>
              <a:rPr lang="en-US" dirty="0"/>
              <a:t>    </a:t>
            </a:r>
            <a:r>
              <a:rPr lang="en-US" dirty="0" err="1"/>
              <a:t>dist</a:t>
            </a:r>
            <a:r>
              <a:rPr lang="en-US" dirty="0"/>
              <a:t>[1..n] = {∞, …, ∞}</a:t>
            </a:r>
          </a:p>
          <a:p>
            <a:pPr marL="0" indent="0">
              <a:buNone/>
            </a:pPr>
            <a:r>
              <a:rPr lang="en-US" dirty="0"/>
              <a:t>    </a:t>
            </a:r>
            <a:r>
              <a:rPr lang="en-US" dirty="0" err="1"/>
              <a:t>dist</a:t>
            </a:r>
            <a:r>
              <a:rPr lang="en-US" dirty="0"/>
              <a:t>[start] = 0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   while Q is not empty</a:t>
            </a:r>
          </a:p>
          <a:p>
            <a:pPr marL="0" indent="0">
              <a:buNone/>
            </a:pPr>
            <a:r>
              <a:rPr lang="en-US" dirty="0"/>
              <a:t>        u = </a:t>
            </a:r>
            <a:r>
              <a:rPr lang="en-US" dirty="0" err="1"/>
              <a:t>Q.pop</a:t>
            </a:r>
            <a:r>
              <a:rPr lang="en-US" dirty="0"/>
              <a:t>()</a:t>
            </a:r>
          </a:p>
          <a:p>
            <a:pPr marL="0" indent="0">
              <a:buNone/>
            </a:pPr>
            <a:r>
              <a:rPr lang="en-US" dirty="0"/>
              <a:t>        for each node v adjacent to u</a:t>
            </a:r>
          </a:p>
          <a:p>
            <a:pPr marL="0" indent="0">
              <a:buNone/>
            </a:pPr>
            <a:r>
              <a:rPr lang="en-US" dirty="0"/>
              <a:t>            if </a:t>
            </a:r>
            <a:r>
              <a:rPr lang="en-US" dirty="0" err="1"/>
              <a:t>dist</a:t>
            </a:r>
            <a:r>
              <a:rPr lang="en-US" dirty="0"/>
              <a:t>[v] = ∞ then</a:t>
            </a:r>
          </a:p>
          <a:p>
            <a:pPr marL="0" indent="0">
              <a:buNone/>
            </a:pPr>
            <a:r>
              <a:rPr lang="en-US" dirty="0"/>
              <a:t>                </a:t>
            </a:r>
            <a:r>
              <a:rPr lang="en-US" dirty="0" err="1"/>
              <a:t>dist</a:t>
            </a:r>
            <a:r>
              <a:rPr lang="en-US" dirty="0"/>
              <a:t>[v] = </a:t>
            </a:r>
            <a:r>
              <a:rPr lang="en-US" dirty="0" err="1"/>
              <a:t>dist</a:t>
            </a:r>
            <a:r>
              <a:rPr lang="en-US" dirty="0"/>
              <a:t>[u] + 1</a:t>
            </a:r>
          </a:p>
          <a:p>
            <a:pPr marL="0" indent="0">
              <a:buNone/>
            </a:pPr>
            <a:r>
              <a:rPr lang="en-US" dirty="0"/>
              <a:t>                </a:t>
            </a:r>
            <a:r>
              <a:rPr lang="en-US" dirty="0" err="1"/>
              <a:t>Q.push</a:t>
            </a:r>
            <a:r>
              <a:rPr lang="en-US" dirty="0"/>
              <a:t>(v)</a:t>
            </a:r>
          </a:p>
        </p:txBody>
      </p:sp>
      <p:sp>
        <p:nvSpPr>
          <p:cNvPr id="4" name="Rectangle 3"/>
          <p:cNvSpPr/>
          <p:nvPr/>
        </p:nvSpPr>
        <p:spPr>
          <a:xfrm>
            <a:off x="5257800" y="1600200"/>
            <a:ext cx="3581400" cy="16764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Suppose we have a graph</a:t>
            </a:r>
            <a:br>
              <a:rPr lang="en-US" sz="2400" dirty="0"/>
            </a:br>
            <a:r>
              <a:rPr lang="en-US" sz="2400" b="1" dirty="0"/>
              <a:t>G = (V,E)</a:t>
            </a:r>
            <a:r>
              <a:rPr lang="en-US" sz="2400" dirty="0"/>
              <a:t> containing</a:t>
            </a:r>
            <a:br>
              <a:rPr lang="en-US" sz="2400" dirty="0"/>
            </a:br>
            <a:r>
              <a:rPr lang="en-US" sz="2400" b="1" dirty="0"/>
              <a:t>|V| = n</a:t>
            </a:r>
            <a:r>
              <a:rPr lang="en-US" sz="2400" dirty="0"/>
              <a:t> nodes and</a:t>
            </a:r>
            <a:br>
              <a:rPr lang="en-US" sz="2400" dirty="0"/>
            </a:br>
            <a:r>
              <a:rPr lang="en-US" sz="2400" b="1" dirty="0"/>
              <a:t>|E| = m</a:t>
            </a:r>
            <a:r>
              <a:rPr lang="en-US" sz="2400" dirty="0"/>
              <a:t> edges.</a:t>
            </a:r>
          </a:p>
        </p:txBody>
      </p:sp>
      <p:sp>
        <p:nvSpPr>
          <p:cNvPr id="5" name="Rectangle 4"/>
          <p:cNvSpPr/>
          <p:nvPr/>
        </p:nvSpPr>
        <p:spPr>
          <a:xfrm>
            <a:off x="6172200" y="4343400"/>
            <a:ext cx="2667000" cy="11430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BFS takes </a:t>
            </a:r>
            <a:r>
              <a:rPr lang="en-US" sz="2400" b="1" dirty="0"/>
              <a:t>O(</a:t>
            </a:r>
            <a:r>
              <a:rPr lang="en-US" sz="2400" b="1" dirty="0" err="1"/>
              <a:t>n+m</a:t>
            </a:r>
            <a:r>
              <a:rPr lang="en-US" sz="2400" b="1" dirty="0"/>
              <a:t>) </a:t>
            </a:r>
            <a:r>
              <a:rPr lang="en-US" sz="2400" dirty="0"/>
              <a:t>time and space.</a:t>
            </a:r>
          </a:p>
        </p:txBody>
      </p:sp>
    </p:spTree>
    <p:extLst>
      <p:ext uri="{BB962C8B-B14F-4D97-AF65-F5344CB8AC3E}">
        <p14:creationId xmlns:p14="http://schemas.microsoft.com/office/powerpoint/2010/main" val="32214637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Application 4: computing distance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66472047"/>
              </p:ext>
            </p:extLst>
          </p:nvPr>
        </p:nvGraphicFramePr>
        <p:xfrm>
          <a:off x="2209800" y="1828800"/>
          <a:ext cx="4914900" cy="3657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76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</a:tblGrid>
              <a:tr h="2413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b="1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1026" name="Picture 2" descr="Collection of fire icons — Stock Vector #11813794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61" t="4648" r="38292" b="66606"/>
          <a:stretch/>
        </p:blipFill>
        <p:spPr bwMode="auto">
          <a:xfrm>
            <a:off x="3242282" y="2571210"/>
            <a:ext cx="236248" cy="34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54102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Application 4: computing distance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43481516"/>
              </p:ext>
            </p:extLst>
          </p:nvPr>
        </p:nvGraphicFramePr>
        <p:xfrm>
          <a:off x="2209800" y="1828800"/>
          <a:ext cx="4914900" cy="3657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76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</a:tblGrid>
              <a:tr h="2413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b="1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1026" name="Picture 2" descr="Collection of fire icons — Stock Vector #11813794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61" t="4648" r="38292" b="66606"/>
          <a:stretch/>
        </p:blipFill>
        <p:spPr bwMode="auto">
          <a:xfrm>
            <a:off x="3242282" y="2571210"/>
            <a:ext cx="236248" cy="34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6975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Application 4: computing distance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54906933"/>
              </p:ext>
            </p:extLst>
          </p:nvPr>
        </p:nvGraphicFramePr>
        <p:xfrm>
          <a:off x="2209800" y="1828800"/>
          <a:ext cx="4914900" cy="3657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76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</a:tblGrid>
              <a:tr h="2413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b="1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1026" name="Picture 2" descr="Collection of fire icons — Stock Vector #11813794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61" t="4648" r="38292" b="66606"/>
          <a:stretch/>
        </p:blipFill>
        <p:spPr bwMode="auto">
          <a:xfrm>
            <a:off x="3242282" y="2571210"/>
            <a:ext cx="236248" cy="34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51820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Application 4: computing distance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14317598"/>
              </p:ext>
            </p:extLst>
          </p:nvPr>
        </p:nvGraphicFramePr>
        <p:xfrm>
          <a:off x="2209800" y="1828800"/>
          <a:ext cx="4914900" cy="3657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76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</a:tblGrid>
              <a:tr h="2413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b="1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1026" name="Picture 2" descr="Collection of fire icons — Stock Vector #11813794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61" t="4648" r="38292" b="66606"/>
          <a:stretch/>
        </p:blipFill>
        <p:spPr bwMode="auto">
          <a:xfrm>
            <a:off x="3242282" y="2571210"/>
            <a:ext cx="236248" cy="34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62644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Application 4: computing distance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56409377"/>
              </p:ext>
            </p:extLst>
          </p:nvPr>
        </p:nvGraphicFramePr>
        <p:xfrm>
          <a:off x="2209800" y="1828800"/>
          <a:ext cx="4914900" cy="3657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76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</a:tblGrid>
              <a:tr h="2413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b="1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1026" name="Picture 2" descr="Collection of fire icons — Stock Vector #11813794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61" t="4648" r="38292" b="66606"/>
          <a:stretch/>
        </p:blipFill>
        <p:spPr bwMode="auto">
          <a:xfrm>
            <a:off x="3242282" y="2571210"/>
            <a:ext cx="236248" cy="34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6324600" y="5715000"/>
            <a:ext cx="2057400" cy="8382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18 hours until all farms are on fire!</a:t>
            </a:r>
          </a:p>
        </p:txBody>
      </p:sp>
      <p:cxnSp>
        <p:nvCxnSpPr>
          <p:cNvPr id="6" name="Straight Arrow Connector 5"/>
          <p:cNvCxnSpPr>
            <a:stCxn id="3" idx="0"/>
          </p:cNvCxnSpPr>
          <p:nvPr/>
        </p:nvCxnSpPr>
        <p:spPr>
          <a:xfrm flipH="1" flipV="1">
            <a:off x="7010400" y="5410200"/>
            <a:ext cx="342900" cy="3048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7095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4: </a:t>
            </a:r>
            <a:r>
              <a:rPr lang="en-US" b="1" dirty="0"/>
              <a:t>modification 1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16153219"/>
              </p:ext>
            </p:extLst>
          </p:nvPr>
        </p:nvGraphicFramePr>
        <p:xfrm>
          <a:off x="2209800" y="2819400"/>
          <a:ext cx="4914900" cy="3657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76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</a:tblGrid>
              <a:tr h="2413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1026" name="Picture 2" descr="Collection of fire icons — Stock Vector #11813794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61" t="4648" r="38292" b="66606"/>
          <a:stretch/>
        </p:blipFill>
        <p:spPr bwMode="auto">
          <a:xfrm>
            <a:off x="3242282" y="3561810"/>
            <a:ext cx="236248" cy="34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What if there are lakes in the grid, where fire cannot pass?</a:t>
            </a:r>
          </a:p>
        </p:txBody>
      </p:sp>
      <p:sp>
        <p:nvSpPr>
          <p:cNvPr id="3" name="Rectangle 2"/>
          <p:cNvSpPr/>
          <p:nvPr/>
        </p:nvSpPr>
        <p:spPr>
          <a:xfrm>
            <a:off x="3124200" y="2133600"/>
            <a:ext cx="5029200" cy="5334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Just don’t let BFS visit the lakes!</a:t>
            </a:r>
          </a:p>
        </p:txBody>
      </p:sp>
    </p:spTree>
    <p:extLst>
      <p:ext uri="{BB962C8B-B14F-4D97-AF65-F5344CB8AC3E}">
        <p14:creationId xmlns:p14="http://schemas.microsoft.com/office/powerpoint/2010/main" val="2744352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4: </a:t>
            </a:r>
            <a:r>
              <a:rPr lang="en-US" b="1" dirty="0"/>
              <a:t>modification 1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81606779"/>
              </p:ext>
            </p:extLst>
          </p:nvPr>
        </p:nvGraphicFramePr>
        <p:xfrm>
          <a:off x="2209800" y="2819400"/>
          <a:ext cx="4914900" cy="3657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76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</a:tblGrid>
              <a:tr h="2413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1026" name="Picture 2" descr="Collection of fire icons — Stock Vector #11813794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61" t="4648" r="38292" b="66606"/>
          <a:stretch/>
        </p:blipFill>
        <p:spPr bwMode="auto">
          <a:xfrm>
            <a:off x="3242282" y="3561810"/>
            <a:ext cx="236248" cy="34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What if there are lakes in the grid, where fire cannot pass?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85149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4: </a:t>
            </a:r>
            <a:r>
              <a:rPr lang="en-US" b="1" dirty="0"/>
              <a:t>modification 1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40684407"/>
              </p:ext>
            </p:extLst>
          </p:nvPr>
        </p:nvGraphicFramePr>
        <p:xfrm>
          <a:off x="2209800" y="2819400"/>
          <a:ext cx="4914900" cy="3657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76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</a:tblGrid>
              <a:tr h="2413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1026" name="Picture 2" descr="Collection of fire icons — Stock Vector #11813794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61" t="4648" r="38292" b="66606"/>
          <a:stretch/>
        </p:blipFill>
        <p:spPr bwMode="auto">
          <a:xfrm>
            <a:off x="3242282" y="3561810"/>
            <a:ext cx="236248" cy="34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What if there are lakes in the grid, where fire cannot pass?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60915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4: </a:t>
            </a:r>
            <a:r>
              <a:rPr lang="en-US" b="1" dirty="0"/>
              <a:t>modification 1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94406094"/>
              </p:ext>
            </p:extLst>
          </p:nvPr>
        </p:nvGraphicFramePr>
        <p:xfrm>
          <a:off x="2209800" y="2819400"/>
          <a:ext cx="4914900" cy="3657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76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</a:tblGrid>
              <a:tr h="2413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1026" name="Picture 2" descr="Collection of fire icons — Stock Vector #11813794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61" t="4648" r="38292" b="66606"/>
          <a:stretch/>
        </p:blipFill>
        <p:spPr bwMode="auto">
          <a:xfrm>
            <a:off x="3242282" y="3561810"/>
            <a:ext cx="236248" cy="34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What if there are lakes in the grid, where fire cannot pass?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658305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4: </a:t>
            </a:r>
            <a:r>
              <a:rPr lang="en-US" b="1" dirty="0"/>
              <a:t>modification 1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72734373"/>
              </p:ext>
            </p:extLst>
          </p:nvPr>
        </p:nvGraphicFramePr>
        <p:xfrm>
          <a:off x="2209800" y="2819400"/>
          <a:ext cx="4914900" cy="3657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76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</a:tblGrid>
              <a:tr h="2413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1026" name="Picture 2" descr="Collection of fire icons — Stock Vector #11813794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61" t="4648" r="38292" b="66606"/>
          <a:stretch/>
        </p:blipFill>
        <p:spPr bwMode="auto">
          <a:xfrm>
            <a:off x="3242282" y="3561810"/>
            <a:ext cx="236248" cy="34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What if there are lakes in the grid, where fire cannot pass?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67159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Example: BFS starting at node </a:t>
            </a:r>
            <a:r>
              <a:rPr lang="en-US" b="1" dirty="0"/>
              <a:t>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dirty="0"/>
              <a:t>All weights initially set to infinity.</a:t>
            </a:r>
          </a:p>
        </p:txBody>
      </p:sp>
      <p:sp>
        <p:nvSpPr>
          <p:cNvPr id="4" name="Oval 3"/>
          <p:cNvSpPr/>
          <p:nvPr/>
        </p:nvSpPr>
        <p:spPr>
          <a:xfrm>
            <a:off x="1524000" y="2514600"/>
            <a:ext cx="685800" cy="6096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a</a:t>
            </a:r>
          </a:p>
        </p:txBody>
      </p:sp>
      <p:sp>
        <p:nvSpPr>
          <p:cNvPr id="5" name="Oval 4"/>
          <p:cNvSpPr/>
          <p:nvPr/>
        </p:nvSpPr>
        <p:spPr>
          <a:xfrm>
            <a:off x="2019300" y="3810000"/>
            <a:ext cx="685800" cy="6096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b</a:t>
            </a:r>
          </a:p>
        </p:txBody>
      </p:sp>
      <p:sp>
        <p:nvSpPr>
          <p:cNvPr id="6" name="Oval 5"/>
          <p:cNvSpPr/>
          <p:nvPr/>
        </p:nvSpPr>
        <p:spPr>
          <a:xfrm>
            <a:off x="3352800" y="2408583"/>
            <a:ext cx="685800" cy="6096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d</a:t>
            </a:r>
          </a:p>
        </p:txBody>
      </p:sp>
      <p:sp>
        <p:nvSpPr>
          <p:cNvPr id="7" name="Oval 6"/>
          <p:cNvSpPr/>
          <p:nvPr/>
        </p:nvSpPr>
        <p:spPr>
          <a:xfrm>
            <a:off x="3352800" y="5257800"/>
            <a:ext cx="685800" cy="6096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c</a:t>
            </a:r>
          </a:p>
        </p:txBody>
      </p:sp>
      <p:sp>
        <p:nvSpPr>
          <p:cNvPr id="8" name="Oval 7"/>
          <p:cNvSpPr/>
          <p:nvPr/>
        </p:nvSpPr>
        <p:spPr>
          <a:xfrm>
            <a:off x="4343400" y="3505200"/>
            <a:ext cx="685800" cy="6096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g</a:t>
            </a:r>
          </a:p>
        </p:txBody>
      </p:sp>
      <p:sp>
        <p:nvSpPr>
          <p:cNvPr id="9" name="Oval 8"/>
          <p:cNvSpPr/>
          <p:nvPr/>
        </p:nvSpPr>
        <p:spPr>
          <a:xfrm>
            <a:off x="5562600" y="2216426"/>
            <a:ext cx="685800" cy="6096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e</a:t>
            </a:r>
          </a:p>
        </p:txBody>
      </p:sp>
      <p:sp>
        <p:nvSpPr>
          <p:cNvPr id="10" name="Oval 9"/>
          <p:cNvSpPr/>
          <p:nvPr/>
        </p:nvSpPr>
        <p:spPr>
          <a:xfrm>
            <a:off x="5715000" y="4644887"/>
            <a:ext cx="685800" cy="6096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f</a:t>
            </a:r>
          </a:p>
        </p:txBody>
      </p:sp>
      <p:sp>
        <p:nvSpPr>
          <p:cNvPr id="11" name="Oval 10"/>
          <p:cNvSpPr/>
          <p:nvPr/>
        </p:nvSpPr>
        <p:spPr>
          <a:xfrm>
            <a:off x="7010400" y="3094383"/>
            <a:ext cx="685800" cy="6096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 err="1"/>
              <a:t>i</a:t>
            </a:r>
            <a:endParaRPr lang="en-US" sz="3200" dirty="0"/>
          </a:p>
        </p:txBody>
      </p:sp>
      <p:sp>
        <p:nvSpPr>
          <p:cNvPr id="12" name="Oval 11"/>
          <p:cNvSpPr/>
          <p:nvPr/>
        </p:nvSpPr>
        <p:spPr>
          <a:xfrm>
            <a:off x="5029200" y="5943600"/>
            <a:ext cx="685800" cy="6096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h</a:t>
            </a:r>
          </a:p>
        </p:txBody>
      </p:sp>
      <p:cxnSp>
        <p:nvCxnSpPr>
          <p:cNvPr id="14" name="Straight Arrow Connector 13"/>
          <p:cNvCxnSpPr>
            <a:stCxn id="4" idx="4"/>
            <a:endCxn id="5" idx="0"/>
          </p:cNvCxnSpPr>
          <p:nvPr/>
        </p:nvCxnSpPr>
        <p:spPr>
          <a:xfrm>
            <a:off x="1866900" y="3124200"/>
            <a:ext cx="495300" cy="685800"/>
          </a:xfrm>
          <a:prstGeom prst="straightConnector1">
            <a:avLst/>
          </a:prstGeom>
          <a:ln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4" idx="6"/>
            <a:endCxn id="6" idx="2"/>
          </p:cNvCxnSpPr>
          <p:nvPr/>
        </p:nvCxnSpPr>
        <p:spPr>
          <a:xfrm flipV="1">
            <a:off x="2209800" y="2713383"/>
            <a:ext cx="1143000" cy="106017"/>
          </a:xfrm>
          <a:prstGeom prst="straightConnector1">
            <a:avLst/>
          </a:prstGeom>
          <a:ln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5" idx="5"/>
            <a:endCxn id="7" idx="1"/>
          </p:cNvCxnSpPr>
          <p:nvPr/>
        </p:nvCxnSpPr>
        <p:spPr>
          <a:xfrm>
            <a:off x="2604667" y="4330326"/>
            <a:ext cx="848566" cy="1016748"/>
          </a:xfrm>
          <a:prstGeom prst="straightConnector1">
            <a:avLst/>
          </a:prstGeom>
          <a:ln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7" idx="7"/>
            <a:endCxn id="8" idx="3"/>
          </p:cNvCxnSpPr>
          <p:nvPr/>
        </p:nvCxnSpPr>
        <p:spPr>
          <a:xfrm flipV="1">
            <a:off x="3938167" y="4025526"/>
            <a:ext cx="505666" cy="1321548"/>
          </a:xfrm>
          <a:prstGeom prst="straightConnector1">
            <a:avLst/>
          </a:prstGeom>
          <a:ln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8" idx="7"/>
            <a:endCxn id="9" idx="3"/>
          </p:cNvCxnSpPr>
          <p:nvPr/>
        </p:nvCxnSpPr>
        <p:spPr>
          <a:xfrm flipV="1">
            <a:off x="4928767" y="2736752"/>
            <a:ext cx="734266" cy="857722"/>
          </a:xfrm>
          <a:prstGeom prst="straightConnector1">
            <a:avLst/>
          </a:prstGeom>
          <a:ln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8" idx="5"/>
            <a:endCxn id="10" idx="1"/>
          </p:cNvCxnSpPr>
          <p:nvPr/>
        </p:nvCxnSpPr>
        <p:spPr>
          <a:xfrm>
            <a:off x="4928767" y="4025526"/>
            <a:ext cx="886666" cy="708635"/>
          </a:xfrm>
          <a:prstGeom prst="straightConnector1">
            <a:avLst/>
          </a:prstGeom>
          <a:ln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8" idx="6"/>
            <a:endCxn id="11" idx="2"/>
          </p:cNvCxnSpPr>
          <p:nvPr/>
        </p:nvCxnSpPr>
        <p:spPr>
          <a:xfrm flipV="1">
            <a:off x="5029200" y="3399183"/>
            <a:ext cx="1981200" cy="410817"/>
          </a:xfrm>
          <a:prstGeom prst="straightConnector1">
            <a:avLst/>
          </a:prstGeom>
          <a:ln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0" idx="3"/>
            <a:endCxn id="12" idx="0"/>
          </p:cNvCxnSpPr>
          <p:nvPr/>
        </p:nvCxnSpPr>
        <p:spPr>
          <a:xfrm flipH="1">
            <a:off x="5372100" y="5165213"/>
            <a:ext cx="443333" cy="778387"/>
          </a:xfrm>
          <a:prstGeom prst="straightConnector1">
            <a:avLst/>
          </a:prstGeom>
          <a:ln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Oval 28"/>
          <p:cNvSpPr/>
          <p:nvPr/>
        </p:nvSpPr>
        <p:spPr>
          <a:xfrm>
            <a:off x="1524000" y="2514600"/>
            <a:ext cx="685800" cy="6096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a</a:t>
            </a:r>
          </a:p>
        </p:txBody>
      </p:sp>
      <p:sp>
        <p:nvSpPr>
          <p:cNvPr id="30" name="Oval 29"/>
          <p:cNvSpPr/>
          <p:nvPr/>
        </p:nvSpPr>
        <p:spPr>
          <a:xfrm>
            <a:off x="2019300" y="3813312"/>
            <a:ext cx="685800" cy="6096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b</a:t>
            </a:r>
          </a:p>
        </p:txBody>
      </p:sp>
      <p:sp>
        <p:nvSpPr>
          <p:cNvPr id="31" name="Oval 30"/>
          <p:cNvSpPr/>
          <p:nvPr/>
        </p:nvSpPr>
        <p:spPr>
          <a:xfrm>
            <a:off x="3352800" y="2411895"/>
            <a:ext cx="685800" cy="6096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d</a:t>
            </a:r>
          </a:p>
        </p:txBody>
      </p:sp>
      <p:sp>
        <p:nvSpPr>
          <p:cNvPr id="32" name="Oval 31"/>
          <p:cNvSpPr/>
          <p:nvPr/>
        </p:nvSpPr>
        <p:spPr>
          <a:xfrm>
            <a:off x="3352800" y="5257800"/>
            <a:ext cx="685800" cy="6096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c</a:t>
            </a:r>
          </a:p>
        </p:txBody>
      </p:sp>
      <p:sp>
        <p:nvSpPr>
          <p:cNvPr id="33" name="Oval 32"/>
          <p:cNvSpPr/>
          <p:nvPr/>
        </p:nvSpPr>
        <p:spPr>
          <a:xfrm>
            <a:off x="4343400" y="3505200"/>
            <a:ext cx="685800" cy="6096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g</a:t>
            </a:r>
          </a:p>
        </p:txBody>
      </p:sp>
      <p:sp>
        <p:nvSpPr>
          <p:cNvPr id="34" name="Oval 33"/>
          <p:cNvSpPr/>
          <p:nvPr/>
        </p:nvSpPr>
        <p:spPr>
          <a:xfrm>
            <a:off x="5562600" y="2219739"/>
            <a:ext cx="685800" cy="6096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e</a:t>
            </a:r>
          </a:p>
        </p:txBody>
      </p:sp>
      <p:sp>
        <p:nvSpPr>
          <p:cNvPr id="35" name="Oval 34"/>
          <p:cNvSpPr/>
          <p:nvPr/>
        </p:nvSpPr>
        <p:spPr>
          <a:xfrm>
            <a:off x="5715000" y="4648200"/>
            <a:ext cx="685800" cy="6096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f</a:t>
            </a:r>
          </a:p>
        </p:txBody>
      </p:sp>
      <p:sp>
        <p:nvSpPr>
          <p:cNvPr id="36" name="Oval 35"/>
          <p:cNvSpPr/>
          <p:nvPr/>
        </p:nvSpPr>
        <p:spPr>
          <a:xfrm>
            <a:off x="7010400" y="3097696"/>
            <a:ext cx="685800" cy="6096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 err="1"/>
              <a:t>i</a:t>
            </a:r>
            <a:endParaRPr lang="en-US" sz="3200" dirty="0"/>
          </a:p>
        </p:txBody>
      </p:sp>
      <p:sp>
        <p:nvSpPr>
          <p:cNvPr id="37" name="Oval 36"/>
          <p:cNvSpPr/>
          <p:nvPr/>
        </p:nvSpPr>
        <p:spPr>
          <a:xfrm>
            <a:off x="5029200" y="5943600"/>
            <a:ext cx="685800" cy="6096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h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166390" y="264467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1620476" y="39301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4073188" y="251215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3028950" y="53779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4038600" y="36253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5260914" y="234405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7772400" y="321451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6428346" y="47441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4727514" y="60637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914552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/>
      <p:bldP spid="39" grpId="0"/>
      <p:bldP spid="40" grpId="0"/>
      <p:bldP spid="41" grpId="0"/>
      <p:bldP spid="42" grpId="0"/>
      <p:bldP spid="43" grpId="0"/>
      <p:bldP spid="44" grpId="0"/>
      <p:bldP spid="45" grpId="0"/>
      <p:bldP spid="4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4: </a:t>
            </a:r>
            <a:r>
              <a:rPr lang="en-US" b="1" dirty="0"/>
              <a:t>modification 1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68123548"/>
              </p:ext>
            </p:extLst>
          </p:nvPr>
        </p:nvGraphicFramePr>
        <p:xfrm>
          <a:off x="2209800" y="2819400"/>
          <a:ext cx="4914900" cy="3657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76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</a:tblGrid>
              <a:tr h="2413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1026" name="Picture 2" descr="Collection of fire icons — Stock Vector #11813794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61" t="4648" r="38292" b="66606"/>
          <a:stretch/>
        </p:blipFill>
        <p:spPr bwMode="auto">
          <a:xfrm>
            <a:off x="3242282" y="3561810"/>
            <a:ext cx="236248" cy="34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What if there are lakes in the grid, where fire cannot pass?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129724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4: </a:t>
            </a:r>
            <a:r>
              <a:rPr lang="en-US" b="1" dirty="0"/>
              <a:t>modification 1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45454834"/>
              </p:ext>
            </p:extLst>
          </p:nvPr>
        </p:nvGraphicFramePr>
        <p:xfrm>
          <a:off x="2209800" y="2819400"/>
          <a:ext cx="4914900" cy="3657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76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</a:tblGrid>
              <a:tr h="2413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1026" name="Picture 2" descr="Collection of fire icons — Stock Vector #11813794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61" t="4648" r="38292" b="66606"/>
          <a:stretch/>
        </p:blipFill>
        <p:spPr bwMode="auto">
          <a:xfrm>
            <a:off x="3242282" y="3561810"/>
            <a:ext cx="236248" cy="34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What if there are lakes in the grid, where fire cannot pass?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252075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4: </a:t>
            </a:r>
            <a:r>
              <a:rPr lang="en-US" b="1" dirty="0"/>
              <a:t>modification 1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25578428"/>
              </p:ext>
            </p:extLst>
          </p:nvPr>
        </p:nvGraphicFramePr>
        <p:xfrm>
          <a:off x="2209800" y="2819400"/>
          <a:ext cx="4914900" cy="3657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76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</a:tblGrid>
              <a:tr h="2413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1026" name="Picture 2" descr="Collection of fire icons — Stock Vector #11813794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61" t="4648" r="38292" b="66606"/>
          <a:stretch/>
        </p:blipFill>
        <p:spPr bwMode="auto">
          <a:xfrm>
            <a:off x="3242282" y="3561810"/>
            <a:ext cx="236248" cy="34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What if there are lakes in the grid, where fire cannot pass?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193544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4: </a:t>
            </a:r>
            <a:r>
              <a:rPr lang="en-US" b="1" dirty="0"/>
              <a:t>modification 1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36215517"/>
              </p:ext>
            </p:extLst>
          </p:nvPr>
        </p:nvGraphicFramePr>
        <p:xfrm>
          <a:off x="2209800" y="2819400"/>
          <a:ext cx="4914900" cy="3657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76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</a:tblGrid>
              <a:tr h="2413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1026" name="Picture 2" descr="Collection of fire icons — Stock Vector #11813794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61" t="4648" r="38292" b="66606"/>
          <a:stretch/>
        </p:blipFill>
        <p:spPr bwMode="auto">
          <a:xfrm>
            <a:off x="3242282" y="3561810"/>
            <a:ext cx="236248" cy="34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What if there are lakes in the grid, where fire cannot pass?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003787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4: </a:t>
            </a:r>
            <a:r>
              <a:rPr lang="en-US" b="1" dirty="0"/>
              <a:t>modification 1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25597252"/>
              </p:ext>
            </p:extLst>
          </p:nvPr>
        </p:nvGraphicFramePr>
        <p:xfrm>
          <a:off x="2209800" y="2819400"/>
          <a:ext cx="4914900" cy="3657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76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</a:tblGrid>
              <a:tr h="2413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1026" name="Picture 2" descr="Collection of fire icons — Stock Vector #11813794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61" t="4648" r="38292" b="66606"/>
          <a:stretch/>
        </p:blipFill>
        <p:spPr bwMode="auto">
          <a:xfrm>
            <a:off x="3242282" y="3561810"/>
            <a:ext cx="236248" cy="34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What if there are lakes in the grid, where fire cannot pass?</a:t>
            </a:r>
          </a:p>
        </p:txBody>
      </p:sp>
    </p:spTree>
    <p:extLst>
      <p:ext uri="{BB962C8B-B14F-4D97-AF65-F5344CB8AC3E}">
        <p14:creationId xmlns:p14="http://schemas.microsoft.com/office/powerpoint/2010/main" val="363420246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4: </a:t>
            </a:r>
            <a:r>
              <a:rPr lang="en-US" b="1" dirty="0"/>
              <a:t>modification 1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53791412"/>
              </p:ext>
            </p:extLst>
          </p:nvPr>
        </p:nvGraphicFramePr>
        <p:xfrm>
          <a:off x="2209800" y="2819400"/>
          <a:ext cx="4914900" cy="3657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76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</a:tblGrid>
              <a:tr h="2413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b="1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b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b="0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b="1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b="1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b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b="0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b="1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b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b="0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b="1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b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b="0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b="1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b="0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b="1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b="1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b="1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b="1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b="1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1026" name="Picture 2" descr="Collection of fire icons — Stock Vector #11813794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61" t="4648" r="38292" b="66606"/>
          <a:stretch/>
        </p:blipFill>
        <p:spPr bwMode="auto">
          <a:xfrm>
            <a:off x="3242282" y="3561810"/>
            <a:ext cx="236248" cy="34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What if there are lakes in the grid, where fire cannot pass?</a:t>
            </a:r>
          </a:p>
        </p:txBody>
      </p:sp>
    </p:spTree>
    <p:extLst>
      <p:ext uri="{BB962C8B-B14F-4D97-AF65-F5344CB8AC3E}">
        <p14:creationId xmlns:p14="http://schemas.microsoft.com/office/powerpoint/2010/main" val="361595320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4: </a:t>
            </a:r>
            <a:r>
              <a:rPr lang="en-US" b="1" dirty="0"/>
              <a:t>modification 1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24360901"/>
              </p:ext>
            </p:extLst>
          </p:nvPr>
        </p:nvGraphicFramePr>
        <p:xfrm>
          <a:off x="2209800" y="2819400"/>
          <a:ext cx="4914900" cy="3657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76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</a:tblGrid>
              <a:tr h="2413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b="1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b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b="0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b="1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b="1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b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b="0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b="1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b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b="0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b="1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b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b="0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b="1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b="0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b="1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b="1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b="1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b="1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b="1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1026" name="Picture 2" descr="Collection of fire icons — Stock Vector #11813794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61" t="4648" r="38292" b="66606"/>
          <a:stretch/>
        </p:blipFill>
        <p:spPr bwMode="auto">
          <a:xfrm>
            <a:off x="3242282" y="3561810"/>
            <a:ext cx="236248" cy="34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What if there are lakes in the grid, where fire cannot pass?</a:t>
            </a:r>
          </a:p>
        </p:txBody>
      </p:sp>
    </p:spTree>
    <p:extLst>
      <p:ext uri="{BB962C8B-B14F-4D97-AF65-F5344CB8AC3E}">
        <p14:creationId xmlns:p14="http://schemas.microsoft.com/office/powerpoint/2010/main" val="191341103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4: </a:t>
            </a:r>
            <a:r>
              <a:rPr lang="en-US" b="1" dirty="0"/>
              <a:t>modification 1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56321312"/>
              </p:ext>
            </p:extLst>
          </p:nvPr>
        </p:nvGraphicFramePr>
        <p:xfrm>
          <a:off x="2209800" y="2819400"/>
          <a:ext cx="4914900" cy="3657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76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</a:tblGrid>
              <a:tr h="2413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b="1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b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b="0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b="1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b="1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b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b="0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b="1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b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b="0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b="1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b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b="0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b="1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b="0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b="1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b="1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b="1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b="1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b="1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1026" name="Picture 2" descr="Collection of fire icons — Stock Vector #11813794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61" t="4648" r="38292" b="66606"/>
          <a:stretch/>
        </p:blipFill>
        <p:spPr bwMode="auto">
          <a:xfrm>
            <a:off x="3242282" y="3561810"/>
            <a:ext cx="236248" cy="34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What if there are lakes in the grid, where fire cannot pass?</a:t>
            </a:r>
          </a:p>
        </p:txBody>
      </p:sp>
    </p:spTree>
    <p:extLst>
      <p:ext uri="{BB962C8B-B14F-4D97-AF65-F5344CB8AC3E}">
        <p14:creationId xmlns:p14="http://schemas.microsoft.com/office/powerpoint/2010/main" val="13890101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4: </a:t>
            </a:r>
            <a:r>
              <a:rPr lang="en-US" b="1" dirty="0"/>
              <a:t>modification 1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05795510"/>
              </p:ext>
            </p:extLst>
          </p:nvPr>
        </p:nvGraphicFramePr>
        <p:xfrm>
          <a:off x="2209800" y="2819400"/>
          <a:ext cx="4914900" cy="3657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76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</a:tblGrid>
              <a:tr h="2413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b="1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b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b="0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b="1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b="1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b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b="0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b="1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b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b="0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b="1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b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b="0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b="1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b="0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b="1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b="1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b="1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b="1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b="1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1026" name="Picture 2" descr="Collection of fire icons — Stock Vector #11813794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61" t="4648" r="38292" b="66606"/>
          <a:stretch/>
        </p:blipFill>
        <p:spPr bwMode="auto">
          <a:xfrm>
            <a:off x="3242282" y="3561810"/>
            <a:ext cx="236248" cy="34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What if there are lakes in the grid, where fire cannot pass?</a:t>
            </a:r>
          </a:p>
        </p:txBody>
      </p:sp>
    </p:spTree>
    <p:extLst>
      <p:ext uri="{BB962C8B-B14F-4D97-AF65-F5344CB8AC3E}">
        <p14:creationId xmlns:p14="http://schemas.microsoft.com/office/powerpoint/2010/main" val="242441357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4: </a:t>
            </a:r>
            <a:r>
              <a:rPr lang="en-US" b="1" dirty="0"/>
              <a:t>modification 1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45854146"/>
              </p:ext>
            </p:extLst>
          </p:nvPr>
        </p:nvGraphicFramePr>
        <p:xfrm>
          <a:off x="2209800" y="2819400"/>
          <a:ext cx="4914900" cy="3657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76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</a:tblGrid>
              <a:tr h="2413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b="1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b="1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b="1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b="1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b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b="1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b="1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b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b="1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b="1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b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b="1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b="1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b="1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b="1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b="1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b="1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b="1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b="1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1026" name="Picture 2" descr="Collection of fire icons — Stock Vector #11813794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61" t="4648" r="38292" b="66606"/>
          <a:stretch/>
        </p:blipFill>
        <p:spPr bwMode="auto">
          <a:xfrm>
            <a:off x="3242282" y="3561810"/>
            <a:ext cx="236248" cy="34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What if there are lakes in the grid, where fire cannot pass?</a:t>
            </a:r>
          </a:p>
        </p:txBody>
      </p:sp>
    </p:spTree>
    <p:extLst>
      <p:ext uri="{BB962C8B-B14F-4D97-AF65-F5344CB8AC3E}">
        <p14:creationId xmlns:p14="http://schemas.microsoft.com/office/powerpoint/2010/main" val="17040757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Application 1: checking connectedness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81600"/>
          </a:xfrm>
        </p:spPr>
        <p:txBody>
          <a:bodyPr>
            <a:normAutofit lnSpcReduction="10000"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Run BFS on any node</a:t>
            </a:r>
          </a:p>
          <a:p>
            <a:r>
              <a:rPr lang="en-US" dirty="0"/>
              <a:t>If no node has distance infinity, it’s </a:t>
            </a:r>
            <a:r>
              <a:rPr lang="en-US" b="1" dirty="0">
                <a:sym typeface="Wingdings" pitchFamily="2" charset="2"/>
              </a:rPr>
              <a:t>connected</a:t>
            </a:r>
            <a:r>
              <a:rPr lang="en-US" dirty="0">
                <a:sym typeface="Wingdings" pitchFamily="2" charset="2"/>
              </a:rPr>
              <a:t>!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1524000" y="1676400"/>
            <a:ext cx="685800" cy="6096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a</a:t>
            </a:r>
          </a:p>
        </p:txBody>
      </p:sp>
      <p:sp>
        <p:nvSpPr>
          <p:cNvPr id="5" name="Oval 4"/>
          <p:cNvSpPr/>
          <p:nvPr/>
        </p:nvSpPr>
        <p:spPr>
          <a:xfrm>
            <a:off x="2019300" y="2971800"/>
            <a:ext cx="685800" cy="6096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b</a:t>
            </a:r>
          </a:p>
        </p:txBody>
      </p:sp>
      <p:sp>
        <p:nvSpPr>
          <p:cNvPr id="6" name="Oval 5"/>
          <p:cNvSpPr/>
          <p:nvPr/>
        </p:nvSpPr>
        <p:spPr>
          <a:xfrm>
            <a:off x="3352800" y="1570383"/>
            <a:ext cx="685800" cy="6096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d</a:t>
            </a:r>
          </a:p>
        </p:txBody>
      </p:sp>
      <p:sp>
        <p:nvSpPr>
          <p:cNvPr id="7" name="Oval 6"/>
          <p:cNvSpPr/>
          <p:nvPr/>
        </p:nvSpPr>
        <p:spPr>
          <a:xfrm>
            <a:off x="3352800" y="4419600"/>
            <a:ext cx="685800" cy="6096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c</a:t>
            </a:r>
          </a:p>
        </p:txBody>
      </p:sp>
      <p:sp>
        <p:nvSpPr>
          <p:cNvPr id="8" name="Oval 7"/>
          <p:cNvSpPr/>
          <p:nvPr/>
        </p:nvSpPr>
        <p:spPr>
          <a:xfrm>
            <a:off x="4343400" y="2667000"/>
            <a:ext cx="685800" cy="6096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g</a:t>
            </a:r>
          </a:p>
        </p:txBody>
      </p:sp>
      <p:sp>
        <p:nvSpPr>
          <p:cNvPr id="9" name="Oval 8"/>
          <p:cNvSpPr/>
          <p:nvPr/>
        </p:nvSpPr>
        <p:spPr>
          <a:xfrm>
            <a:off x="5562600" y="1378226"/>
            <a:ext cx="685800" cy="6096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e</a:t>
            </a:r>
          </a:p>
        </p:txBody>
      </p:sp>
      <p:sp>
        <p:nvSpPr>
          <p:cNvPr id="10" name="Oval 9"/>
          <p:cNvSpPr/>
          <p:nvPr/>
        </p:nvSpPr>
        <p:spPr>
          <a:xfrm>
            <a:off x="5715000" y="3806687"/>
            <a:ext cx="685800" cy="6096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f</a:t>
            </a:r>
          </a:p>
        </p:txBody>
      </p:sp>
      <p:sp>
        <p:nvSpPr>
          <p:cNvPr id="11" name="Oval 10"/>
          <p:cNvSpPr/>
          <p:nvPr/>
        </p:nvSpPr>
        <p:spPr>
          <a:xfrm>
            <a:off x="7010400" y="2256183"/>
            <a:ext cx="685800" cy="6096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 err="1"/>
              <a:t>i</a:t>
            </a:r>
            <a:endParaRPr lang="en-US" sz="3200" dirty="0"/>
          </a:p>
        </p:txBody>
      </p:sp>
      <p:sp>
        <p:nvSpPr>
          <p:cNvPr id="12" name="Oval 11"/>
          <p:cNvSpPr/>
          <p:nvPr/>
        </p:nvSpPr>
        <p:spPr>
          <a:xfrm>
            <a:off x="5029200" y="5105400"/>
            <a:ext cx="685800" cy="6096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h</a:t>
            </a:r>
          </a:p>
        </p:txBody>
      </p:sp>
      <p:cxnSp>
        <p:nvCxnSpPr>
          <p:cNvPr id="13" name="Straight Arrow Connector 12"/>
          <p:cNvCxnSpPr>
            <a:stCxn id="4" idx="4"/>
            <a:endCxn id="5" idx="0"/>
          </p:cNvCxnSpPr>
          <p:nvPr/>
        </p:nvCxnSpPr>
        <p:spPr>
          <a:xfrm>
            <a:off x="1866900" y="2286000"/>
            <a:ext cx="495300" cy="685800"/>
          </a:xfrm>
          <a:prstGeom prst="straightConnector1">
            <a:avLst/>
          </a:prstGeom>
          <a:ln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4" idx="6"/>
            <a:endCxn id="6" idx="2"/>
          </p:cNvCxnSpPr>
          <p:nvPr/>
        </p:nvCxnSpPr>
        <p:spPr>
          <a:xfrm flipV="1">
            <a:off x="2209800" y="1875183"/>
            <a:ext cx="1143000" cy="106017"/>
          </a:xfrm>
          <a:prstGeom prst="straightConnector1">
            <a:avLst/>
          </a:prstGeom>
          <a:ln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5" idx="5"/>
            <a:endCxn id="7" idx="1"/>
          </p:cNvCxnSpPr>
          <p:nvPr/>
        </p:nvCxnSpPr>
        <p:spPr>
          <a:xfrm>
            <a:off x="2604667" y="3492126"/>
            <a:ext cx="848566" cy="1016748"/>
          </a:xfrm>
          <a:prstGeom prst="straightConnector1">
            <a:avLst/>
          </a:prstGeom>
          <a:ln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7" idx="7"/>
            <a:endCxn id="8" idx="3"/>
          </p:cNvCxnSpPr>
          <p:nvPr/>
        </p:nvCxnSpPr>
        <p:spPr>
          <a:xfrm flipV="1">
            <a:off x="3938167" y="3187326"/>
            <a:ext cx="505666" cy="1321548"/>
          </a:xfrm>
          <a:prstGeom prst="straightConnector1">
            <a:avLst/>
          </a:prstGeom>
          <a:ln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8" idx="7"/>
            <a:endCxn id="9" idx="3"/>
          </p:cNvCxnSpPr>
          <p:nvPr/>
        </p:nvCxnSpPr>
        <p:spPr>
          <a:xfrm flipV="1">
            <a:off x="4928767" y="1898552"/>
            <a:ext cx="734266" cy="857722"/>
          </a:xfrm>
          <a:prstGeom prst="straightConnector1">
            <a:avLst/>
          </a:prstGeom>
          <a:ln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8" idx="5"/>
            <a:endCxn id="10" idx="1"/>
          </p:cNvCxnSpPr>
          <p:nvPr/>
        </p:nvCxnSpPr>
        <p:spPr>
          <a:xfrm>
            <a:off x="4928767" y="3187326"/>
            <a:ext cx="886666" cy="708635"/>
          </a:xfrm>
          <a:prstGeom prst="straightConnector1">
            <a:avLst/>
          </a:prstGeom>
          <a:ln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8" idx="6"/>
            <a:endCxn id="11" idx="2"/>
          </p:cNvCxnSpPr>
          <p:nvPr/>
        </p:nvCxnSpPr>
        <p:spPr>
          <a:xfrm flipV="1">
            <a:off x="5029200" y="2560983"/>
            <a:ext cx="1981200" cy="410817"/>
          </a:xfrm>
          <a:prstGeom prst="straightConnector1">
            <a:avLst/>
          </a:prstGeom>
          <a:ln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0" idx="3"/>
            <a:endCxn id="12" idx="0"/>
          </p:cNvCxnSpPr>
          <p:nvPr/>
        </p:nvCxnSpPr>
        <p:spPr>
          <a:xfrm flipH="1">
            <a:off x="5372100" y="4327013"/>
            <a:ext cx="443333" cy="778387"/>
          </a:xfrm>
          <a:prstGeom prst="straightConnector1">
            <a:avLst/>
          </a:prstGeom>
          <a:ln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Oval 20"/>
          <p:cNvSpPr/>
          <p:nvPr/>
        </p:nvSpPr>
        <p:spPr>
          <a:xfrm>
            <a:off x="1524000" y="1676400"/>
            <a:ext cx="685800" cy="6096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a</a:t>
            </a:r>
          </a:p>
        </p:txBody>
      </p:sp>
      <p:sp>
        <p:nvSpPr>
          <p:cNvPr id="22" name="Oval 21"/>
          <p:cNvSpPr/>
          <p:nvPr/>
        </p:nvSpPr>
        <p:spPr>
          <a:xfrm>
            <a:off x="2019300" y="2985051"/>
            <a:ext cx="685800" cy="6096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b</a:t>
            </a:r>
          </a:p>
        </p:txBody>
      </p:sp>
      <p:sp>
        <p:nvSpPr>
          <p:cNvPr id="23" name="Oval 22"/>
          <p:cNvSpPr/>
          <p:nvPr/>
        </p:nvSpPr>
        <p:spPr>
          <a:xfrm>
            <a:off x="3352800" y="1583634"/>
            <a:ext cx="685800" cy="6096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d</a:t>
            </a:r>
          </a:p>
        </p:txBody>
      </p:sp>
      <p:sp>
        <p:nvSpPr>
          <p:cNvPr id="24" name="Oval 23"/>
          <p:cNvSpPr/>
          <p:nvPr/>
        </p:nvSpPr>
        <p:spPr>
          <a:xfrm>
            <a:off x="3352800" y="4419600"/>
            <a:ext cx="685800" cy="6096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c</a:t>
            </a:r>
          </a:p>
        </p:txBody>
      </p:sp>
      <p:sp>
        <p:nvSpPr>
          <p:cNvPr id="25" name="Oval 24"/>
          <p:cNvSpPr/>
          <p:nvPr/>
        </p:nvSpPr>
        <p:spPr>
          <a:xfrm>
            <a:off x="4343400" y="2667000"/>
            <a:ext cx="685800" cy="6096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g</a:t>
            </a:r>
          </a:p>
        </p:txBody>
      </p:sp>
      <p:sp>
        <p:nvSpPr>
          <p:cNvPr id="26" name="Oval 25"/>
          <p:cNvSpPr/>
          <p:nvPr/>
        </p:nvSpPr>
        <p:spPr>
          <a:xfrm>
            <a:off x="5562600" y="1381539"/>
            <a:ext cx="685800" cy="6096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e</a:t>
            </a:r>
          </a:p>
        </p:txBody>
      </p:sp>
      <p:sp>
        <p:nvSpPr>
          <p:cNvPr id="27" name="Oval 26"/>
          <p:cNvSpPr/>
          <p:nvPr/>
        </p:nvSpPr>
        <p:spPr>
          <a:xfrm>
            <a:off x="5715000" y="3810000"/>
            <a:ext cx="685800" cy="6096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f</a:t>
            </a:r>
          </a:p>
        </p:txBody>
      </p:sp>
      <p:sp>
        <p:nvSpPr>
          <p:cNvPr id="28" name="Oval 27"/>
          <p:cNvSpPr/>
          <p:nvPr/>
        </p:nvSpPr>
        <p:spPr>
          <a:xfrm>
            <a:off x="7010400" y="2259496"/>
            <a:ext cx="685800" cy="6096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 err="1"/>
              <a:t>i</a:t>
            </a:r>
            <a:endParaRPr lang="en-US" sz="3200" dirty="0"/>
          </a:p>
        </p:txBody>
      </p:sp>
      <p:sp>
        <p:nvSpPr>
          <p:cNvPr id="29" name="Oval 28"/>
          <p:cNvSpPr/>
          <p:nvPr/>
        </p:nvSpPr>
        <p:spPr>
          <a:xfrm>
            <a:off x="5029200" y="5105400"/>
            <a:ext cx="685800" cy="6096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h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166390" y="180647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620476" y="30919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073188" y="167395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3028950" y="45397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038600" y="27871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260914" y="150585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7772400" y="237631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6428346" y="39059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4727514" y="52255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650070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/>
      <p:bldP spid="31" grpId="0"/>
      <p:bldP spid="32" grpId="0"/>
      <p:bldP spid="33" grpId="0"/>
      <p:bldP spid="34" grpId="0"/>
      <p:bldP spid="35" grpId="0"/>
      <p:bldP spid="36" grpId="0"/>
      <p:bldP spid="37" grpId="0"/>
      <p:bldP spid="38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4: </a:t>
            </a:r>
            <a:r>
              <a:rPr lang="en-US" b="1" dirty="0"/>
              <a:t>modification 1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67937277"/>
              </p:ext>
            </p:extLst>
          </p:nvPr>
        </p:nvGraphicFramePr>
        <p:xfrm>
          <a:off x="2209800" y="2819400"/>
          <a:ext cx="4914900" cy="3657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76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</a:tblGrid>
              <a:tr h="2413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b="1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b="1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b="1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b="1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b="1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b="1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b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b="1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b="1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b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b="1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b="1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b="1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b="1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b="1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b="1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b="1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b="1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1026" name="Picture 2" descr="Collection of fire icons — Stock Vector #11813794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61" t="4648" r="38292" b="66606"/>
          <a:stretch/>
        </p:blipFill>
        <p:spPr bwMode="auto">
          <a:xfrm>
            <a:off x="3242282" y="3561810"/>
            <a:ext cx="236248" cy="34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What if there are lakes in the grid, where fire cannot pass?</a:t>
            </a:r>
          </a:p>
        </p:txBody>
      </p:sp>
    </p:spTree>
    <p:extLst>
      <p:ext uri="{BB962C8B-B14F-4D97-AF65-F5344CB8AC3E}">
        <p14:creationId xmlns:p14="http://schemas.microsoft.com/office/powerpoint/2010/main" val="256881934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4: </a:t>
            </a:r>
            <a:r>
              <a:rPr lang="en-US" b="1" dirty="0"/>
              <a:t>modification 1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69277086"/>
              </p:ext>
            </p:extLst>
          </p:nvPr>
        </p:nvGraphicFramePr>
        <p:xfrm>
          <a:off x="2209800" y="2819400"/>
          <a:ext cx="4914900" cy="3657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76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</a:tblGrid>
              <a:tr h="2413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b="1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b="1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b="1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b="1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b="1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b="1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b="1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b="1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b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b="1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b="1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b="1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b="1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b="1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b="1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b="1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b="1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1026" name="Picture 2" descr="Collection of fire icons — Stock Vector #11813794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61" t="4648" r="38292" b="66606"/>
          <a:stretch/>
        </p:blipFill>
        <p:spPr bwMode="auto">
          <a:xfrm>
            <a:off x="3242282" y="3561810"/>
            <a:ext cx="236248" cy="34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What if there are lakes in the grid, where fire cannot pass?</a:t>
            </a:r>
          </a:p>
        </p:txBody>
      </p:sp>
    </p:spTree>
    <p:extLst>
      <p:ext uri="{BB962C8B-B14F-4D97-AF65-F5344CB8AC3E}">
        <p14:creationId xmlns:p14="http://schemas.microsoft.com/office/powerpoint/2010/main" val="262492307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4: </a:t>
            </a:r>
            <a:r>
              <a:rPr lang="en-US" b="1" dirty="0"/>
              <a:t>modification 1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7635899"/>
              </p:ext>
            </p:extLst>
          </p:nvPr>
        </p:nvGraphicFramePr>
        <p:xfrm>
          <a:off x="2209800" y="2819400"/>
          <a:ext cx="4914900" cy="3657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76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</a:tblGrid>
              <a:tr h="2413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b="1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b="1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b="1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b="1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b="1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b="1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b="1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b="1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b="1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b="1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b="1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b="1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b="1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b="1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b="1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b="1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1026" name="Picture 2" descr="Collection of fire icons — Stock Vector #11813794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61" t="4648" r="38292" b="66606"/>
          <a:stretch/>
        </p:blipFill>
        <p:spPr bwMode="auto">
          <a:xfrm>
            <a:off x="3242282" y="3561810"/>
            <a:ext cx="236248" cy="34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What if there are lakes in the grid, where fire cannot pass?</a:t>
            </a:r>
          </a:p>
        </p:txBody>
      </p:sp>
    </p:spTree>
    <p:extLst>
      <p:ext uri="{BB962C8B-B14F-4D97-AF65-F5344CB8AC3E}">
        <p14:creationId xmlns:p14="http://schemas.microsoft.com/office/powerpoint/2010/main" val="414016750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4: </a:t>
            </a:r>
            <a:r>
              <a:rPr lang="en-US" b="1" dirty="0"/>
              <a:t>modification 1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94056418"/>
              </p:ext>
            </p:extLst>
          </p:nvPr>
        </p:nvGraphicFramePr>
        <p:xfrm>
          <a:off x="2209800" y="2819400"/>
          <a:ext cx="4914900" cy="3657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76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</a:tblGrid>
              <a:tr h="2413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b="1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b="1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b="1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b="1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b="1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b="1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b="1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b="1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b="1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b="1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b="1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b="1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b="1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b="1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b="1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b="1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1026" name="Picture 2" descr="Collection of fire icons — Stock Vector #11813794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61" t="4648" r="38292" b="66606"/>
          <a:stretch/>
        </p:blipFill>
        <p:spPr bwMode="auto">
          <a:xfrm>
            <a:off x="3242282" y="3561810"/>
            <a:ext cx="236248" cy="34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What if there are lakes in the grid, where fire cannot pass?</a:t>
            </a:r>
          </a:p>
        </p:txBody>
      </p:sp>
    </p:spTree>
    <p:extLst>
      <p:ext uri="{BB962C8B-B14F-4D97-AF65-F5344CB8AC3E}">
        <p14:creationId xmlns:p14="http://schemas.microsoft.com/office/powerpoint/2010/main" val="233531045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4: </a:t>
            </a:r>
            <a:r>
              <a:rPr lang="en-US" b="1" dirty="0"/>
              <a:t>modification 1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27108958"/>
              </p:ext>
            </p:extLst>
          </p:nvPr>
        </p:nvGraphicFramePr>
        <p:xfrm>
          <a:off x="2209800" y="2819400"/>
          <a:ext cx="4914900" cy="3657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76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</a:tblGrid>
              <a:tr h="2413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b="1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b="1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b="1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b="1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b="1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b="1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b="1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b="1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b="1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b="1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b="1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b="1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b="1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b="1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b="1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b="1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1026" name="Picture 2" descr="Collection of fire icons — Stock Vector #11813794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61" t="4648" r="38292" b="66606"/>
          <a:stretch/>
        </p:blipFill>
        <p:spPr bwMode="auto">
          <a:xfrm>
            <a:off x="3242282" y="3561810"/>
            <a:ext cx="236248" cy="34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What if there are lakes in the grid, where fire cannot pass?</a:t>
            </a:r>
          </a:p>
        </p:txBody>
      </p:sp>
      <p:sp>
        <p:nvSpPr>
          <p:cNvPr id="6" name="Rectangle 5"/>
          <p:cNvSpPr/>
          <p:nvPr/>
        </p:nvSpPr>
        <p:spPr>
          <a:xfrm>
            <a:off x="6858000" y="5867400"/>
            <a:ext cx="2057400" cy="8382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19 hours until all farms are on fire!</a:t>
            </a:r>
          </a:p>
        </p:txBody>
      </p:sp>
      <p:cxnSp>
        <p:nvCxnSpPr>
          <p:cNvPr id="7" name="Straight Arrow Connector 6"/>
          <p:cNvCxnSpPr>
            <a:stCxn id="6" idx="0"/>
          </p:cNvCxnSpPr>
          <p:nvPr/>
        </p:nvCxnSpPr>
        <p:spPr>
          <a:xfrm flipH="1" flipV="1">
            <a:off x="7010400" y="5257800"/>
            <a:ext cx="876300" cy="6096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8577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4: </a:t>
            </a:r>
            <a:r>
              <a:rPr lang="en-US" b="1" dirty="0"/>
              <a:t>modification 1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93156993"/>
              </p:ext>
            </p:extLst>
          </p:nvPr>
        </p:nvGraphicFramePr>
        <p:xfrm>
          <a:off x="2209800" y="2819400"/>
          <a:ext cx="4914900" cy="3657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76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</a:tblGrid>
              <a:tr h="2413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1026" name="Picture 2" descr="Collection of fire icons — Stock Vector #11813794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61" t="4648" r="38292" b="66606"/>
          <a:stretch/>
        </p:blipFill>
        <p:spPr bwMode="auto">
          <a:xfrm>
            <a:off x="3242282" y="3561810"/>
            <a:ext cx="236248" cy="34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Will the fire always burn everything?</a:t>
            </a:r>
          </a:p>
        </p:txBody>
      </p:sp>
    </p:spTree>
    <p:extLst>
      <p:ext uri="{BB962C8B-B14F-4D97-AF65-F5344CB8AC3E}">
        <p14:creationId xmlns:p14="http://schemas.microsoft.com/office/powerpoint/2010/main" val="2030516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4: </a:t>
            </a:r>
            <a:r>
              <a:rPr lang="en-US" b="1" dirty="0"/>
              <a:t>modification 1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4716544"/>
              </p:ext>
            </p:extLst>
          </p:nvPr>
        </p:nvGraphicFramePr>
        <p:xfrm>
          <a:off x="2209800" y="2819400"/>
          <a:ext cx="4914900" cy="3657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76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</a:tblGrid>
              <a:tr h="2413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1026" name="Picture 2" descr="Collection of fire icons — Stock Vector #11813794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61" t="4648" r="38292" b="66606"/>
          <a:stretch/>
        </p:blipFill>
        <p:spPr bwMode="auto">
          <a:xfrm>
            <a:off x="3242282" y="3561810"/>
            <a:ext cx="236248" cy="34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Will the fire always burn everything?</a:t>
            </a:r>
          </a:p>
        </p:txBody>
      </p:sp>
    </p:spTree>
    <p:extLst>
      <p:ext uri="{BB962C8B-B14F-4D97-AF65-F5344CB8AC3E}">
        <p14:creationId xmlns:p14="http://schemas.microsoft.com/office/powerpoint/2010/main" val="246348592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4: </a:t>
            </a:r>
            <a:r>
              <a:rPr lang="en-US" b="1" dirty="0"/>
              <a:t>modification 1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92046220"/>
              </p:ext>
            </p:extLst>
          </p:nvPr>
        </p:nvGraphicFramePr>
        <p:xfrm>
          <a:off x="2209800" y="2819400"/>
          <a:ext cx="4914900" cy="3657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76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</a:tblGrid>
              <a:tr h="2413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1026" name="Picture 2" descr="Collection of fire icons — Stock Vector #11813794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61" t="4648" r="38292" b="66606"/>
          <a:stretch/>
        </p:blipFill>
        <p:spPr bwMode="auto">
          <a:xfrm>
            <a:off x="3242282" y="3561810"/>
            <a:ext cx="236248" cy="34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Will the fire always burn everything?</a:t>
            </a:r>
          </a:p>
        </p:txBody>
      </p:sp>
    </p:spTree>
    <p:extLst>
      <p:ext uri="{BB962C8B-B14F-4D97-AF65-F5344CB8AC3E}">
        <p14:creationId xmlns:p14="http://schemas.microsoft.com/office/powerpoint/2010/main" val="155348109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4: </a:t>
            </a:r>
            <a:r>
              <a:rPr lang="en-US" b="1" dirty="0"/>
              <a:t>modification 1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79732021"/>
              </p:ext>
            </p:extLst>
          </p:nvPr>
        </p:nvGraphicFramePr>
        <p:xfrm>
          <a:off x="2209800" y="2819400"/>
          <a:ext cx="4914900" cy="3657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76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</a:tblGrid>
              <a:tr h="2413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1026" name="Picture 2" descr="Collection of fire icons — Stock Vector #11813794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61" t="4648" r="38292" b="66606"/>
          <a:stretch/>
        </p:blipFill>
        <p:spPr bwMode="auto">
          <a:xfrm>
            <a:off x="3242282" y="3561810"/>
            <a:ext cx="236248" cy="34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Will the fire always burn everything?</a:t>
            </a:r>
          </a:p>
        </p:txBody>
      </p:sp>
    </p:spTree>
    <p:extLst>
      <p:ext uri="{BB962C8B-B14F-4D97-AF65-F5344CB8AC3E}">
        <p14:creationId xmlns:p14="http://schemas.microsoft.com/office/powerpoint/2010/main" val="261013654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4: </a:t>
            </a:r>
            <a:r>
              <a:rPr lang="en-US" b="1" dirty="0"/>
              <a:t>modification 1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58572930"/>
              </p:ext>
            </p:extLst>
          </p:nvPr>
        </p:nvGraphicFramePr>
        <p:xfrm>
          <a:off x="2209800" y="2819400"/>
          <a:ext cx="4914900" cy="3657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76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</a:tblGrid>
              <a:tr h="2413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1026" name="Picture 2" descr="Collection of fire icons — Stock Vector #11813794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61" t="4648" r="38292" b="66606"/>
          <a:stretch/>
        </p:blipFill>
        <p:spPr bwMode="auto">
          <a:xfrm>
            <a:off x="3242282" y="3561810"/>
            <a:ext cx="236248" cy="34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Will the fire always burn everything?</a:t>
            </a:r>
          </a:p>
        </p:txBody>
      </p:sp>
    </p:spTree>
    <p:extLst>
      <p:ext uri="{BB962C8B-B14F-4D97-AF65-F5344CB8AC3E}">
        <p14:creationId xmlns:p14="http://schemas.microsoft.com/office/powerpoint/2010/main" val="42887607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Application 1: checking connectedness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81600"/>
          </a:xfrm>
        </p:spPr>
        <p:txBody>
          <a:bodyPr>
            <a:normAutofit lnSpcReduction="10000"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Run BFS on any node</a:t>
            </a:r>
          </a:p>
          <a:p>
            <a:r>
              <a:rPr lang="en-US" dirty="0"/>
              <a:t>If a node has distance infinity, </a:t>
            </a:r>
            <a:r>
              <a:rPr lang="en-US" b="1" dirty="0"/>
              <a:t>dis</a:t>
            </a:r>
            <a:r>
              <a:rPr lang="en-US" b="1" dirty="0">
                <a:sym typeface="Wingdings" pitchFamily="2" charset="2"/>
              </a:rPr>
              <a:t>connected</a:t>
            </a:r>
            <a:r>
              <a:rPr lang="en-US" dirty="0">
                <a:sym typeface="Wingdings" pitchFamily="2" charset="2"/>
              </a:rPr>
              <a:t>!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1524000" y="1676400"/>
            <a:ext cx="685800" cy="6096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a</a:t>
            </a:r>
          </a:p>
        </p:txBody>
      </p:sp>
      <p:sp>
        <p:nvSpPr>
          <p:cNvPr id="5" name="Oval 4"/>
          <p:cNvSpPr/>
          <p:nvPr/>
        </p:nvSpPr>
        <p:spPr>
          <a:xfrm>
            <a:off x="2019300" y="2971800"/>
            <a:ext cx="685800" cy="6096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b</a:t>
            </a:r>
          </a:p>
        </p:txBody>
      </p:sp>
      <p:sp>
        <p:nvSpPr>
          <p:cNvPr id="6" name="Oval 5"/>
          <p:cNvSpPr/>
          <p:nvPr/>
        </p:nvSpPr>
        <p:spPr>
          <a:xfrm>
            <a:off x="3352800" y="1570383"/>
            <a:ext cx="685800" cy="6096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d</a:t>
            </a:r>
          </a:p>
        </p:txBody>
      </p:sp>
      <p:sp>
        <p:nvSpPr>
          <p:cNvPr id="7" name="Oval 6"/>
          <p:cNvSpPr/>
          <p:nvPr/>
        </p:nvSpPr>
        <p:spPr>
          <a:xfrm>
            <a:off x="3352800" y="4419600"/>
            <a:ext cx="685800" cy="6096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c</a:t>
            </a:r>
          </a:p>
        </p:txBody>
      </p:sp>
      <p:sp>
        <p:nvSpPr>
          <p:cNvPr id="8" name="Oval 7"/>
          <p:cNvSpPr/>
          <p:nvPr/>
        </p:nvSpPr>
        <p:spPr>
          <a:xfrm>
            <a:off x="4343400" y="2667000"/>
            <a:ext cx="685800" cy="6096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g</a:t>
            </a:r>
          </a:p>
        </p:txBody>
      </p:sp>
      <p:sp>
        <p:nvSpPr>
          <p:cNvPr id="9" name="Oval 8"/>
          <p:cNvSpPr/>
          <p:nvPr/>
        </p:nvSpPr>
        <p:spPr>
          <a:xfrm>
            <a:off x="5562600" y="1378226"/>
            <a:ext cx="685800" cy="6096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e</a:t>
            </a:r>
          </a:p>
        </p:txBody>
      </p:sp>
      <p:sp>
        <p:nvSpPr>
          <p:cNvPr id="10" name="Oval 9"/>
          <p:cNvSpPr/>
          <p:nvPr/>
        </p:nvSpPr>
        <p:spPr>
          <a:xfrm>
            <a:off x="5715000" y="3806687"/>
            <a:ext cx="685800" cy="6096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f</a:t>
            </a:r>
          </a:p>
        </p:txBody>
      </p:sp>
      <p:sp>
        <p:nvSpPr>
          <p:cNvPr id="11" name="Oval 10"/>
          <p:cNvSpPr/>
          <p:nvPr/>
        </p:nvSpPr>
        <p:spPr>
          <a:xfrm>
            <a:off x="7010400" y="2256183"/>
            <a:ext cx="685800" cy="6096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 err="1"/>
              <a:t>i</a:t>
            </a:r>
            <a:endParaRPr lang="en-US" sz="3200" dirty="0"/>
          </a:p>
        </p:txBody>
      </p:sp>
      <p:sp>
        <p:nvSpPr>
          <p:cNvPr id="12" name="Oval 11"/>
          <p:cNvSpPr/>
          <p:nvPr/>
        </p:nvSpPr>
        <p:spPr>
          <a:xfrm>
            <a:off x="5029200" y="5105400"/>
            <a:ext cx="685800" cy="6096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h</a:t>
            </a:r>
          </a:p>
        </p:txBody>
      </p:sp>
      <p:cxnSp>
        <p:nvCxnSpPr>
          <p:cNvPr id="13" name="Straight Arrow Connector 12"/>
          <p:cNvCxnSpPr>
            <a:stCxn id="4" idx="4"/>
            <a:endCxn id="5" idx="0"/>
          </p:cNvCxnSpPr>
          <p:nvPr/>
        </p:nvCxnSpPr>
        <p:spPr>
          <a:xfrm>
            <a:off x="1866900" y="2286000"/>
            <a:ext cx="495300" cy="685800"/>
          </a:xfrm>
          <a:prstGeom prst="straightConnector1">
            <a:avLst/>
          </a:prstGeom>
          <a:ln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4" idx="6"/>
            <a:endCxn id="6" idx="2"/>
          </p:cNvCxnSpPr>
          <p:nvPr/>
        </p:nvCxnSpPr>
        <p:spPr>
          <a:xfrm flipV="1">
            <a:off x="2209800" y="1875183"/>
            <a:ext cx="1143000" cy="106017"/>
          </a:xfrm>
          <a:prstGeom prst="straightConnector1">
            <a:avLst/>
          </a:prstGeom>
          <a:ln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5" idx="5"/>
            <a:endCxn id="7" idx="1"/>
          </p:cNvCxnSpPr>
          <p:nvPr/>
        </p:nvCxnSpPr>
        <p:spPr>
          <a:xfrm>
            <a:off x="2604667" y="3492126"/>
            <a:ext cx="848566" cy="1016748"/>
          </a:xfrm>
          <a:prstGeom prst="straightConnector1">
            <a:avLst/>
          </a:prstGeom>
          <a:ln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7" idx="7"/>
            <a:endCxn id="8" idx="3"/>
          </p:cNvCxnSpPr>
          <p:nvPr/>
        </p:nvCxnSpPr>
        <p:spPr>
          <a:xfrm flipV="1">
            <a:off x="3938167" y="3187326"/>
            <a:ext cx="505666" cy="1321548"/>
          </a:xfrm>
          <a:prstGeom prst="straightConnector1">
            <a:avLst/>
          </a:prstGeom>
          <a:ln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8" idx="7"/>
            <a:endCxn id="9" idx="3"/>
          </p:cNvCxnSpPr>
          <p:nvPr/>
        </p:nvCxnSpPr>
        <p:spPr>
          <a:xfrm flipV="1">
            <a:off x="4928767" y="1898552"/>
            <a:ext cx="734266" cy="857722"/>
          </a:xfrm>
          <a:prstGeom prst="straightConnector1">
            <a:avLst/>
          </a:prstGeom>
          <a:ln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8" idx="5"/>
            <a:endCxn id="10" idx="1"/>
          </p:cNvCxnSpPr>
          <p:nvPr/>
        </p:nvCxnSpPr>
        <p:spPr>
          <a:xfrm>
            <a:off x="4928767" y="3187326"/>
            <a:ext cx="886666" cy="708635"/>
          </a:xfrm>
          <a:prstGeom prst="straightConnector1">
            <a:avLst/>
          </a:prstGeom>
          <a:ln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0" idx="3"/>
            <a:endCxn id="12" idx="0"/>
          </p:cNvCxnSpPr>
          <p:nvPr/>
        </p:nvCxnSpPr>
        <p:spPr>
          <a:xfrm flipH="1">
            <a:off x="5372100" y="4327013"/>
            <a:ext cx="443333" cy="778387"/>
          </a:xfrm>
          <a:prstGeom prst="straightConnector1">
            <a:avLst/>
          </a:prstGeom>
          <a:ln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Oval 20"/>
          <p:cNvSpPr/>
          <p:nvPr/>
        </p:nvSpPr>
        <p:spPr>
          <a:xfrm>
            <a:off x="1524000" y="1676400"/>
            <a:ext cx="685800" cy="6096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a</a:t>
            </a:r>
          </a:p>
        </p:txBody>
      </p:sp>
      <p:sp>
        <p:nvSpPr>
          <p:cNvPr id="22" name="Oval 21"/>
          <p:cNvSpPr/>
          <p:nvPr/>
        </p:nvSpPr>
        <p:spPr>
          <a:xfrm>
            <a:off x="2019300" y="2985051"/>
            <a:ext cx="685800" cy="6096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b</a:t>
            </a:r>
          </a:p>
        </p:txBody>
      </p:sp>
      <p:sp>
        <p:nvSpPr>
          <p:cNvPr id="23" name="Oval 22"/>
          <p:cNvSpPr/>
          <p:nvPr/>
        </p:nvSpPr>
        <p:spPr>
          <a:xfrm>
            <a:off x="3352800" y="1583634"/>
            <a:ext cx="685800" cy="6096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d</a:t>
            </a:r>
          </a:p>
        </p:txBody>
      </p:sp>
      <p:sp>
        <p:nvSpPr>
          <p:cNvPr id="24" name="Oval 23"/>
          <p:cNvSpPr/>
          <p:nvPr/>
        </p:nvSpPr>
        <p:spPr>
          <a:xfrm>
            <a:off x="3352800" y="4419600"/>
            <a:ext cx="685800" cy="6096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c</a:t>
            </a:r>
          </a:p>
        </p:txBody>
      </p:sp>
      <p:sp>
        <p:nvSpPr>
          <p:cNvPr id="25" name="Oval 24"/>
          <p:cNvSpPr/>
          <p:nvPr/>
        </p:nvSpPr>
        <p:spPr>
          <a:xfrm>
            <a:off x="4343400" y="2667000"/>
            <a:ext cx="685800" cy="6096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g</a:t>
            </a:r>
          </a:p>
        </p:txBody>
      </p:sp>
      <p:sp>
        <p:nvSpPr>
          <p:cNvPr id="26" name="Oval 25"/>
          <p:cNvSpPr/>
          <p:nvPr/>
        </p:nvSpPr>
        <p:spPr>
          <a:xfrm>
            <a:off x="5562600" y="1381539"/>
            <a:ext cx="685800" cy="6096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e</a:t>
            </a:r>
          </a:p>
        </p:txBody>
      </p:sp>
      <p:sp>
        <p:nvSpPr>
          <p:cNvPr id="27" name="Oval 26"/>
          <p:cNvSpPr/>
          <p:nvPr/>
        </p:nvSpPr>
        <p:spPr>
          <a:xfrm>
            <a:off x="5715000" y="3810000"/>
            <a:ext cx="685800" cy="6096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f</a:t>
            </a:r>
          </a:p>
        </p:txBody>
      </p:sp>
      <p:sp>
        <p:nvSpPr>
          <p:cNvPr id="29" name="Oval 28"/>
          <p:cNvSpPr/>
          <p:nvPr/>
        </p:nvSpPr>
        <p:spPr>
          <a:xfrm>
            <a:off x="5029200" y="5105400"/>
            <a:ext cx="685800" cy="6096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h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166390" y="180647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620476" y="30919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073188" y="167395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3028950" y="45397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038600" y="27871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260914" y="150585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6428346" y="39059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4727514" y="52255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</a:p>
        </p:txBody>
      </p:sp>
      <p:cxnSp>
        <p:nvCxnSpPr>
          <p:cNvPr id="40" name="Straight Arrow Connector 39"/>
          <p:cNvCxnSpPr>
            <a:stCxn id="41" idx="0"/>
            <a:endCxn id="11" idx="5"/>
          </p:cNvCxnSpPr>
          <p:nvPr/>
        </p:nvCxnSpPr>
        <p:spPr>
          <a:xfrm flipH="1" flipV="1">
            <a:off x="7595767" y="2776509"/>
            <a:ext cx="576683" cy="134491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7353300" y="4121426"/>
            <a:ext cx="1638300" cy="646331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Distance is infinity!</a:t>
            </a:r>
          </a:p>
        </p:txBody>
      </p:sp>
    </p:spTree>
    <p:extLst>
      <p:ext uri="{BB962C8B-B14F-4D97-AF65-F5344CB8AC3E}">
        <p14:creationId xmlns:p14="http://schemas.microsoft.com/office/powerpoint/2010/main" val="3725382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9" grpId="0" animBg="1"/>
      <p:bldP spid="30" grpId="0"/>
      <p:bldP spid="31" grpId="0"/>
      <p:bldP spid="32" grpId="0"/>
      <p:bldP spid="33" grpId="0"/>
      <p:bldP spid="34" grpId="0"/>
      <p:bldP spid="35" grpId="0"/>
      <p:bldP spid="37" grpId="0"/>
      <p:bldP spid="38" grpId="0"/>
      <p:bldP spid="41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4: </a:t>
            </a:r>
            <a:r>
              <a:rPr lang="en-US" b="1" dirty="0"/>
              <a:t>modification 1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18835960"/>
              </p:ext>
            </p:extLst>
          </p:nvPr>
        </p:nvGraphicFramePr>
        <p:xfrm>
          <a:off x="2209800" y="2819400"/>
          <a:ext cx="4914900" cy="3657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76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</a:tblGrid>
              <a:tr h="2413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1026" name="Picture 2" descr="Collection of fire icons — Stock Vector #11813794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61" t="4648" r="38292" b="66606"/>
          <a:stretch/>
        </p:blipFill>
        <p:spPr bwMode="auto">
          <a:xfrm>
            <a:off x="3242282" y="3561810"/>
            <a:ext cx="236248" cy="34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Will the fire always burn everything?</a:t>
            </a:r>
          </a:p>
        </p:txBody>
      </p:sp>
    </p:spTree>
    <p:extLst>
      <p:ext uri="{BB962C8B-B14F-4D97-AF65-F5344CB8AC3E}">
        <p14:creationId xmlns:p14="http://schemas.microsoft.com/office/powerpoint/2010/main" val="141582335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4: </a:t>
            </a:r>
            <a:r>
              <a:rPr lang="en-US" b="1" dirty="0"/>
              <a:t>modification 1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55571333"/>
              </p:ext>
            </p:extLst>
          </p:nvPr>
        </p:nvGraphicFramePr>
        <p:xfrm>
          <a:off x="2209800" y="2819400"/>
          <a:ext cx="4914900" cy="3657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76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</a:tblGrid>
              <a:tr h="2413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1026" name="Picture 2" descr="Collection of fire icons — Stock Vector #11813794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61" t="4648" r="38292" b="66606"/>
          <a:stretch/>
        </p:blipFill>
        <p:spPr bwMode="auto">
          <a:xfrm>
            <a:off x="3242282" y="3561810"/>
            <a:ext cx="236248" cy="34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Will the fire always burn everything?</a:t>
            </a:r>
          </a:p>
        </p:txBody>
      </p:sp>
    </p:spTree>
    <p:extLst>
      <p:ext uri="{BB962C8B-B14F-4D97-AF65-F5344CB8AC3E}">
        <p14:creationId xmlns:p14="http://schemas.microsoft.com/office/powerpoint/2010/main" val="396931979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4: </a:t>
            </a:r>
            <a:r>
              <a:rPr lang="en-US" b="1" dirty="0"/>
              <a:t>modification 1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41611541"/>
              </p:ext>
            </p:extLst>
          </p:nvPr>
        </p:nvGraphicFramePr>
        <p:xfrm>
          <a:off x="2209800" y="2819400"/>
          <a:ext cx="4914900" cy="3657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76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</a:tblGrid>
              <a:tr h="2413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1026" name="Picture 2" descr="Collection of fire icons — Stock Vector #11813794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61" t="4648" r="38292" b="66606"/>
          <a:stretch/>
        </p:blipFill>
        <p:spPr bwMode="auto">
          <a:xfrm>
            <a:off x="3242282" y="3561810"/>
            <a:ext cx="236248" cy="34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Will the fire always burn everything?</a:t>
            </a:r>
          </a:p>
        </p:txBody>
      </p:sp>
    </p:spTree>
    <p:extLst>
      <p:ext uri="{BB962C8B-B14F-4D97-AF65-F5344CB8AC3E}">
        <p14:creationId xmlns:p14="http://schemas.microsoft.com/office/powerpoint/2010/main" val="213829852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4: </a:t>
            </a:r>
            <a:r>
              <a:rPr lang="en-US" b="1" dirty="0"/>
              <a:t>modification 1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85651322"/>
              </p:ext>
            </p:extLst>
          </p:nvPr>
        </p:nvGraphicFramePr>
        <p:xfrm>
          <a:off x="2209800" y="2819400"/>
          <a:ext cx="4914900" cy="3657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76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</a:tblGrid>
              <a:tr h="2413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∞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∞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∞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∞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∞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∞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∞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∞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∞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∞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∞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∞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∞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∞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∞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∞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∞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∞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∞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∞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∞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∞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∞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∞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∞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∞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∞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∞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∞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∞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∞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∞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∞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∞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∞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∞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∞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∞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∞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∞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∞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∞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∞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∞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∞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∞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∞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∞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∞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∞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∞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∞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∞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∞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∞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∞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∞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∞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∞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∞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∞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∞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∞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∞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∞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∞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∞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∞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∞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∞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∞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∞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∞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∞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∞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∞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∞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∞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∞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∞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∞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∞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∞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∞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1026" name="Picture 2" descr="Collection of fire icons — Stock Vector #11813794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61" t="4648" r="38292" b="66606"/>
          <a:stretch/>
        </p:blipFill>
        <p:spPr bwMode="auto">
          <a:xfrm>
            <a:off x="3242282" y="3561810"/>
            <a:ext cx="236248" cy="34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Will the fire always burn everything?</a:t>
            </a:r>
          </a:p>
        </p:txBody>
      </p:sp>
      <p:sp>
        <p:nvSpPr>
          <p:cNvPr id="3" name="Rectangle 2"/>
          <p:cNvSpPr/>
          <p:nvPr/>
        </p:nvSpPr>
        <p:spPr>
          <a:xfrm>
            <a:off x="7248939" y="3561810"/>
            <a:ext cx="1676400" cy="85779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All of these farms are safe!</a:t>
            </a:r>
          </a:p>
        </p:txBody>
      </p:sp>
      <p:cxnSp>
        <p:nvCxnSpPr>
          <p:cNvPr id="7" name="Straight Arrow Connector 6"/>
          <p:cNvCxnSpPr>
            <a:stCxn id="3" idx="1"/>
          </p:cNvCxnSpPr>
          <p:nvPr/>
        </p:nvCxnSpPr>
        <p:spPr>
          <a:xfrm flipH="1">
            <a:off x="4724400" y="3990705"/>
            <a:ext cx="2524539" cy="187669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2533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4: </a:t>
            </a:r>
            <a:r>
              <a:rPr lang="en-US" b="1" dirty="0"/>
              <a:t>modification 2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59826575"/>
              </p:ext>
            </p:extLst>
          </p:nvPr>
        </p:nvGraphicFramePr>
        <p:xfrm>
          <a:off x="2209800" y="2819400"/>
          <a:ext cx="4914900" cy="3657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76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</a:tblGrid>
              <a:tr h="2413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1026" name="Picture 2" descr="Collection of fire icons — Stock Vector #11813794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61" t="4648" r="38292" b="66606"/>
          <a:stretch/>
        </p:blipFill>
        <p:spPr bwMode="auto">
          <a:xfrm>
            <a:off x="3242282" y="3561810"/>
            <a:ext cx="236248" cy="34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What if multiple fires start at the same time?</a:t>
            </a:r>
          </a:p>
          <a:p>
            <a:r>
              <a:rPr lang="en-US" dirty="0"/>
              <a:t>Just place </a:t>
            </a:r>
            <a:r>
              <a:rPr lang="en-US" b="1" dirty="0"/>
              <a:t>all </a:t>
            </a:r>
            <a:r>
              <a:rPr lang="en-US" dirty="0"/>
              <a:t>fires in the initial BFS queue!</a:t>
            </a:r>
          </a:p>
        </p:txBody>
      </p:sp>
      <p:pic>
        <p:nvPicPr>
          <p:cNvPr id="6" name="Picture 2" descr="Collection of fire icons — Stock Vector #11813794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61" t="4648" r="38292" b="66606"/>
          <a:stretch/>
        </p:blipFill>
        <p:spPr bwMode="auto">
          <a:xfrm>
            <a:off x="4876800" y="3203986"/>
            <a:ext cx="236248" cy="34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Collection of fire icons — Stock Vector #11813794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61" t="4648" r="38292" b="66606"/>
          <a:stretch/>
        </p:blipFill>
        <p:spPr bwMode="auto">
          <a:xfrm>
            <a:off x="3896139" y="5758400"/>
            <a:ext cx="236248" cy="34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70669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4: </a:t>
            </a:r>
            <a:r>
              <a:rPr lang="en-US" b="1" dirty="0"/>
              <a:t>modification 2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88628500"/>
              </p:ext>
            </p:extLst>
          </p:nvPr>
        </p:nvGraphicFramePr>
        <p:xfrm>
          <a:off x="2209800" y="2819400"/>
          <a:ext cx="4914900" cy="3657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76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</a:tblGrid>
              <a:tr h="2413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1026" name="Picture 2" descr="Collection of fire icons — Stock Vector #11813794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61" t="4648" r="38292" b="66606"/>
          <a:stretch/>
        </p:blipFill>
        <p:spPr bwMode="auto">
          <a:xfrm>
            <a:off x="3242282" y="3561810"/>
            <a:ext cx="236248" cy="34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What if multiple fires start at the same time?</a:t>
            </a:r>
          </a:p>
          <a:p>
            <a:r>
              <a:rPr lang="en-US" dirty="0"/>
              <a:t>Just place </a:t>
            </a:r>
            <a:r>
              <a:rPr lang="en-US" b="1" dirty="0"/>
              <a:t>all </a:t>
            </a:r>
            <a:r>
              <a:rPr lang="en-US" dirty="0"/>
              <a:t>fires in the initial BFS queue!</a:t>
            </a:r>
          </a:p>
        </p:txBody>
      </p:sp>
      <p:pic>
        <p:nvPicPr>
          <p:cNvPr id="6" name="Picture 2" descr="Collection of fire icons — Stock Vector #11813794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61" t="4648" r="38292" b="66606"/>
          <a:stretch/>
        </p:blipFill>
        <p:spPr bwMode="auto">
          <a:xfrm>
            <a:off x="4876800" y="3203986"/>
            <a:ext cx="236248" cy="34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Collection of fire icons — Stock Vector #11813794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61" t="4648" r="38292" b="66606"/>
          <a:stretch/>
        </p:blipFill>
        <p:spPr bwMode="auto">
          <a:xfrm>
            <a:off x="3896139" y="5758400"/>
            <a:ext cx="236248" cy="34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697761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4: </a:t>
            </a:r>
            <a:r>
              <a:rPr lang="en-US" b="1" dirty="0"/>
              <a:t>modification 2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89481418"/>
              </p:ext>
            </p:extLst>
          </p:nvPr>
        </p:nvGraphicFramePr>
        <p:xfrm>
          <a:off x="2209800" y="2819400"/>
          <a:ext cx="4914900" cy="3657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76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</a:tblGrid>
              <a:tr h="2413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1026" name="Picture 2" descr="Collection of fire icons — Stock Vector #11813794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61" t="4648" r="38292" b="66606"/>
          <a:stretch/>
        </p:blipFill>
        <p:spPr bwMode="auto">
          <a:xfrm>
            <a:off x="3242282" y="3561810"/>
            <a:ext cx="236248" cy="34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What if multiple fires start at the same time?</a:t>
            </a:r>
          </a:p>
          <a:p>
            <a:r>
              <a:rPr lang="en-US" dirty="0"/>
              <a:t>Just place </a:t>
            </a:r>
            <a:r>
              <a:rPr lang="en-US" b="1" dirty="0"/>
              <a:t>all </a:t>
            </a:r>
            <a:r>
              <a:rPr lang="en-US" dirty="0"/>
              <a:t>fires in the initial BFS queue!</a:t>
            </a:r>
          </a:p>
        </p:txBody>
      </p:sp>
      <p:pic>
        <p:nvPicPr>
          <p:cNvPr id="6" name="Picture 2" descr="Collection of fire icons — Stock Vector #11813794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61" t="4648" r="38292" b="66606"/>
          <a:stretch/>
        </p:blipFill>
        <p:spPr bwMode="auto">
          <a:xfrm>
            <a:off x="4876800" y="3203986"/>
            <a:ext cx="236248" cy="34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Collection of fire icons — Stock Vector #11813794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61" t="4648" r="38292" b="66606"/>
          <a:stretch/>
        </p:blipFill>
        <p:spPr bwMode="auto">
          <a:xfrm>
            <a:off x="3896139" y="5758400"/>
            <a:ext cx="236248" cy="34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345084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4: </a:t>
            </a:r>
            <a:r>
              <a:rPr lang="en-US" b="1" dirty="0"/>
              <a:t>modification 2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58061230"/>
              </p:ext>
            </p:extLst>
          </p:nvPr>
        </p:nvGraphicFramePr>
        <p:xfrm>
          <a:off x="2209800" y="2819400"/>
          <a:ext cx="4914900" cy="3657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76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</a:tblGrid>
              <a:tr h="2413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1026" name="Picture 2" descr="Collection of fire icons — Stock Vector #11813794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61" t="4648" r="38292" b="66606"/>
          <a:stretch/>
        </p:blipFill>
        <p:spPr bwMode="auto">
          <a:xfrm>
            <a:off x="3242282" y="3561810"/>
            <a:ext cx="236248" cy="34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What if multiple fires start at the same time?</a:t>
            </a:r>
          </a:p>
          <a:p>
            <a:r>
              <a:rPr lang="en-US" dirty="0"/>
              <a:t>Just place </a:t>
            </a:r>
            <a:r>
              <a:rPr lang="en-US" b="1" dirty="0"/>
              <a:t>all </a:t>
            </a:r>
            <a:r>
              <a:rPr lang="en-US" dirty="0"/>
              <a:t>fires in the initial BFS queue!</a:t>
            </a:r>
          </a:p>
        </p:txBody>
      </p:sp>
      <p:pic>
        <p:nvPicPr>
          <p:cNvPr id="6" name="Picture 2" descr="Collection of fire icons — Stock Vector #11813794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61" t="4648" r="38292" b="66606"/>
          <a:stretch/>
        </p:blipFill>
        <p:spPr bwMode="auto">
          <a:xfrm>
            <a:off x="4876800" y="3203986"/>
            <a:ext cx="236248" cy="34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Collection of fire icons — Stock Vector #11813794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61" t="4648" r="38292" b="66606"/>
          <a:stretch/>
        </p:blipFill>
        <p:spPr bwMode="auto">
          <a:xfrm>
            <a:off x="3896139" y="5758400"/>
            <a:ext cx="236248" cy="34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406556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4: </a:t>
            </a:r>
            <a:r>
              <a:rPr lang="en-US" b="1" dirty="0"/>
              <a:t>modification 2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74907493"/>
              </p:ext>
            </p:extLst>
          </p:nvPr>
        </p:nvGraphicFramePr>
        <p:xfrm>
          <a:off x="2209800" y="2819400"/>
          <a:ext cx="4914900" cy="3657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76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</a:tblGrid>
              <a:tr h="2413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1026" name="Picture 2" descr="Collection of fire icons — Stock Vector #11813794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61" t="4648" r="38292" b="66606"/>
          <a:stretch/>
        </p:blipFill>
        <p:spPr bwMode="auto">
          <a:xfrm>
            <a:off x="3242282" y="3561810"/>
            <a:ext cx="236248" cy="34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What if multiple fires start at the same time?</a:t>
            </a:r>
          </a:p>
          <a:p>
            <a:r>
              <a:rPr lang="en-US" dirty="0"/>
              <a:t>Just place </a:t>
            </a:r>
            <a:r>
              <a:rPr lang="en-US" b="1" dirty="0"/>
              <a:t>all </a:t>
            </a:r>
            <a:r>
              <a:rPr lang="en-US" dirty="0"/>
              <a:t>fires in the initial BFS queue!</a:t>
            </a:r>
          </a:p>
        </p:txBody>
      </p:sp>
      <p:pic>
        <p:nvPicPr>
          <p:cNvPr id="6" name="Picture 2" descr="Collection of fire icons — Stock Vector #11813794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61" t="4648" r="38292" b="66606"/>
          <a:stretch/>
        </p:blipFill>
        <p:spPr bwMode="auto">
          <a:xfrm>
            <a:off x="4876800" y="3203986"/>
            <a:ext cx="236248" cy="34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Collection of fire icons — Stock Vector #11813794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61" t="4648" r="38292" b="66606"/>
          <a:stretch/>
        </p:blipFill>
        <p:spPr bwMode="auto">
          <a:xfrm>
            <a:off x="3896139" y="5758400"/>
            <a:ext cx="236248" cy="34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167193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4: </a:t>
            </a:r>
            <a:r>
              <a:rPr lang="en-US" b="1" dirty="0"/>
              <a:t>modification 2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69855040"/>
              </p:ext>
            </p:extLst>
          </p:nvPr>
        </p:nvGraphicFramePr>
        <p:xfrm>
          <a:off x="2209800" y="2819400"/>
          <a:ext cx="4914900" cy="3657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76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</a:tblGrid>
              <a:tr h="2413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1026" name="Picture 2" descr="Collection of fire icons — Stock Vector #11813794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61" t="4648" r="38292" b="66606"/>
          <a:stretch/>
        </p:blipFill>
        <p:spPr bwMode="auto">
          <a:xfrm>
            <a:off x="3242282" y="3561810"/>
            <a:ext cx="236248" cy="34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What if multiple fires start at the same time?</a:t>
            </a:r>
          </a:p>
          <a:p>
            <a:r>
              <a:rPr lang="en-US" dirty="0"/>
              <a:t>Just place </a:t>
            </a:r>
            <a:r>
              <a:rPr lang="en-US" b="1" dirty="0"/>
              <a:t>all </a:t>
            </a:r>
            <a:r>
              <a:rPr lang="en-US" dirty="0"/>
              <a:t>fires in the initial BFS queue!</a:t>
            </a:r>
          </a:p>
        </p:txBody>
      </p:sp>
      <p:pic>
        <p:nvPicPr>
          <p:cNvPr id="6" name="Picture 2" descr="Collection of fire icons — Stock Vector #11813794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61" t="4648" r="38292" b="66606"/>
          <a:stretch/>
        </p:blipFill>
        <p:spPr bwMode="auto">
          <a:xfrm>
            <a:off x="4876800" y="3203986"/>
            <a:ext cx="236248" cy="34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Collection of fire icons — Stock Vector #11813794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61" t="4648" r="38292" b="66606"/>
          <a:stretch/>
        </p:blipFill>
        <p:spPr bwMode="auto">
          <a:xfrm>
            <a:off x="3896139" y="5758400"/>
            <a:ext cx="236248" cy="34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82826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Application 2:</a:t>
            </a:r>
            <a:br>
              <a:rPr lang="en-US" dirty="0"/>
            </a:br>
            <a:r>
              <a:rPr lang="en-US" dirty="0"/>
              <a:t>finding connected components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458200" cy="510540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/>
              <a:t>Algorithm:</a:t>
            </a:r>
          </a:p>
          <a:p>
            <a:pPr marL="0" indent="0">
              <a:buNone/>
            </a:pPr>
            <a:r>
              <a:rPr lang="en-US" dirty="0"/>
              <a:t>initially label each node 0</a:t>
            </a:r>
          </a:p>
          <a:p>
            <a:pPr marL="0" indent="0">
              <a:buNone/>
            </a:pPr>
            <a:r>
              <a:rPr lang="en-US" dirty="0"/>
              <a:t>c := 1</a:t>
            </a:r>
          </a:p>
          <a:p>
            <a:pPr marL="0" indent="0">
              <a:buNone/>
            </a:pPr>
            <a:r>
              <a:rPr lang="en-US" dirty="0"/>
              <a:t>for each node u = 1..n do</a:t>
            </a:r>
          </a:p>
          <a:p>
            <a:pPr marL="0" indent="0">
              <a:buNone/>
            </a:pPr>
            <a:r>
              <a:rPr lang="en-US" dirty="0"/>
              <a:t>    if u is still labeled 0 then</a:t>
            </a:r>
          </a:p>
          <a:p>
            <a:pPr marL="0" indent="0">
              <a:buNone/>
            </a:pPr>
            <a:r>
              <a:rPr lang="en-US" dirty="0"/>
              <a:t>        do a BFS starting at u</a:t>
            </a:r>
          </a:p>
          <a:p>
            <a:pPr marL="0" indent="0">
              <a:buNone/>
            </a:pPr>
            <a:r>
              <a:rPr lang="en-US" dirty="0"/>
              <a:t>        give the label c to each node reached by the BFS</a:t>
            </a:r>
          </a:p>
          <a:p>
            <a:pPr marL="0" indent="0">
              <a:buNone/>
            </a:pPr>
            <a:r>
              <a:rPr lang="en-US" dirty="0"/>
              <a:t>        c := c+1</a:t>
            </a:r>
          </a:p>
          <a:p>
            <a:pPr marL="0" indent="0">
              <a:buNone/>
            </a:pPr>
            <a:r>
              <a:rPr lang="en-US" dirty="0"/>
              <a:t>    end if</a:t>
            </a:r>
          </a:p>
          <a:p>
            <a:pPr marL="0" indent="0">
              <a:buNone/>
            </a:pPr>
            <a:r>
              <a:rPr lang="en-US" dirty="0"/>
              <a:t>end for</a:t>
            </a:r>
          </a:p>
        </p:txBody>
      </p:sp>
    </p:spTree>
    <p:extLst>
      <p:ext uri="{BB962C8B-B14F-4D97-AF65-F5344CB8AC3E}">
        <p14:creationId xmlns:p14="http://schemas.microsoft.com/office/powerpoint/2010/main" val="255837622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4: </a:t>
            </a:r>
            <a:r>
              <a:rPr lang="en-US" b="1" dirty="0"/>
              <a:t>modification 2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11196865"/>
              </p:ext>
            </p:extLst>
          </p:nvPr>
        </p:nvGraphicFramePr>
        <p:xfrm>
          <a:off x="2209800" y="2819400"/>
          <a:ext cx="4914900" cy="3657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76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</a:tblGrid>
              <a:tr h="2413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1026" name="Picture 2" descr="Collection of fire icons — Stock Vector #11813794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61" t="4648" r="38292" b="66606"/>
          <a:stretch/>
        </p:blipFill>
        <p:spPr bwMode="auto">
          <a:xfrm>
            <a:off x="3242282" y="3561810"/>
            <a:ext cx="236248" cy="34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What if multiple fires start at the same time?</a:t>
            </a:r>
          </a:p>
          <a:p>
            <a:r>
              <a:rPr lang="en-US" dirty="0"/>
              <a:t>Just place </a:t>
            </a:r>
            <a:r>
              <a:rPr lang="en-US" b="1" dirty="0"/>
              <a:t>all </a:t>
            </a:r>
            <a:r>
              <a:rPr lang="en-US" dirty="0"/>
              <a:t>fires in the initial BFS queue!</a:t>
            </a:r>
          </a:p>
        </p:txBody>
      </p:sp>
      <p:pic>
        <p:nvPicPr>
          <p:cNvPr id="6" name="Picture 2" descr="Collection of fire icons — Stock Vector #11813794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61" t="4648" r="38292" b="66606"/>
          <a:stretch/>
        </p:blipFill>
        <p:spPr bwMode="auto">
          <a:xfrm>
            <a:off x="4876800" y="3203986"/>
            <a:ext cx="236248" cy="34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Collection of fire icons — Stock Vector #11813794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61" t="4648" r="38292" b="66606"/>
          <a:stretch/>
        </p:blipFill>
        <p:spPr bwMode="auto">
          <a:xfrm>
            <a:off x="3896139" y="5758400"/>
            <a:ext cx="236248" cy="34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026955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4: </a:t>
            </a:r>
            <a:r>
              <a:rPr lang="en-US" b="1" dirty="0"/>
              <a:t>modification 2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998584"/>
              </p:ext>
            </p:extLst>
          </p:nvPr>
        </p:nvGraphicFramePr>
        <p:xfrm>
          <a:off x="2209800" y="2819400"/>
          <a:ext cx="4914900" cy="3657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76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</a:tblGrid>
              <a:tr h="2413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1026" name="Picture 2" descr="Collection of fire icons — Stock Vector #11813794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61" t="4648" r="38292" b="66606"/>
          <a:stretch/>
        </p:blipFill>
        <p:spPr bwMode="auto">
          <a:xfrm>
            <a:off x="3242282" y="3561810"/>
            <a:ext cx="236248" cy="34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What if multiple fires start at the same time?</a:t>
            </a:r>
          </a:p>
          <a:p>
            <a:r>
              <a:rPr lang="en-US" dirty="0"/>
              <a:t>Just place </a:t>
            </a:r>
            <a:r>
              <a:rPr lang="en-US" b="1" dirty="0"/>
              <a:t>all </a:t>
            </a:r>
            <a:r>
              <a:rPr lang="en-US" dirty="0"/>
              <a:t>fires in the initial BFS queue!</a:t>
            </a:r>
          </a:p>
        </p:txBody>
      </p:sp>
      <p:pic>
        <p:nvPicPr>
          <p:cNvPr id="6" name="Picture 2" descr="Collection of fire icons — Stock Vector #11813794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61" t="4648" r="38292" b="66606"/>
          <a:stretch/>
        </p:blipFill>
        <p:spPr bwMode="auto">
          <a:xfrm>
            <a:off x="4876800" y="3203986"/>
            <a:ext cx="236248" cy="34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Collection of fire icons — Stock Vector #11813794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61" t="4648" r="38292" b="66606"/>
          <a:stretch/>
        </p:blipFill>
        <p:spPr bwMode="auto">
          <a:xfrm>
            <a:off x="3896139" y="5758400"/>
            <a:ext cx="236248" cy="34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851785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4: </a:t>
            </a:r>
            <a:r>
              <a:rPr lang="en-US" b="1" dirty="0"/>
              <a:t>modification 2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6072480"/>
              </p:ext>
            </p:extLst>
          </p:nvPr>
        </p:nvGraphicFramePr>
        <p:xfrm>
          <a:off x="2209800" y="2819400"/>
          <a:ext cx="4914900" cy="3657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76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</a:tblGrid>
              <a:tr h="2413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1026" name="Picture 2" descr="Collection of fire icons — Stock Vector #11813794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61" t="4648" r="38292" b="66606"/>
          <a:stretch/>
        </p:blipFill>
        <p:spPr bwMode="auto">
          <a:xfrm>
            <a:off x="3242282" y="3561810"/>
            <a:ext cx="236248" cy="34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What if multiple fires start at the same time?</a:t>
            </a:r>
          </a:p>
          <a:p>
            <a:r>
              <a:rPr lang="en-US" dirty="0"/>
              <a:t>Just place </a:t>
            </a:r>
            <a:r>
              <a:rPr lang="en-US" b="1" dirty="0"/>
              <a:t>all </a:t>
            </a:r>
            <a:r>
              <a:rPr lang="en-US" dirty="0"/>
              <a:t>fires in the initial BFS queue!</a:t>
            </a:r>
          </a:p>
        </p:txBody>
      </p:sp>
      <p:pic>
        <p:nvPicPr>
          <p:cNvPr id="6" name="Picture 2" descr="Collection of fire icons — Stock Vector #11813794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61" t="4648" r="38292" b="66606"/>
          <a:stretch/>
        </p:blipFill>
        <p:spPr bwMode="auto">
          <a:xfrm>
            <a:off x="4876800" y="3203986"/>
            <a:ext cx="236248" cy="34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Collection of fire icons — Stock Vector #11813794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61" t="4648" r="38292" b="66606"/>
          <a:stretch/>
        </p:blipFill>
        <p:spPr bwMode="auto">
          <a:xfrm>
            <a:off x="3896139" y="5758400"/>
            <a:ext cx="236248" cy="34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973247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4: </a:t>
            </a:r>
            <a:r>
              <a:rPr lang="en-US" b="1" dirty="0"/>
              <a:t>modification 2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84683261"/>
              </p:ext>
            </p:extLst>
          </p:nvPr>
        </p:nvGraphicFramePr>
        <p:xfrm>
          <a:off x="2209800" y="2819400"/>
          <a:ext cx="4914900" cy="3657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76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</a:tblGrid>
              <a:tr h="2413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1026" name="Picture 2" descr="Collection of fire icons — Stock Vector #11813794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61" t="4648" r="38292" b="66606"/>
          <a:stretch/>
        </p:blipFill>
        <p:spPr bwMode="auto">
          <a:xfrm>
            <a:off x="3242282" y="3561810"/>
            <a:ext cx="236248" cy="34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What if multiple fires start at the same time?</a:t>
            </a:r>
          </a:p>
          <a:p>
            <a:r>
              <a:rPr lang="en-US" dirty="0"/>
              <a:t>Just place </a:t>
            </a:r>
            <a:r>
              <a:rPr lang="en-US" b="1" dirty="0"/>
              <a:t>all </a:t>
            </a:r>
            <a:r>
              <a:rPr lang="en-US" dirty="0"/>
              <a:t>fires in the initial BFS queue!</a:t>
            </a:r>
          </a:p>
        </p:txBody>
      </p:sp>
      <p:pic>
        <p:nvPicPr>
          <p:cNvPr id="6" name="Picture 2" descr="Collection of fire icons — Stock Vector #11813794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61" t="4648" r="38292" b="66606"/>
          <a:stretch/>
        </p:blipFill>
        <p:spPr bwMode="auto">
          <a:xfrm>
            <a:off x="4876800" y="3203986"/>
            <a:ext cx="236248" cy="34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Collection of fire icons — Stock Vector #11813794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61" t="4648" r="38292" b="66606"/>
          <a:stretch/>
        </p:blipFill>
        <p:spPr bwMode="auto">
          <a:xfrm>
            <a:off x="3896139" y="5758400"/>
            <a:ext cx="236248" cy="34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738102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4: </a:t>
            </a:r>
            <a:r>
              <a:rPr lang="en-US" b="1" dirty="0"/>
              <a:t>modification 2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50445763"/>
              </p:ext>
            </p:extLst>
          </p:nvPr>
        </p:nvGraphicFramePr>
        <p:xfrm>
          <a:off x="2209800" y="2819400"/>
          <a:ext cx="4914900" cy="3657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76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</a:tblGrid>
              <a:tr h="2413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1026" name="Picture 2" descr="Collection of fire icons — Stock Vector #11813794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61" t="4648" r="38292" b="66606"/>
          <a:stretch/>
        </p:blipFill>
        <p:spPr bwMode="auto">
          <a:xfrm>
            <a:off x="3242282" y="3561810"/>
            <a:ext cx="236248" cy="34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What if multiple fires start at the same time?</a:t>
            </a:r>
          </a:p>
          <a:p>
            <a:r>
              <a:rPr lang="en-US" dirty="0"/>
              <a:t>Just place </a:t>
            </a:r>
            <a:r>
              <a:rPr lang="en-US" b="1" dirty="0"/>
              <a:t>all </a:t>
            </a:r>
            <a:r>
              <a:rPr lang="en-US" dirty="0"/>
              <a:t>fires in the initial BFS queue!</a:t>
            </a:r>
          </a:p>
        </p:txBody>
      </p:sp>
      <p:pic>
        <p:nvPicPr>
          <p:cNvPr id="6" name="Picture 2" descr="Collection of fire icons — Stock Vector #11813794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61" t="4648" r="38292" b="66606"/>
          <a:stretch/>
        </p:blipFill>
        <p:spPr bwMode="auto">
          <a:xfrm>
            <a:off x="4876800" y="3203986"/>
            <a:ext cx="236248" cy="34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Collection of fire icons — Stock Vector #11813794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61" t="4648" r="38292" b="66606"/>
          <a:stretch/>
        </p:blipFill>
        <p:spPr bwMode="auto">
          <a:xfrm>
            <a:off x="3896139" y="5758400"/>
            <a:ext cx="236248" cy="34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687277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4: </a:t>
            </a:r>
            <a:r>
              <a:rPr lang="en-US" b="1" dirty="0"/>
              <a:t>modification 2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17757653"/>
              </p:ext>
            </p:extLst>
          </p:nvPr>
        </p:nvGraphicFramePr>
        <p:xfrm>
          <a:off x="2209800" y="2819400"/>
          <a:ext cx="4914900" cy="3657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76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</a:tblGrid>
              <a:tr h="2413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1026" name="Picture 2" descr="Collection of fire icons — Stock Vector #11813794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61" t="4648" r="38292" b="66606"/>
          <a:stretch/>
        </p:blipFill>
        <p:spPr bwMode="auto">
          <a:xfrm>
            <a:off x="3242282" y="3561810"/>
            <a:ext cx="236248" cy="34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What if multiple fires start at the same time?</a:t>
            </a:r>
          </a:p>
          <a:p>
            <a:r>
              <a:rPr lang="en-US" dirty="0"/>
              <a:t>Just place </a:t>
            </a:r>
            <a:r>
              <a:rPr lang="en-US" b="1" dirty="0"/>
              <a:t>all </a:t>
            </a:r>
            <a:r>
              <a:rPr lang="en-US" dirty="0"/>
              <a:t>fires in the initial BFS queue!</a:t>
            </a:r>
          </a:p>
        </p:txBody>
      </p:sp>
      <p:pic>
        <p:nvPicPr>
          <p:cNvPr id="6" name="Picture 2" descr="Collection of fire icons — Stock Vector #11813794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61" t="4648" r="38292" b="66606"/>
          <a:stretch/>
        </p:blipFill>
        <p:spPr bwMode="auto">
          <a:xfrm>
            <a:off x="4876800" y="3203986"/>
            <a:ext cx="236248" cy="34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Collection of fire icons — Stock Vector #11813794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61" t="4648" r="38292" b="66606"/>
          <a:stretch/>
        </p:blipFill>
        <p:spPr bwMode="auto">
          <a:xfrm>
            <a:off x="3896139" y="5758400"/>
            <a:ext cx="236248" cy="34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6858000" y="5867400"/>
            <a:ext cx="2057400" cy="8382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11 hours until all farms are on fire!</a:t>
            </a:r>
          </a:p>
        </p:txBody>
      </p:sp>
      <p:cxnSp>
        <p:nvCxnSpPr>
          <p:cNvPr id="9" name="Straight Arrow Connector 8"/>
          <p:cNvCxnSpPr>
            <a:stCxn id="8" idx="0"/>
          </p:cNvCxnSpPr>
          <p:nvPr/>
        </p:nvCxnSpPr>
        <p:spPr>
          <a:xfrm flipH="1" flipV="1">
            <a:off x="7010400" y="5257800"/>
            <a:ext cx="876300" cy="6096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1640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Application 4:</a:t>
            </a:r>
            <a:br>
              <a:rPr lang="en-US" dirty="0"/>
            </a:br>
            <a:r>
              <a:rPr lang="en-US" b="1" dirty="0"/>
              <a:t>other modifications to think about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What if fires start at different times?</a:t>
            </a:r>
          </a:p>
          <a:p>
            <a:r>
              <a:rPr lang="en-US" dirty="0"/>
              <a:t>What if fires spread at different speeds?</a:t>
            </a:r>
          </a:p>
        </p:txBody>
      </p:sp>
    </p:spTree>
    <p:extLst>
      <p:ext uri="{BB962C8B-B14F-4D97-AF65-F5344CB8AC3E}">
        <p14:creationId xmlns:p14="http://schemas.microsoft.com/office/powerpoint/2010/main" val="270702248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/>
          <a:lstStyle/>
          <a:p>
            <a:r>
              <a:rPr lang="en-US" dirty="0"/>
              <a:t>A neat problem to think about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52646409"/>
              </p:ext>
            </p:extLst>
          </p:nvPr>
        </p:nvGraphicFramePr>
        <p:xfrm>
          <a:off x="2209800" y="2895600"/>
          <a:ext cx="4914900" cy="3657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76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</a:tblGrid>
              <a:tr h="241300"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b="1" dirty="0"/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b="1" dirty="0"/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b="1" dirty="0"/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b="1" dirty="0"/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b="1" dirty="0"/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b="1" dirty="0"/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b="1" dirty="0"/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b="1" dirty="0"/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18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b="1" dirty="0"/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b="1" dirty="0"/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b="1"/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b="1"/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b="1" dirty="0"/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20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b="1" dirty="0"/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b="1" dirty="0"/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b="1"/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20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5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b="1" dirty="0"/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b="1" dirty="0"/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b="1" dirty="0"/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b="1" dirty="0"/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b="1" dirty="0"/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b="1" dirty="0"/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b="1" dirty="0"/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b="1" dirty="0"/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21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b="1"/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b="1" dirty="0"/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b="1" dirty="0"/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b="1" dirty="0"/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b="1" dirty="0"/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1" dirty="0"/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25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b="1" dirty="0"/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b="1" dirty="0"/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b="1" dirty="0"/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b="1" dirty="0"/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b="1" dirty="0"/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b="1" dirty="0"/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1" dirty="0"/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b="1" dirty="0"/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1" dirty="0"/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1" dirty="0"/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127895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It’s the year 2241. You’re in a cave and it’s collapsing! A device tells you when each section of ceiling will cave in. Can you escape?</a:t>
            </a:r>
          </a:p>
        </p:txBody>
      </p:sp>
      <p:pic>
        <p:nvPicPr>
          <p:cNvPr id="2050" name="Picture 2" descr="http://www.iconexperience.com/_img/o_collection_png/green_dark_grey/512x512/plain/door_exit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88" t="3126" r="16294" b="5803"/>
          <a:stretch/>
        </p:blipFill>
        <p:spPr bwMode="auto">
          <a:xfrm>
            <a:off x="6813071" y="5472855"/>
            <a:ext cx="288109" cy="332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4" descr="http://www.clker.com/cliparts/V/a/A/s/F/F/blue-person-symbol.sv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6" descr="http://www.clker.com/cliparts/V/a/A/s/F/F/blue-person-symbol.sv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8" descr="hand, man, mens room, person, user icon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58" name="Picture 10" descr="hand, man, mens room, person, user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9720" y="4353560"/>
            <a:ext cx="381000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441783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/>
          <a:lstStyle/>
          <a:p>
            <a:r>
              <a:rPr lang="en-US" dirty="0"/>
              <a:t>A neat problem to think about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12219362"/>
              </p:ext>
            </p:extLst>
          </p:nvPr>
        </p:nvGraphicFramePr>
        <p:xfrm>
          <a:off x="2209800" y="2895600"/>
          <a:ext cx="4914900" cy="3657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76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</a:tblGrid>
              <a:tr h="241300"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b="1" dirty="0"/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b="1" dirty="0"/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b="1" dirty="0"/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b="1" dirty="0"/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14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12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16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b="1" dirty="0"/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b="1" dirty="0"/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b="1" dirty="0"/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10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18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20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17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16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17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18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b="1" dirty="0"/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18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b="1" dirty="0"/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b="1" dirty="0"/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9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b="1"/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b="1"/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b="1" dirty="0"/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20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b="1" dirty="0"/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7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7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b="1" dirty="0"/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b="1"/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24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20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12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14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20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5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b="1" dirty="0"/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b="1" dirty="0"/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22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b="1" dirty="0"/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b="1" dirty="0"/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b="1" dirty="0"/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b="1" dirty="0"/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b="1" dirty="0"/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b="1" dirty="0"/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25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23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21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b="1"/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b="1" dirty="0"/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b="1" dirty="0"/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b="1" dirty="0"/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b="1" dirty="0"/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1" dirty="0"/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26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25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b="1" dirty="0"/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b="1" dirty="0"/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b="1" dirty="0"/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b="1" dirty="0"/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b="1" dirty="0"/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27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30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b="1" dirty="0"/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1" dirty="0"/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b="1" dirty="0"/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1" dirty="0"/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1" dirty="0"/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127895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It’s the year 2241. You’re in a cave and it’s collapsing! A device tells you when each section of ceiling will cave in. Can you escape?</a:t>
            </a:r>
          </a:p>
        </p:txBody>
      </p:sp>
      <p:pic>
        <p:nvPicPr>
          <p:cNvPr id="2050" name="Picture 2" descr="http://www.iconexperience.com/_img/o_collection_png/green_dark_grey/512x512/plain/door_exit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88" t="3126" r="16294" b="5803"/>
          <a:stretch/>
        </p:blipFill>
        <p:spPr bwMode="auto">
          <a:xfrm>
            <a:off x="6813071" y="5472855"/>
            <a:ext cx="288109" cy="332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4" descr="http://www.clker.com/cliparts/V/a/A/s/F/F/blue-person-symbol.sv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6" descr="http://www.clker.com/cliparts/V/a/A/s/F/F/blue-person-symbol.sv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8" descr="hand, man, mens room, person, user icon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58" name="Picture 10" descr="hand, man, mens room, person, user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9720" y="4353560"/>
            <a:ext cx="381000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5606143" y="2057400"/>
            <a:ext cx="3365500" cy="952584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Here’s a sample solution. How would you solve it in general?</a:t>
            </a:r>
          </a:p>
        </p:txBody>
      </p:sp>
    </p:spTree>
    <p:extLst>
      <p:ext uri="{BB962C8B-B14F-4D97-AF65-F5344CB8AC3E}">
        <p14:creationId xmlns:p14="http://schemas.microsoft.com/office/powerpoint/2010/main" val="203923479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1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2" name="Google Shape;1542;p77"/>
          <p:cNvSpPr txBox="1">
            <a:spLocks noGrp="1"/>
          </p:cNvSpPr>
          <p:nvPr>
            <p:ph type="subTitle" idx="4294967295"/>
          </p:nvPr>
        </p:nvSpPr>
        <p:spPr>
          <a:xfrm>
            <a:off x="0" y="304800"/>
            <a:ext cx="9144000" cy="11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 dirty="0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Application 5: Bipartiteness</a:t>
            </a:r>
            <a:endParaRPr sz="2400" b="1" dirty="0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543" name="Google Shape;1543;p77"/>
          <p:cNvSpPr txBox="1">
            <a:spLocks noGrp="1"/>
          </p:cNvSpPr>
          <p:nvPr>
            <p:ph type="subTitle" idx="4294967295"/>
          </p:nvPr>
        </p:nvSpPr>
        <p:spPr>
          <a:xfrm>
            <a:off x="609600" y="1444500"/>
            <a:ext cx="7924800" cy="54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 graph is </a:t>
            </a:r>
            <a:r>
              <a:rPr lang="en" sz="2400" b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bipartite</a:t>
            </a:r>
            <a:r>
              <a:rPr lang="en" sz="2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iff there exists a two-coloring such that there are no edges between same-colored vertices.</a:t>
            </a:r>
            <a:endParaRPr sz="24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e.g. Matching university hackathon guests and hosts.</a:t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544" name="Google Shape;1544;p77"/>
          <p:cNvSpPr/>
          <p:nvPr/>
        </p:nvSpPr>
        <p:spPr>
          <a:xfrm>
            <a:off x="3510725" y="3112675"/>
            <a:ext cx="390600" cy="390600"/>
          </a:xfrm>
          <a:prstGeom prst="ellipse">
            <a:avLst/>
          </a:prstGeom>
          <a:solidFill>
            <a:srgbClr val="FFD54F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545" name="Google Shape;1545;p77"/>
          <p:cNvSpPr/>
          <p:nvPr/>
        </p:nvSpPr>
        <p:spPr>
          <a:xfrm>
            <a:off x="3510725" y="3627002"/>
            <a:ext cx="390600" cy="390600"/>
          </a:xfrm>
          <a:prstGeom prst="ellipse">
            <a:avLst/>
          </a:prstGeom>
          <a:solidFill>
            <a:srgbClr val="FFD54F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546" name="Google Shape;1546;p77"/>
          <p:cNvSpPr/>
          <p:nvPr/>
        </p:nvSpPr>
        <p:spPr>
          <a:xfrm>
            <a:off x="3510725" y="4141329"/>
            <a:ext cx="390600" cy="390600"/>
          </a:xfrm>
          <a:prstGeom prst="ellipse">
            <a:avLst/>
          </a:prstGeom>
          <a:solidFill>
            <a:srgbClr val="FFD54F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547" name="Google Shape;1547;p77"/>
          <p:cNvSpPr/>
          <p:nvPr/>
        </p:nvSpPr>
        <p:spPr>
          <a:xfrm>
            <a:off x="3510725" y="4655655"/>
            <a:ext cx="390600" cy="390600"/>
          </a:xfrm>
          <a:prstGeom prst="ellipse">
            <a:avLst/>
          </a:prstGeom>
          <a:solidFill>
            <a:srgbClr val="FFD54F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548" name="Google Shape;1548;p77"/>
          <p:cNvSpPr/>
          <p:nvPr/>
        </p:nvSpPr>
        <p:spPr>
          <a:xfrm>
            <a:off x="3510725" y="5169982"/>
            <a:ext cx="390600" cy="390600"/>
          </a:xfrm>
          <a:prstGeom prst="ellipse">
            <a:avLst/>
          </a:prstGeom>
          <a:solidFill>
            <a:srgbClr val="FFD54F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549" name="Google Shape;1549;p77"/>
          <p:cNvSpPr/>
          <p:nvPr/>
        </p:nvSpPr>
        <p:spPr>
          <a:xfrm>
            <a:off x="3510725" y="5684309"/>
            <a:ext cx="390600" cy="390600"/>
          </a:xfrm>
          <a:prstGeom prst="ellipse">
            <a:avLst/>
          </a:prstGeom>
          <a:solidFill>
            <a:srgbClr val="FFD54F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550" name="Google Shape;1550;p77"/>
          <p:cNvSpPr/>
          <p:nvPr/>
        </p:nvSpPr>
        <p:spPr>
          <a:xfrm>
            <a:off x="5242684" y="3112675"/>
            <a:ext cx="390600" cy="390600"/>
          </a:xfrm>
          <a:prstGeom prst="ellipse">
            <a:avLst/>
          </a:prstGeom>
          <a:solidFill>
            <a:srgbClr val="8BC34A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551" name="Google Shape;1551;p77"/>
          <p:cNvSpPr/>
          <p:nvPr/>
        </p:nvSpPr>
        <p:spPr>
          <a:xfrm>
            <a:off x="5242684" y="3627002"/>
            <a:ext cx="390600" cy="390600"/>
          </a:xfrm>
          <a:prstGeom prst="ellipse">
            <a:avLst/>
          </a:prstGeom>
          <a:solidFill>
            <a:srgbClr val="8BC34A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552" name="Google Shape;1552;p77"/>
          <p:cNvSpPr/>
          <p:nvPr/>
        </p:nvSpPr>
        <p:spPr>
          <a:xfrm>
            <a:off x="5242684" y="4141329"/>
            <a:ext cx="390600" cy="390600"/>
          </a:xfrm>
          <a:prstGeom prst="ellipse">
            <a:avLst/>
          </a:prstGeom>
          <a:solidFill>
            <a:srgbClr val="8BC34A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553" name="Google Shape;1553;p77"/>
          <p:cNvSpPr/>
          <p:nvPr/>
        </p:nvSpPr>
        <p:spPr>
          <a:xfrm>
            <a:off x="5242684" y="4655655"/>
            <a:ext cx="390600" cy="390600"/>
          </a:xfrm>
          <a:prstGeom prst="ellipse">
            <a:avLst/>
          </a:prstGeom>
          <a:solidFill>
            <a:srgbClr val="8BC34A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554" name="Google Shape;1554;p77"/>
          <p:cNvSpPr/>
          <p:nvPr/>
        </p:nvSpPr>
        <p:spPr>
          <a:xfrm>
            <a:off x="5242684" y="5169982"/>
            <a:ext cx="390600" cy="390600"/>
          </a:xfrm>
          <a:prstGeom prst="ellipse">
            <a:avLst/>
          </a:prstGeom>
          <a:solidFill>
            <a:srgbClr val="8BC34A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555" name="Google Shape;1555;p77"/>
          <p:cNvSpPr/>
          <p:nvPr/>
        </p:nvSpPr>
        <p:spPr>
          <a:xfrm>
            <a:off x="5242684" y="5684309"/>
            <a:ext cx="390600" cy="390600"/>
          </a:xfrm>
          <a:prstGeom prst="ellipse">
            <a:avLst/>
          </a:prstGeom>
          <a:solidFill>
            <a:srgbClr val="8BC34A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1556" name="Google Shape;1556;p77"/>
          <p:cNvCxnSpPr>
            <a:stCxn id="1544" idx="6"/>
            <a:endCxn id="1552" idx="2"/>
          </p:cNvCxnSpPr>
          <p:nvPr/>
        </p:nvCxnSpPr>
        <p:spPr>
          <a:xfrm>
            <a:off x="3901325" y="3307975"/>
            <a:ext cx="1341300" cy="10287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57" name="Google Shape;1557;p77"/>
          <p:cNvCxnSpPr>
            <a:stCxn id="1545" idx="6"/>
            <a:endCxn id="1550" idx="2"/>
          </p:cNvCxnSpPr>
          <p:nvPr/>
        </p:nvCxnSpPr>
        <p:spPr>
          <a:xfrm rot="10800000" flipH="1">
            <a:off x="3901325" y="3308102"/>
            <a:ext cx="1341300" cy="5142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58" name="Google Shape;1558;p77"/>
          <p:cNvCxnSpPr>
            <a:endCxn id="1555" idx="2"/>
          </p:cNvCxnSpPr>
          <p:nvPr/>
        </p:nvCxnSpPr>
        <p:spPr>
          <a:xfrm>
            <a:off x="3901384" y="3822209"/>
            <a:ext cx="1341300" cy="20574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59" name="Google Shape;1559;p77"/>
          <p:cNvCxnSpPr>
            <a:stCxn id="1546" idx="6"/>
            <a:endCxn id="1550" idx="2"/>
          </p:cNvCxnSpPr>
          <p:nvPr/>
        </p:nvCxnSpPr>
        <p:spPr>
          <a:xfrm rot="10800000" flipH="1">
            <a:off x="3901325" y="3307929"/>
            <a:ext cx="1341300" cy="10287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60" name="Google Shape;1560;p77"/>
          <p:cNvCxnSpPr>
            <a:stCxn id="1547" idx="6"/>
            <a:endCxn id="1554" idx="2"/>
          </p:cNvCxnSpPr>
          <p:nvPr/>
        </p:nvCxnSpPr>
        <p:spPr>
          <a:xfrm>
            <a:off x="3901325" y="4850955"/>
            <a:ext cx="1341300" cy="5142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61" name="Google Shape;1561;p77"/>
          <p:cNvCxnSpPr>
            <a:stCxn id="1548" idx="6"/>
            <a:endCxn id="1555" idx="2"/>
          </p:cNvCxnSpPr>
          <p:nvPr/>
        </p:nvCxnSpPr>
        <p:spPr>
          <a:xfrm>
            <a:off x="3901325" y="5365282"/>
            <a:ext cx="1341300" cy="5142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62" name="Google Shape;1562;p77"/>
          <p:cNvCxnSpPr>
            <a:endCxn id="1554" idx="2"/>
          </p:cNvCxnSpPr>
          <p:nvPr/>
        </p:nvCxnSpPr>
        <p:spPr>
          <a:xfrm>
            <a:off x="3901384" y="5365282"/>
            <a:ext cx="13413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63" name="Google Shape;1563;p77"/>
          <p:cNvCxnSpPr>
            <a:stCxn id="1549" idx="6"/>
            <a:endCxn id="1554" idx="2"/>
          </p:cNvCxnSpPr>
          <p:nvPr/>
        </p:nvCxnSpPr>
        <p:spPr>
          <a:xfrm rot="10800000" flipH="1">
            <a:off x="3901325" y="5365409"/>
            <a:ext cx="1341300" cy="5142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Application 2:</a:t>
            </a:r>
            <a:br>
              <a:rPr lang="en-US" dirty="0"/>
            </a:br>
            <a:r>
              <a:rPr lang="en-US" dirty="0"/>
              <a:t>finding connected components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Initially, each node has label 0</a:t>
            </a:r>
          </a:p>
        </p:txBody>
      </p:sp>
      <p:sp>
        <p:nvSpPr>
          <p:cNvPr id="4" name="Oval 3"/>
          <p:cNvSpPr/>
          <p:nvPr/>
        </p:nvSpPr>
        <p:spPr>
          <a:xfrm>
            <a:off x="1524000" y="2514600"/>
            <a:ext cx="685800" cy="6096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a</a:t>
            </a:r>
          </a:p>
        </p:txBody>
      </p:sp>
      <p:sp>
        <p:nvSpPr>
          <p:cNvPr id="5" name="Oval 4"/>
          <p:cNvSpPr/>
          <p:nvPr/>
        </p:nvSpPr>
        <p:spPr>
          <a:xfrm>
            <a:off x="2019300" y="3810000"/>
            <a:ext cx="685800" cy="6096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b</a:t>
            </a:r>
          </a:p>
        </p:txBody>
      </p:sp>
      <p:sp>
        <p:nvSpPr>
          <p:cNvPr id="6" name="Oval 5"/>
          <p:cNvSpPr/>
          <p:nvPr/>
        </p:nvSpPr>
        <p:spPr>
          <a:xfrm>
            <a:off x="3352800" y="2408583"/>
            <a:ext cx="685800" cy="6096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d</a:t>
            </a:r>
          </a:p>
        </p:txBody>
      </p:sp>
      <p:sp>
        <p:nvSpPr>
          <p:cNvPr id="7" name="Oval 6"/>
          <p:cNvSpPr/>
          <p:nvPr/>
        </p:nvSpPr>
        <p:spPr>
          <a:xfrm>
            <a:off x="3352800" y="5257800"/>
            <a:ext cx="685800" cy="6096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c</a:t>
            </a:r>
          </a:p>
        </p:txBody>
      </p:sp>
      <p:sp>
        <p:nvSpPr>
          <p:cNvPr id="8" name="Oval 7"/>
          <p:cNvSpPr/>
          <p:nvPr/>
        </p:nvSpPr>
        <p:spPr>
          <a:xfrm>
            <a:off x="4343400" y="3505200"/>
            <a:ext cx="685800" cy="6096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g</a:t>
            </a:r>
          </a:p>
        </p:txBody>
      </p:sp>
      <p:sp>
        <p:nvSpPr>
          <p:cNvPr id="9" name="Oval 8"/>
          <p:cNvSpPr/>
          <p:nvPr/>
        </p:nvSpPr>
        <p:spPr>
          <a:xfrm>
            <a:off x="5562600" y="2216426"/>
            <a:ext cx="685800" cy="6096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e</a:t>
            </a:r>
          </a:p>
        </p:txBody>
      </p:sp>
      <p:sp>
        <p:nvSpPr>
          <p:cNvPr id="10" name="Oval 9"/>
          <p:cNvSpPr/>
          <p:nvPr/>
        </p:nvSpPr>
        <p:spPr>
          <a:xfrm>
            <a:off x="5715000" y="4644887"/>
            <a:ext cx="685800" cy="6096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f</a:t>
            </a:r>
          </a:p>
        </p:txBody>
      </p:sp>
      <p:sp>
        <p:nvSpPr>
          <p:cNvPr id="11" name="Oval 10"/>
          <p:cNvSpPr/>
          <p:nvPr/>
        </p:nvSpPr>
        <p:spPr>
          <a:xfrm>
            <a:off x="7010400" y="3094383"/>
            <a:ext cx="685800" cy="6096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 err="1"/>
              <a:t>i</a:t>
            </a:r>
            <a:endParaRPr lang="en-US" sz="3200" dirty="0"/>
          </a:p>
        </p:txBody>
      </p:sp>
      <p:sp>
        <p:nvSpPr>
          <p:cNvPr id="12" name="Oval 11"/>
          <p:cNvSpPr/>
          <p:nvPr/>
        </p:nvSpPr>
        <p:spPr>
          <a:xfrm>
            <a:off x="5029200" y="5943600"/>
            <a:ext cx="685800" cy="6096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h</a:t>
            </a:r>
          </a:p>
        </p:txBody>
      </p:sp>
      <p:cxnSp>
        <p:nvCxnSpPr>
          <p:cNvPr id="13" name="Straight Arrow Connector 12"/>
          <p:cNvCxnSpPr>
            <a:stCxn id="4" idx="4"/>
            <a:endCxn id="5" idx="0"/>
          </p:cNvCxnSpPr>
          <p:nvPr/>
        </p:nvCxnSpPr>
        <p:spPr>
          <a:xfrm>
            <a:off x="1866900" y="3124200"/>
            <a:ext cx="495300" cy="685800"/>
          </a:xfrm>
          <a:prstGeom prst="straightConnector1">
            <a:avLst/>
          </a:prstGeom>
          <a:ln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4" idx="6"/>
            <a:endCxn id="6" idx="2"/>
          </p:cNvCxnSpPr>
          <p:nvPr/>
        </p:nvCxnSpPr>
        <p:spPr>
          <a:xfrm flipV="1">
            <a:off x="2209800" y="2713383"/>
            <a:ext cx="1143000" cy="106017"/>
          </a:xfrm>
          <a:prstGeom prst="straightConnector1">
            <a:avLst/>
          </a:prstGeom>
          <a:ln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7" idx="7"/>
            <a:endCxn id="8" idx="3"/>
          </p:cNvCxnSpPr>
          <p:nvPr/>
        </p:nvCxnSpPr>
        <p:spPr>
          <a:xfrm flipV="1">
            <a:off x="3938167" y="4025526"/>
            <a:ext cx="505666" cy="1321548"/>
          </a:xfrm>
          <a:prstGeom prst="straightConnector1">
            <a:avLst/>
          </a:prstGeom>
          <a:ln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8" idx="6"/>
            <a:endCxn id="11" idx="2"/>
          </p:cNvCxnSpPr>
          <p:nvPr/>
        </p:nvCxnSpPr>
        <p:spPr>
          <a:xfrm flipV="1">
            <a:off x="5029200" y="3399183"/>
            <a:ext cx="1981200" cy="410817"/>
          </a:xfrm>
          <a:prstGeom prst="straightConnector1">
            <a:avLst/>
          </a:prstGeom>
          <a:ln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0" idx="3"/>
            <a:endCxn id="12" idx="0"/>
          </p:cNvCxnSpPr>
          <p:nvPr/>
        </p:nvCxnSpPr>
        <p:spPr>
          <a:xfrm flipH="1">
            <a:off x="5372100" y="5165213"/>
            <a:ext cx="443333" cy="778387"/>
          </a:xfrm>
          <a:prstGeom prst="straightConnector1">
            <a:avLst/>
          </a:prstGeom>
          <a:ln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Oval 20"/>
          <p:cNvSpPr/>
          <p:nvPr/>
        </p:nvSpPr>
        <p:spPr>
          <a:xfrm>
            <a:off x="1524000" y="2514600"/>
            <a:ext cx="685800" cy="6096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a</a:t>
            </a:r>
          </a:p>
        </p:txBody>
      </p:sp>
      <p:sp>
        <p:nvSpPr>
          <p:cNvPr id="22" name="Oval 21"/>
          <p:cNvSpPr/>
          <p:nvPr/>
        </p:nvSpPr>
        <p:spPr>
          <a:xfrm>
            <a:off x="2019300" y="3803373"/>
            <a:ext cx="685800" cy="6096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b</a:t>
            </a:r>
          </a:p>
        </p:txBody>
      </p:sp>
      <p:sp>
        <p:nvSpPr>
          <p:cNvPr id="23" name="Oval 22"/>
          <p:cNvSpPr/>
          <p:nvPr/>
        </p:nvSpPr>
        <p:spPr>
          <a:xfrm>
            <a:off x="3352800" y="2401956"/>
            <a:ext cx="685800" cy="6096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d</a:t>
            </a:r>
          </a:p>
        </p:txBody>
      </p:sp>
      <p:sp>
        <p:nvSpPr>
          <p:cNvPr id="24" name="Oval 23"/>
          <p:cNvSpPr/>
          <p:nvPr/>
        </p:nvSpPr>
        <p:spPr>
          <a:xfrm>
            <a:off x="3352800" y="5257800"/>
            <a:ext cx="685800" cy="6096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c</a:t>
            </a:r>
          </a:p>
        </p:txBody>
      </p:sp>
      <p:sp>
        <p:nvSpPr>
          <p:cNvPr id="25" name="Oval 24"/>
          <p:cNvSpPr/>
          <p:nvPr/>
        </p:nvSpPr>
        <p:spPr>
          <a:xfrm>
            <a:off x="4343400" y="3505200"/>
            <a:ext cx="685800" cy="6096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g</a:t>
            </a:r>
          </a:p>
        </p:txBody>
      </p:sp>
      <p:sp>
        <p:nvSpPr>
          <p:cNvPr id="26" name="Oval 25"/>
          <p:cNvSpPr/>
          <p:nvPr/>
        </p:nvSpPr>
        <p:spPr>
          <a:xfrm>
            <a:off x="5562600" y="2219739"/>
            <a:ext cx="685800" cy="6096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e</a:t>
            </a:r>
          </a:p>
        </p:txBody>
      </p:sp>
      <p:sp>
        <p:nvSpPr>
          <p:cNvPr id="27" name="Oval 26"/>
          <p:cNvSpPr/>
          <p:nvPr/>
        </p:nvSpPr>
        <p:spPr>
          <a:xfrm>
            <a:off x="5715000" y="4648200"/>
            <a:ext cx="685800" cy="6096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f</a:t>
            </a:r>
          </a:p>
        </p:txBody>
      </p:sp>
      <p:sp>
        <p:nvSpPr>
          <p:cNvPr id="28" name="Oval 27"/>
          <p:cNvSpPr/>
          <p:nvPr/>
        </p:nvSpPr>
        <p:spPr>
          <a:xfrm>
            <a:off x="7010400" y="3097696"/>
            <a:ext cx="685800" cy="6096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 err="1"/>
              <a:t>i</a:t>
            </a:r>
            <a:endParaRPr lang="en-US" sz="3200" dirty="0"/>
          </a:p>
        </p:txBody>
      </p:sp>
      <p:sp>
        <p:nvSpPr>
          <p:cNvPr id="29" name="Oval 28"/>
          <p:cNvSpPr/>
          <p:nvPr/>
        </p:nvSpPr>
        <p:spPr>
          <a:xfrm>
            <a:off x="5029200" y="5943600"/>
            <a:ext cx="685800" cy="6096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h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166390" y="264467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620476" y="39301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073188" y="251215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3028950" y="53779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038600" y="36253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260914" y="234405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7772400" y="321451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6428346" y="47441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4727514" y="60637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800388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/>
      <p:bldP spid="31" grpId="0"/>
      <p:bldP spid="32" grpId="0"/>
      <p:bldP spid="33" grpId="0"/>
      <p:bldP spid="34" grpId="0"/>
      <p:bldP spid="35" grpId="0"/>
      <p:bldP spid="36" grpId="0"/>
      <p:bldP spid="37" grpId="0"/>
      <p:bldP spid="38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1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8" name="Google Shape;1568;p78"/>
          <p:cNvSpPr txBox="1">
            <a:spLocks noGrp="1"/>
          </p:cNvSpPr>
          <p:nvPr>
            <p:ph type="subTitle" idx="4294967295"/>
          </p:nvPr>
        </p:nvSpPr>
        <p:spPr>
          <a:xfrm>
            <a:off x="0" y="304800"/>
            <a:ext cx="9144000" cy="11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 dirty="0">
                <a:solidFill>
                  <a:srgbClr val="000000"/>
                </a:solidFill>
                <a:latin typeface="Dosis"/>
                <a:sym typeface="Source Sans Pro"/>
              </a:rPr>
              <a:t>Is a graph bipartite</a:t>
            </a:r>
            <a:endParaRPr lang="en-US" sz="4800" b="1" dirty="0">
              <a:solidFill>
                <a:srgbClr val="000000"/>
              </a:solidFill>
              <a:latin typeface="Dosis"/>
              <a:sym typeface="Dosis"/>
            </a:endParaRPr>
          </a:p>
        </p:txBody>
      </p:sp>
      <p:sp>
        <p:nvSpPr>
          <p:cNvPr id="1569" name="Google Shape;1569;p78"/>
          <p:cNvSpPr txBox="1">
            <a:spLocks noGrp="1"/>
          </p:cNvSpPr>
          <p:nvPr>
            <p:ph type="subTitle" idx="4294967295"/>
          </p:nvPr>
        </p:nvSpPr>
        <p:spPr>
          <a:xfrm>
            <a:off x="609600" y="1444500"/>
            <a:ext cx="7924800" cy="54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Application of BFS: </a:t>
            </a:r>
            <a:r>
              <a:rPr lang="en" sz="2400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Is a graph bipartite?</a:t>
            </a:r>
            <a:endParaRPr sz="2400" dirty="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Call </a:t>
            </a:r>
            <a:r>
              <a:rPr lang="en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bfs</a:t>
            </a:r>
            <a:r>
              <a:rPr lang="en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from any vertex and color vertices alternating colors.</a:t>
            </a:r>
            <a:endParaRPr dirty="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If it attempts to color the same vertex different colors, then the graph isn’t </a:t>
            </a:r>
            <a:endParaRPr dirty="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bipartite; otherwise it is.</a:t>
            </a:r>
            <a:endParaRPr dirty="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570" name="Google Shape;1570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88751" y="2973904"/>
            <a:ext cx="813300" cy="588870"/>
          </a:xfrm>
          <a:prstGeom prst="rect">
            <a:avLst/>
          </a:prstGeom>
          <a:noFill/>
          <a:ln>
            <a:noFill/>
          </a:ln>
        </p:spPr>
      </p:pic>
      <p:sp>
        <p:nvSpPr>
          <p:cNvPr id="1571" name="Google Shape;1571;p78"/>
          <p:cNvSpPr/>
          <p:nvPr/>
        </p:nvSpPr>
        <p:spPr>
          <a:xfrm>
            <a:off x="2923550" y="3562774"/>
            <a:ext cx="481200" cy="481200"/>
          </a:xfrm>
          <a:prstGeom prst="ellipse">
            <a:avLst/>
          </a:prstGeom>
          <a:solidFill>
            <a:srgbClr val="FFD54F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s</a:t>
            </a:r>
            <a:endParaRPr kumimoji="0" sz="1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572" name="Google Shape;1572;p78"/>
          <p:cNvSpPr/>
          <p:nvPr/>
        </p:nvSpPr>
        <p:spPr>
          <a:xfrm>
            <a:off x="3907050" y="3562774"/>
            <a:ext cx="481200" cy="481200"/>
          </a:xfrm>
          <a:prstGeom prst="ellipse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1573" name="Google Shape;1573;p78"/>
          <p:cNvCxnSpPr>
            <a:stCxn id="1571" idx="6"/>
            <a:endCxn id="1572" idx="2"/>
          </p:cNvCxnSpPr>
          <p:nvPr/>
        </p:nvCxnSpPr>
        <p:spPr>
          <a:xfrm>
            <a:off x="3404750" y="3803374"/>
            <a:ext cx="5022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74" name="Google Shape;1574;p78"/>
          <p:cNvSpPr/>
          <p:nvPr/>
        </p:nvSpPr>
        <p:spPr>
          <a:xfrm>
            <a:off x="2923550" y="4528774"/>
            <a:ext cx="481200" cy="481200"/>
          </a:xfrm>
          <a:prstGeom prst="ellipse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1575" name="Google Shape;1575;p78"/>
          <p:cNvCxnSpPr>
            <a:stCxn id="1571" idx="4"/>
            <a:endCxn id="1574" idx="0"/>
          </p:cNvCxnSpPr>
          <p:nvPr/>
        </p:nvCxnSpPr>
        <p:spPr>
          <a:xfrm>
            <a:off x="3164150" y="4043974"/>
            <a:ext cx="0" cy="4848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76" name="Google Shape;1576;p78"/>
          <p:cNvSpPr/>
          <p:nvPr/>
        </p:nvSpPr>
        <p:spPr>
          <a:xfrm>
            <a:off x="4890550" y="3562774"/>
            <a:ext cx="481200" cy="481200"/>
          </a:xfrm>
          <a:prstGeom prst="ellipse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1577" name="Google Shape;1577;p78"/>
          <p:cNvCxnSpPr>
            <a:stCxn id="1572" idx="6"/>
            <a:endCxn id="1576" idx="2"/>
          </p:cNvCxnSpPr>
          <p:nvPr/>
        </p:nvCxnSpPr>
        <p:spPr>
          <a:xfrm>
            <a:off x="4388250" y="3803374"/>
            <a:ext cx="5022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78" name="Google Shape;1578;p78"/>
          <p:cNvSpPr/>
          <p:nvPr/>
        </p:nvSpPr>
        <p:spPr>
          <a:xfrm>
            <a:off x="4890550" y="5494774"/>
            <a:ext cx="481200" cy="481200"/>
          </a:xfrm>
          <a:prstGeom prst="ellipse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1579" name="Google Shape;1579;p78"/>
          <p:cNvCxnSpPr>
            <a:stCxn id="1572" idx="4"/>
            <a:endCxn id="1578" idx="1"/>
          </p:cNvCxnSpPr>
          <p:nvPr/>
        </p:nvCxnSpPr>
        <p:spPr>
          <a:xfrm>
            <a:off x="4147650" y="4043974"/>
            <a:ext cx="813300" cy="15213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80" name="Google Shape;1580;p78"/>
          <p:cNvSpPr/>
          <p:nvPr/>
        </p:nvSpPr>
        <p:spPr>
          <a:xfrm>
            <a:off x="4890350" y="4528774"/>
            <a:ext cx="481200" cy="481200"/>
          </a:xfrm>
          <a:prstGeom prst="ellipse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1581" name="Google Shape;1581;p78"/>
          <p:cNvCxnSpPr>
            <a:stCxn id="1572" idx="5"/>
            <a:endCxn id="1580" idx="1"/>
          </p:cNvCxnSpPr>
          <p:nvPr/>
        </p:nvCxnSpPr>
        <p:spPr>
          <a:xfrm>
            <a:off x="4317780" y="3973504"/>
            <a:ext cx="642900" cy="6258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82" name="Google Shape;1582;p78"/>
          <p:cNvSpPr/>
          <p:nvPr/>
        </p:nvSpPr>
        <p:spPr>
          <a:xfrm>
            <a:off x="5874050" y="3562774"/>
            <a:ext cx="481200" cy="481200"/>
          </a:xfrm>
          <a:prstGeom prst="ellipse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1583" name="Google Shape;1583;p78"/>
          <p:cNvCxnSpPr>
            <a:stCxn id="1576" idx="6"/>
            <a:endCxn id="1582" idx="2"/>
          </p:cNvCxnSpPr>
          <p:nvPr/>
        </p:nvCxnSpPr>
        <p:spPr>
          <a:xfrm>
            <a:off x="5371750" y="3803374"/>
            <a:ext cx="5022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84" name="Google Shape;1584;p78"/>
          <p:cNvCxnSpPr>
            <a:stCxn id="1580" idx="7"/>
            <a:endCxn id="1582" idx="3"/>
          </p:cNvCxnSpPr>
          <p:nvPr/>
        </p:nvCxnSpPr>
        <p:spPr>
          <a:xfrm rot="10800000" flipH="1">
            <a:off x="5301080" y="3973444"/>
            <a:ext cx="643500" cy="6258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85" name="Google Shape;1585;p78"/>
          <p:cNvCxnSpPr>
            <a:stCxn id="1578" idx="7"/>
            <a:endCxn id="1582" idx="4"/>
          </p:cNvCxnSpPr>
          <p:nvPr/>
        </p:nvCxnSpPr>
        <p:spPr>
          <a:xfrm rot="10800000" flipH="1">
            <a:off x="5301280" y="4043944"/>
            <a:ext cx="813300" cy="15213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86" name="Google Shape;1586;p78"/>
          <p:cNvSpPr/>
          <p:nvPr/>
        </p:nvSpPr>
        <p:spPr>
          <a:xfrm>
            <a:off x="3906950" y="5493599"/>
            <a:ext cx="481200" cy="481200"/>
          </a:xfrm>
          <a:prstGeom prst="ellipse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1587" name="Google Shape;1587;p78"/>
          <p:cNvCxnSpPr>
            <a:stCxn id="1571" idx="5"/>
            <a:endCxn id="1586" idx="1"/>
          </p:cNvCxnSpPr>
          <p:nvPr/>
        </p:nvCxnSpPr>
        <p:spPr>
          <a:xfrm>
            <a:off x="3334280" y="3973504"/>
            <a:ext cx="643200" cy="15906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88" name="Google Shape;1588;p78"/>
          <p:cNvCxnSpPr>
            <a:stCxn id="1586" idx="6"/>
            <a:endCxn id="1578" idx="2"/>
          </p:cNvCxnSpPr>
          <p:nvPr/>
        </p:nvCxnSpPr>
        <p:spPr>
          <a:xfrm>
            <a:off x="4388150" y="5734199"/>
            <a:ext cx="502500" cy="12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Google Shape;1593;p79"/>
          <p:cNvSpPr txBox="1">
            <a:spLocks noGrp="1"/>
          </p:cNvSpPr>
          <p:nvPr>
            <p:ph type="subTitle" idx="4294967295"/>
          </p:nvPr>
        </p:nvSpPr>
        <p:spPr>
          <a:xfrm>
            <a:off x="0" y="304800"/>
            <a:ext cx="9144000" cy="11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 dirty="0">
                <a:solidFill>
                  <a:srgbClr val="000000"/>
                </a:solidFill>
                <a:latin typeface="Dosis"/>
                <a:sym typeface="Source Sans Pro"/>
              </a:rPr>
              <a:t>Is a graph bipartite</a:t>
            </a:r>
            <a:endParaRPr lang="en-US" sz="4800" b="1" dirty="0">
              <a:solidFill>
                <a:srgbClr val="000000"/>
              </a:solidFill>
              <a:latin typeface="Dosis"/>
              <a:sym typeface="Dosis"/>
            </a:endParaRPr>
          </a:p>
        </p:txBody>
      </p:sp>
      <p:sp>
        <p:nvSpPr>
          <p:cNvPr id="1594" name="Google Shape;1594;p79"/>
          <p:cNvSpPr txBox="1">
            <a:spLocks noGrp="1"/>
          </p:cNvSpPr>
          <p:nvPr>
            <p:ph type="subTitle" idx="4294967295"/>
          </p:nvPr>
        </p:nvSpPr>
        <p:spPr>
          <a:xfrm>
            <a:off x="609600" y="1444500"/>
            <a:ext cx="7924800" cy="54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Application of BFS: </a:t>
            </a:r>
            <a:r>
              <a:rPr lang="en" sz="2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Is a graph bipartite?</a:t>
            </a:r>
            <a:endParaRPr sz="24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Call </a:t>
            </a: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bfs</a:t>
            </a: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from any vertex and color vertices alternating colors.</a:t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If it attempts to color the same vertex different colors, then the graph isn’t </a:t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bipartite; otherwise it is.</a:t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595" name="Google Shape;1595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88751" y="2973904"/>
            <a:ext cx="813300" cy="588870"/>
          </a:xfrm>
          <a:prstGeom prst="rect">
            <a:avLst/>
          </a:prstGeom>
          <a:noFill/>
          <a:ln>
            <a:noFill/>
          </a:ln>
        </p:spPr>
      </p:pic>
      <p:sp>
        <p:nvSpPr>
          <p:cNvPr id="1596" name="Google Shape;1596;p79"/>
          <p:cNvSpPr/>
          <p:nvPr/>
        </p:nvSpPr>
        <p:spPr>
          <a:xfrm>
            <a:off x="2923550" y="3562774"/>
            <a:ext cx="481200" cy="481200"/>
          </a:xfrm>
          <a:prstGeom prst="ellipse">
            <a:avLst/>
          </a:prstGeom>
          <a:solidFill>
            <a:srgbClr val="FFD54F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s</a:t>
            </a:r>
            <a:endParaRPr kumimoji="0" sz="1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597" name="Google Shape;1597;p79"/>
          <p:cNvSpPr/>
          <p:nvPr/>
        </p:nvSpPr>
        <p:spPr>
          <a:xfrm>
            <a:off x="3907050" y="3562774"/>
            <a:ext cx="481200" cy="481200"/>
          </a:xfrm>
          <a:prstGeom prst="ellipse">
            <a:avLst/>
          </a:prstGeom>
          <a:solidFill>
            <a:srgbClr val="8BC34A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1598" name="Google Shape;1598;p79"/>
          <p:cNvCxnSpPr>
            <a:stCxn id="1596" idx="6"/>
            <a:endCxn id="1597" idx="2"/>
          </p:cNvCxnSpPr>
          <p:nvPr/>
        </p:nvCxnSpPr>
        <p:spPr>
          <a:xfrm>
            <a:off x="3404750" y="3803374"/>
            <a:ext cx="5022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99" name="Google Shape;1599;p79"/>
          <p:cNvSpPr/>
          <p:nvPr/>
        </p:nvSpPr>
        <p:spPr>
          <a:xfrm>
            <a:off x="2923550" y="4528774"/>
            <a:ext cx="481200" cy="481200"/>
          </a:xfrm>
          <a:prstGeom prst="ellipse">
            <a:avLst/>
          </a:prstGeom>
          <a:solidFill>
            <a:srgbClr val="8BC34A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1600" name="Google Shape;1600;p79"/>
          <p:cNvCxnSpPr>
            <a:stCxn id="1596" idx="4"/>
            <a:endCxn id="1599" idx="0"/>
          </p:cNvCxnSpPr>
          <p:nvPr/>
        </p:nvCxnSpPr>
        <p:spPr>
          <a:xfrm>
            <a:off x="3164150" y="4043974"/>
            <a:ext cx="0" cy="4848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01" name="Google Shape;1601;p79"/>
          <p:cNvSpPr/>
          <p:nvPr/>
        </p:nvSpPr>
        <p:spPr>
          <a:xfrm>
            <a:off x="4890550" y="3562774"/>
            <a:ext cx="481200" cy="481200"/>
          </a:xfrm>
          <a:prstGeom prst="ellipse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1602" name="Google Shape;1602;p79"/>
          <p:cNvCxnSpPr>
            <a:stCxn id="1597" idx="6"/>
            <a:endCxn id="1601" idx="2"/>
          </p:cNvCxnSpPr>
          <p:nvPr/>
        </p:nvCxnSpPr>
        <p:spPr>
          <a:xfrm>
            <a:off x="4388250" y="3803374"/>
            <a:ext cx="5022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03" name="Google Shape;1603;p79"/>
          <p:cNvSpPr/>
          <p:nvPr/>
        </p:nvSpPr>
        <p:spPr>
          <a:xfrm>
            <a:off x="4890550" y="5494774"/>
            <a:ext cx="481200" cy="481200"/>
          </a:xfrm>
          <a:prstGeom prst="ellipse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1604" name="Google Shape;1604;p79"/>
          <p:cNvCxnSpPr>
            <a:stCxn id="1597" idx="4"/>
            <a:endCxn id="1603" idx="1"/>
          </p:cNvCxnSpPr>
          <p:nvPr/>
        </p:nvCxnSpPr>
        <p:spPr>
          <a:xfrm>
            <a:off x="4147650" y="4043974"/>
            <a:ext cx="813300" cy="15213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05" name="Google Shape;1605;p79"/>
          <p:cNvSpPr/>
          <p:nvPr/>
        </p:nvSpPr>
        <p:spPr>
          <a:xfrm>
            <a:off x="4890350" y="4528774"/>
            <a:ext cx="481200" cy="481200"/>
          </a:xfrm>
          <a:prstGeom prst="ellipse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1606" name="Google Shape;1606;p79"/>
          <p:cNvCxnSpPr>
            <a:stCxn id="1597" idx="5"/>
            <a:endCxn id="1605" idx="1"/>
          </p:cNvCxnSpPr>
          <p:nvPr/>
        </p:nvCxnSpPr>
        <p:spPr>
          <a:xfrm>
            <a:off x="4317780" y="3973504"/>
            <a:ext cx="642900" cy="6258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07" name="Google Shape;1607;p79"/>
          <p:cNvSpPr/>
          <p:nvPr/>
        </p:nvSpPr>
        <p:spPr>
          <a:xfrm>
            <a:off x="5874050" y="3562774"/>
            <a:ext cx="481200" cy="481200"/>
          </a:xfrm>
          <a:prstGeom prst="ellipse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1608" name="Google Shape;1608;p79"/>
          <p:cNvCxnSpPr>
            <a:stCxn id="1601" idx="6"/>
            <a:endCxn id="1607" idx="2"/>
          </p:cNvCxnSpPr>
          <p:nvPr/>
        </p:nvCxnSpPr>
        <p:spPr>
          <a:xfrm>
            <a:off x="5371750" y="3803374"/>
            <a:ext cx="5022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09" name="Google Shape;1609;p79"/>
          <p:cNvCxnSpPr>
            <a:stCxn id="1605" idx="7"/>
            <a:endCxn id="1607" idx="3"/>
          </p:cNvCxnSpPr>
          <p:nvPr/>
        </p:nvCxnSpPr>
        <p:spPr>
          <a:xfrm rot="10800000" flipH="1">
            <a:off x="5301080" y="3973444"/>
            <a:ext cx="643500" cy="6258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10" name="Google Shape;1610;p79"/>
          <p:cNvCxnSpPr>
            <a:stCxn id="1603" idx="7"/>
            <a:endCxn id="1607" idx="4"/>
          </p:cNvCxnSpPr>
          <p:nvPr/>
        </p:nvCxnSpPr>
        <p:spPr>
          <a:xfrm rot="10800000" flipH="1">
            <a:off x="5301280" y="4043944"/>
            <a:ext cx="813300" cy="15213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11" name="Google Shape;1611;p79"/>
          <p:cNvSpPr/>
          <p:nvPr/>
        </p:nvSpPr>
        <p:spPr>
          <a:xfrm>
            <a:off x="3906950" y="5493599"/>
            <a:ext cx="481200" cy="481200"/>
          </a:xfrm>
          <a:prstGeom prst="ellipse">
            <a:avLst/>
          </a:prstGeom>
          <a:solidFill>
            <a:srgbClr val="8BC34A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1612" name="Google Shape;1612;p79"/>
          <p:cNvCxnSpPr>
            <a:stCxn id="1596" idx="5"/>
            <a:endCxn id="1611" idx="1"/>
          </p:cNvCxnSpPr>
          <p:nvPr/>
        </p:nvCxnSpPr>
        <p:spPr>
          <a:xfrm>
            <a:off x="3334280" y="3973504"/>
            <a:ext cx="643200" cy="15906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13" name="Google Shape;1613;p79"/>
          <p:cNvCxnSpPr>
            <a:stCxn id="1611" idx="6"/>
            <a:endCxn id="1603" idx="2"/>
          </p:cNvCxnSpPr>
          <p:nvPr/>
        </p:nvCxnSpPr>
        <p:spPr>
          <a:xfrm>
            <a:off x="4388150" y="5734199"/>
            <a:ext cx="502500" cy="12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" name="Google Shape;1618;p80"/>
          <p:cNvSpPr txBox="1">
            <a:spLocks noGrp="1"/>
          </p:cNvSpPr>
          <p:nvPr>
            <p:ph type="subTitle" idx="4294967295"/>
          </p:nvPr>
        </p:nvSpPr>
        <p:spPr>
          <a:xfrm>
            <a:off x="0" y="304800"/>
            <a:ext cx="9144000" cy="11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 dirty="0">
                <a:solidFill>
                  <a:srgbClr val="000000"/>
                </a:solidFill>
                <a:latin typeface="Dosis"/>
                <a:sym typeface="Source Sans Pro"/>
              </a:rPr>
              <a:t>Is a graph bipartite</a:t>
            </a:r>
            <a:endParaRPr lang="en-US" sz="4800" b="1" dirty="0">
              <a:solidFill>
                <a:srgbClr val="000000"/>
              </a:solidFill>
              <a:latin typeface="Dosis"/>
              <a:sym typeface="Dosis"/>
            </a:endParaRPr>
          </a:p>
        </p:txBody>
      </p:sp>
      <p:sp>
        <p:nvSpPr>
          <p:cNvPr id="1619" name="Google Shape;1619;p80"/>
          <p:cNvSpPr txBox="1">
            <a:spLocks noGrp="1"/>
          </p:cNvSpPr>
          <p:nvPr>
            <p:ph type="subTitle" idx="4294967295"/>
          </p:nvPr>
        </p:nvSpPr>
        <p:spPr>
          <a:xfrm>
            <a:off x="609600" y="1444500"/>
            <a:ext cx="7924800" cy="54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Application of BFS: </a:t>
            </a:r>
            <a:r>
              <a:rPr lang="en" sz="2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Is a graph bipartite?</a:t>
            </a:r>
            <a:endParaRPr sz="24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Call </a:t>
            </a: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bfs</a:t>
            </a: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from any vertex and color vertices alternating colors.</a:t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If it attempts to color the same vertex different colors, then the graph isn’t </a:t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bipartite; otherwise it is.</a:t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620" name="Google Shape;1620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88751" y="2973904"/>
            <a:ext cx="813300" cy="588870"/>
          </a:xfrm>
          <a:prstGeom prst="rect">
            <a:avLst/>
          </a:prstGeom>
          <a:noFill/>
          <a:ln>
            <a:noFill/>
          </a:ln>
        </p:spPr>
      </p:pic>
      <p:sp>
        <p:nvSpPr>
          <p:cNvPr id="1621" name="Google Shape;1621;p80"/>
          <p:cNvSpPr/>
          <p:nvPr/>
        </p:nvSpPr>
        <p:spPr>
          <a:xfrm>
            <a:off x="2923550" y="3562774"/>
            <a:ext cx="481200" cy="481200"/>
          </a:xfrm>
          <a:prstGeom prst="ellipse">
            <a:avLst/>
          </a:prstGeom>
          <a:solidFill>
            <a:srgbClr val="FFD54F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s</a:t>
            </a:r>
            <a:endParaRPr kumimoji="0" sz="1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22" name="Google Shape;1622;p80"/>
          <p:cNvSpPr/>
          <p:nvPr/>
        </p:nvSpPr>
        <p:spPr>
          <a:xfrm>
            <a:off x="3907050" y="3562774"/>
            <a:ext cx="481200" cy="481200"/>
          </a:xfrm>
          <a:prstGeom prst="ellipse">
            <a:avLst/>
          </a:prstGeom>
          <a:solidFill>
            <a:srgbClr val="8BC34A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1623" name="Google Shape;1623;p80"/>
          <p:cNvCxnSpPr>
            <a:stCxn id="1621" idx="6"/>
            <a:endCxn id="1622" idx="2"/>
          </p:cNvCxnSpPr>
          <p:nvPr/>
        </p:nvCxnSpPr>
        <p:spPr>
          <a:xfrm>
            <a:off x="3404750" y="3803374"/>
            <a:ext cx="5022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24" name="Google Shape;1624;p80"/>
          <p:cNvSpPr/>
          <p:nvPr/>
        </p:nvSpPr>
        <p:spPr>
          <a:xfrm>
            <a:off x="2923550" y="4528774"/>
            <a:ext cx="481200" cy="481200"/>
          </a:xfrm>
          <a:prstGeom prst="ellipse">
            <a:avLst/>
          </a:prstGeom>
          <a:solidFill>
            <a:srgbClr val="8BC34A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1625" name="Google Shape;1625;p80"/>
          <p:cNvCxnSpPr>
            <a:stCxn id="1621" idx="4"/>
            <a:endCxn id="1624" idx="0"/>
          </p:cNvCxnSpPr>
          <p:nvPr/>
        </p:nvCxnSpPr>
        <p:spPr>
          <a:xfrm>
            <a:off x="3164150" y="4043974"/>
            <a:ext cx="0" cy="4848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26" name="Google Shape;1626;p80"/>
          <p:cNvSpPr/>
          <p:nvPr/>
        </p:nvSpPr>
        <p:spPr>
          <a:xfrm>
            <a:off x="4890550" y="3562774"/>
            <a:ext cx="481200" cy="481200"/>
          </a:xfrm>
          <a:prstGeom prst="ellipse">
            <a:avLst/>
          </a:prstGeom>
          <a:solidFill>
            <a:srgbClr val="FFD54F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1627" name="Google Shape;1627;p80"/>
          <p:cNvCxnSpPr>
            <a:stCxn id="1622" idx="6"/>
            <a:endCxn id="1626" idx="2"/>
          </p:cNvCxnSpPr>
          <p:nvPr/>
        </p:nvCxnSpPr>
        <p:spPr>
          <a:xfrm>
            <a:off x="4388250" y="3803374"/>
            <a:ext cx="5022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28" name="Google Shape;1628;p80"/>
          <p:cNvSpPr/>
          <p:nvPr/>
        </p:nvSpPr>
        <p:spPr>
          <a:xfrm>
            <a:off x="4890550" y="5494774"/>
            <a:ext cx="481200" cy="481200"/>
          </a:xfrm>
          <a:prstGeom prst="ellipse">
            <a:avLst/>
          </a:prstGeom>
          <a:solidFill>
            <a:srgbClr val="FFD54F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1629" name="Google Shape;1629;p80"/>
          <p:cNvCxnSpPr>
            <a:stCxn id="1622" idx="4"/>
            <a:endCxn id="1628" idx="1"/>
          </p:cNvCxnSpPr>
          <p:nvPr/>
        </p:nvCxnSpPr>
        <p:spPr>
          <a:xfrm>
            <a:off x="4147650" y="4043974"/>
            <a:ext cx="813300" cy="15213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30" name="Google Shape;1630;p80"/>
          <p:cNvSpPr/>
          <p:nvPr/>
        </p:nvSpPr>
        <p:spPr>
          <a:xfrm>
            <a:off x="4890350" y="4528774"/>
            <a:ext cx="481200" cy="481200"/>
          </a:xfrm>
          <a:prstGeom prst="ellipse">
            <a:avLst/>
          </a:prstGeom>
          <a:solidFill>
            <a:srgbClr val="FFD54F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1631" name="Google Shape;1631;p80"/>
          <p:cNvCxnSpPr>
            <a:stCxn id="1622" idx="5"/>
            <a:endCxn id="1630" idx="1"/>
          </p:cNvCxnSpPr>
          <p:nvPr/>
        </p:nvCxnSpPr>
        <p:spPr>
          <a:xfrm>
            <a:off x="4317780" y="3973504"/>
            <a:ext cx="642900" cy="6258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32" name="Google Shape;1632;p80"/>
          <p:cNvSpPr/>
          <p:nvPr/>
        </p:nvSpPr>
        <p:spPr>
          <a:xfrm>
            <a:off x="5874050" y="3562774"/>
            <a:ext cx="481200" cy="481200"/>
          </a:xfrm>
          <a:prstGeom prst="ellipse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1633" name="Google Shape;1633;p80"/>
          <p:cNvCxnSpPr>
            <a:stCxn id="1626" idx="6"/>
            <a:endCxn id="1632" idx="2"/>
          </p:cNvCxnSpPr>
          <p:nvPr/>
        </p:nvCxnSpPr>
        <p:spPr>
          <a:xfrm>
            <a:off x="5371750" y="3803374"/>
            <a:ext cx="5022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34" name="Google Shape;1634;p80"/>
          <p:cNvCxnSpPr>
            <a:stCxn id="1630" idx="7"/>
            <a:endCxn id="1632" idx="3"/>
          </p:cNvCxnSpPr>
          <p:nvPr/>
        </p:nvCxnSpPr>
        <p:spPr>
          <a:xfrm rot="10800000" flipH="1">
            <a:off x="5301080" y="3973444"/>
            <a:ext cx="643500" cy="6258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35" name="Google Shape;1635;p80"/>
          <p:cNvCxnSpPr>
            <a:stCxn id="1628" idx="7"/>
            <a:endCxn id="1632" idx="4"/>
          </p:cNvCxnSpPr>
          <p:nvPr/>
        </p:nvCxnSpPr>
        <p:spPr>
          <a:xfrm rot="10800000" flipH="1">
            <a:off x="5301280" y="4043944"/>
            <a:ext cx="813300" cy="15213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36" name="Google Shape;1636;p80"/>
          <p:cNvSpPr/>
          <p:nvPr/>
        </p:nvSpPr>
        <p:spPr>
          <a:xfrm>
            <a:off x="3906950" y="5493599"/>
            <a:ext cx="481200" cy="481200"/>
          </a:xfrm>
          <a:prstGeom prst="ellipse">
            <a:avLst/>
          </a:prstGeom>
          <a:solidFill>
            <a:srgbClr val="8BC34A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1637" name="Google Shape;1637;p80"/>
          <p:cNvCxnSpPr>
            <a:stCxn id="1621" idx="5"/>
            <a:endCxn id="1636" idx="1"/>
          </p:cNvCxnSpPr>
          <p:nvPr/>
        </p:nvCxnSpPr>
        <p:spPr>
          <a:xfrm>
            <a:off x="3334280" y="3973504"/>
            <a:ext cx="643200" cy="15906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38" name="Google Shape;1638;p80"/>
          <p:cNvCxnSpPr>
            <a:stCxn id="1636" idx="6"/>
            <a:endCxn id="1628" idx="2"/>
          </p:cNvCxnSpPr>
          <p:nvPr/>
        </p:nvCxnSpPr>
        <p:spPr>
          <a:xfrm>
            <a:off x="4388150" y="5734199"/>
            <a:ext cx="502500" cy="12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1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3" name="Google Shape;1643;p81"/>
          <p:cNvSpPr txBox="1">
            <a:spLocks noGrp="1"/>
          </p:cNvSpPr>
          <p:nvPr>
            <p:ph type="subTitle" idx="4294967295"/>
          </p:nvPr>
        </p:nvSpPr>
        <p:spPr>
          <a:xfrm>
            <a:off x="0" y="304800"/>
            <a:ext cx="9144000" cy="11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 dirty="0">
                <a:solidFill>
                  <a:srgbClr val="000000"/>
                </a:solidFill>
                <a:latin typeface="Dosis"/>
                <a:sym typeface="Source Sans Pro"/>
              </a:rPr>
              <a:t>Is a graph bipartite</a:t>
            </a:r>
            <a:endParaRPr lang="en-US" sz="4800" b="1" dirty="0">
              <a:solidFill>
                <a:srgbClr val="000000"/>
              </a:solidFill>
              <a:latin typeface="Dosis"/>
              <a:sym typeface="Dosis"/>
            </a:endParaRPr>
          </a:p>
        </p:txBody>
      </p:sp>
      <p:sp>
        <p:nvSpPr>
          <p:cNvPr id="1644" name="Google Shape;1644;p81"/>
          <p:cNvSpPr txBox="1">
            <a:spLocks noGrp="1"/>
          </p:cNvSpPr>
          <p:nvPr>
            <p:ph type="subTitle" idx="4294967295"/>
          </p:nvPr>
        </p:nvSpPr>
        <p:spPr>
          <a:xfrm>
            <a:off x="609600" y="1444500"/>
            <a:ext cx="7924800" cy="54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Application of BFS: </a:t>
            </a:r>
            <a:r>
              <a:rPr lang="en" sz="2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Is a graph bipartite?</a:t>
            </a:r>
            <a:endParaRPr sz="24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Call </a:t>
            </a: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bfs</a:t>
            </a: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from any vertex and color vertices alternating colors.</a:t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If it attempts to color the same vertex different colors, then the graph isn’t </a:t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bipartite; otherwise it is.</a:t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645" name="Google Shape;1645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88751" y="2973904"/>
            <a:ext cx="813300" cy="588870"/>
          </a:xfrm>
          <a:prstGeom prst="rect">
            <a:avLst/>
          </a:prstGeom>
          <a:noFill/>
          <a:ln>
            <a:noFill/>
          </a:ln>
        </p:spPr>
      </p:pic>
      <p:sp>
        <p:nvSpPr>
          <p:cNvPr id="1646" name="Google Shape;1646;p81"/>
          <p:cNvSpPr/>
          <p:nvPr/>
        </p:nvSpPr>
        <p:spPr>
          <a:xfrm>
            <a:off x="2923550" y="3562774"/>
            <a:ext cx="481200" cy="481200"/>
          </a:xfrm>
          <a:prstGeom prst="ellipse">
            <a:avLst/>
          </a:prstGeom>
          <a:solidFill>
            <a:srgbClr val="FFD54F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s</a:t>
            </a:r>
            <a:endParaRPr kumimoji="0" sz="1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47" name="Google Shape;1647;p81"/>
          <p:cNvSpPr/>
          <p:nvPr/>
        </p:nvSpPr>
        <p:spPr>
          <a:xfrm>
            <a:off x="3907050" y="3562774"/>
            <a:ext cx="481200" cy="481200"/>
          </a:xfrm>
          <a:prstGeom prst="ellipse">
            <a:avLst/>
          </a:prstGeom>
          <a:solidFill>
            <a:srgbClr val="8BC34A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1648" name="Google Shape;1648;p81"/>
          <p:cNvCxnSpPr>
            <a:stCxn id="1646" idx="6"/>
            <a:endCxn id="1647" idx="2"/>
          </p:cNvCxnSpPr>
          <p:nvPr/>
        </p:nvCxnSpPr>
        <p:spPr>
          <a:xfrm>
            <a:off x="3404750" y="3803374"/>
            <a:ext cx="5022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49" name="Google Shape;1649;p81"/>
          <p:cNvSpPr/>
          <p:nvPr/>
        </p:nvSpPr>
        <p:spPr>
          <a:xfrm>
            <a:off x="2923550" y="4528774"/>
            <a:ext cx="481200" cy="481200"/>
          </a:xfrm>
          <a:prstGeom prst="ellipse">
            <a:avLst/>
          </a:prstGeom>
          <a:solidFill>
            <a:srgbClr val="8BC34A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1650" name="Google Shape;1650;p81"/>
          <p:cNvCxnSpPr>
            <a:stCxn id="1646" idx="4"/>
            <a:endCxn id="1649" idx="0"/>
          </p:cNvCxnSpPr>
          <p:nvPr/>
        </p:nvCxnSpPr>
        <p:spPr>
          <a:xfrm>
            <a:off x="3164150" y="4043974"/>
            <a:ext cx="0" cy="4848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51" name="Google Shape;1651;p81"/>
          <p:cNvSpPr/>
          <p:nvPr/>
        </p:nvSpPr>
        <p:spPr>
          <a:xfrm>
            <a:off x="4890550" y="3562774"/>
            <a:ext cx="481200" cy="481200"/>
          </a:xfrm>
          <a:prstGeom prst="ellipse">
            <a:avLst/>
          </a:prstGeom>
          <a:solidFill>
            <a:srgbClr val="FFD54F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1652" name="Google Shape;1652;p81"/>
          <p:cNvCxnSpPr>
            <a:stCxn id="1647" idx="6"/>
            <a:endCxn id="1651" idx="2"/>
          </p:cNvCxnSpPr>
          <p:nvPr/>
        </p:nvCxnSpPr>
        <p:spPr>
          <a:xfrm>
            <a:off x="4388250" y="3803374"/>
            <a:ext cx="5022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53" name="Google Shape;1653;p81"/>
          <p:cNvSpPr/>
          <p:nvPr/>
        </p:nvSpPr>
        <p:spPr>
          <a:xfrm>
            <a:off x="4890550" y="5494774"/>
            <a:ext cx="481200" cy="481200"/>
          </a:xfrm>
          <a:prstGeom prst="ellipse">
            <a:avLst/>
          </a:prstGeom>
          <a:solidFill>
            <a:srgbClr val="FFD54F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1654" name="Google Shape;1654;p81"/>
          <p:cNvCxnSpPr>
            <a:stCxn id="1647" idx="4"/>
            <a:endCxn id="1653" idx="1"/>
          </p:cNvCxnSpPr>
          <p:nvPr/>
        </p:nvCxnSpPr>
        <p:spPr>
          <a:xfrm>
            <a:off x="4147650" y="4043974"/>
            <a:ext cx="813300" cy="15213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55" name="Google Shape;1655;p81"/>
          <p:cNvSpPr/>
          <p:nvPr/>
        </p:nvSpPr>
        <p:spPr>
          <a:xfrm>
            <a:off x="4890350" y="4528774"/>
            <a:ext cx="481200" cy="481200"/>
          </a:xfrm>
          <a:prstGeom prst="ellipse">
            <a:avLst/>
          </a:prstGeom>
          <a:solidFill>
            <a:srgbClr val="FFD54F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1656" name="Google Shape;1656;p81"/>
          <p:cNvCxnSpPr>
            <a:stCxn id="1647" idx="5"/>
            <a:endCxn id="1655" idx="1"/>
          </p:cNvCxnSpPr>
          <p:nvPr/>
        </p:nvCxnSpPr>
        <p:spPr>
          <a:xfrm>
            <a:off x="4317780" y="3973504"/>
            <a:ext cx="642900" cy="6258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57" name="Google Shape;1657;p81"/>
          <p:cNvSpPr/>
          <p:nvPr/>
        </p:nvSpPr>
        <p:spPr>
          <a:xfrm>
            <a:off x="5874050" y="3562774"/>
            <a:ext cx="481200" cy="481200"/>
          </a:xfrm>
          <a:prstGeom prst="ellipse">
            <a:avLst/>
          </a:prstGeom>
          <a:solidFill>
            <a:srgbClr val="8BC34A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1658" name="Google Shape;1658;p81"/>
          <p:cNvCxnSpPr>
            <a:stCxn id="1651" idx="6"/>
            <a:endCxn id="1657" idx="2"/>
          </p:cNvCxnSpPr>
          <p:nvPr/>
        </p:nvCxnSpPr>
        <p:spPr>
          <a:xfrm>
            <a:off x="5371750" y="3803374"/>
            <a:ext cx="5022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59" name="Google Shape;1659;p81"/>
          <p:cNvCxnSpPr>
            <a:stCxn id="1655" idx="7"/>
            <a:endCxn id="1657" idx="3"/>
          </p:cNvCxnSpPr>
          <p:nvPr/>
        </p:nvCxnSpPr>
        <p:spPr>
          <a:xfrm rot="10800000" flipH="1">
            <a:off x="5301080" y="3973444"/>
            <a:ext cx="643500" cy="6258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60" name="Google Shape;1660;p81"/>
          <p:cNvCxnSpPr>
            <a:stCxn id="1653" idx="7"/>
            <a:endCxn id="1657" idx="4"/>
          </p:cNvCxnSpPr>
          <p:nvPr/>
        </p:nvCxnSpPr>
        <p:spPr>
          <a:xfrm rot="10800000" flipH="1">
            <a:off x="5301280" y="4043944"/>
            <a:ext cx="813300" cy="15213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61" name="Google Shape;1661;p81"/>
          <p:cNvSpPr/>
          <p:nvPr/>
        </p:nvSpPr>
        <p:spPr>
          <a:xfrm>
            <a:off x="3906950" y="5493599"/>
            <a:ext cx="481200" cy="481200"/>
          </a:xfrm>
          <a:prstGeom prst="ellipse">
            <a:avLst/>
          </a:prstGeom>
          <a:solidFill>
            <a:srgbClr val="8BC34A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1662" name="Google Shape;1662;p81"/>
          <p:cNvCxnSpPr>
            <a:stCxn id="1646" idx="5"/>
            <a:endCxn id="1661" idx="1"/>
          </p:cNvCxnSpPr>
          <p:nvPr/>
        </p:nvCxnSpPr>
        <p:spPr>
          <a:xfrm>
            <a:off x="3334280" y="3973504"/>
            <a:ext cx="643200" cy="15906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63" name="Google Shape;1663;p81"/>
          <p:cNvCxnSpPr>
            <a:stCxn id="1661" idx="6"/>
            <a:endCxn id="1653" idx="2"/>
          </p:cNvCxnSpPr>
          <p:nvPr/>
        </p:nvCxnSpPr>
        <p:spPr>
          <a:xfrm>
            <a:off x="4388150" y="5734199"/>
            <a:ext cx="502500" cy="12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64" name="Google Shape;1664;p81"/>
          <p:cNvSpPr/>
          <p:nvPr/>
        </p:nvSpPr>
        <p:spPr>
          <a:xfrm>
            <a:off x="6344013" y="4687485"/>
            <a:ext cx="455976" cy="455976"/>
          </a:xfrm>
          <a:prstGeom prst="irregularSeal2">
            <a:avLst/>
          </a:prstGeom>
          <a:solidFill>
            <a:srgbClr val="FFD54F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665" name="Google Shape;1665;p81"/>
          <p:cNvSpPr txBox="1"/>
          <p:nvPr/>
        </p:nvSpPr>
        <p:spPr>
          <a:xfrm rot="-1049117">
            <a:off x="6376280" y="4589796"/>
            <a:ext cx="1242092" cy="3869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ermanent Marker"/>
                <a:ea typeface="Permanent Marker"/>
                <a:cs typeface="Permanent Marker"/>
                <a:sym typeface="Permanent Marker"/>
              </a:rPr>
              <a:t>BIPARTITE!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82"/>
          <p:cNvSpPr txBox="1">
            <a:spLocks noGrp="1"/>
          </p:cNvSpPr>
          <p:nvPr>
            <p:ph type="subTitle" idx="4294967295"/>
          </p:nvPr>
        </p:nvSpPr>
        <p:spPr>
          <a:xfrm>
            <a:off x="0" y="304800"/>
            <a:ext cx="9144000" cy="11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 dirty="0">
                <a:solidFill>
                  <a:srgbClr val="000000"/>
                </a:solidFill>
                <a:latin typeface="Dosis"/>
                <a:sym typeface="Source Sans Pro"/>
              </a:rPr>
              <a:t>Is a graph bipartite</a:t>
            </a:r>
            <a:endParaRPr lang="en-US" sz="4800" b="1" dirty="0">
              <a:solidFill>
                <a:srgbClr val="000000"/>
              </a:solidFill>
              <a:latin typeface="Dosis"/>
              <a:sym typeface="Dosis"/>
            </a:endParaRPr>
          </a:p>
        </p:txBody>
      </p:sp>
      <p:sp>
        <p:nvSpPr>
          <p:cNvPr id="1671" name="Google Shape;1671;p82"/>
          <p:cNvSpPr txBox="1">
            <a:spLocks noGrp="1"/>
          </p:cNvSpPr>
          <p:nvPr>
            <p:ph type="subTitle" idx="4294967295"/>
          </p:nvPr>
        </p:nvSpPr>
        <p:spPr>
          <a:xfrm>
            <a:off x="609600" y="1444500"/>
            <a:ext cx="7924800" cy="54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Application of BFS: </a:t>
            </a:r>
            <a:r>
              <a:rPr lang="en" sz="2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Is a graph bipartite?</a:t>
            </a:r>
            <a:endParaRPr sz="24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Call </a:t>
            </a: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bfs</a:t>
            </a: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from any vertex and color vertices alternating colors.</a:t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If it attempts to color the same vertex different colors, then the graph isn’t </a:t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bipartite; otherwise it is.</a:t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672" name="Google Shape;1672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88751" y="2973904"/>
            <a:ext cx="813300" cy="588870"/>
          </a:xfrm>
          <a:prstGeom prst="rect">
            <a:avLst/>
          </a:prstGeom>
          <a:noFill/>
          <a:ln>
            <a:noFill/>
          </a:ln>
        </p:spPr>
      </p:pic>
      <p:sp>
        <p:nvSpPr>
          <p:cNvPr id="1673" name="Google Shape;1673;p82"/>
          <p:cNvSpPr/>
          <p:nvPr/>
        </p:nvSpPr>
        <p:spPr>
          <a:xfrm>
            <a:off x="2923550" y="3562774"/>
            <a:ext cx="481200" cy="481200"/>
          </a:xfrm>
          <a:prstGeom prst="ellipse">
            <a:avLst/>
          </a:prstGeom>
          <a:solidFill>
            <a:srgbClr val="FFD54F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s</a:t>
            </a:r>
            <a:endParaRPr kumimoji="0" sz="1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74" name="Google Shape;1674;p82"/>
          <p:cNvSpPr/>
          <p:nvPr/>
        </p:nvSpPr>
        <p:spPr>
          <a:xfrm>
            <a:off x="3907050" y="3562774"/>
            <a:ext cx="481200" cy="481200"/>
          </a:xfrm>
          <a:prstGeom prst="ellipse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1675" name="Google Shape;1675;p82"/>
          <p:cNvCxnSpPr>
            <a:stCxn id="1673" idx="6"/>
            <a:endCxn id="1674" idx="2"/>
          </p:cNvCxnSpPr>
          <p:nvPr/>
        </p:nvCxnSpPr>
        <p:spPr>
          <a:xfrm>
            <a:off x="3404750" y="3803374"/>
            <a:ext cx="5022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76" name="Google Shape;1676;p82"/>
          <p:cNvSpPr/>
          <p:nvPr/>
        </p:nvSpPr>
        <p:spPr>
          <a:xfrm>
            <a:off x="2923550" y="4528774"/>
            <a:ext cx="481200" cy="481200"/>
          </a:xfrm>
          <a:prstGeom prst="ellipse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1677" name="Google Shape;1677;p82"/>
          <p:cNvCxnSpPr>
            <a:stCxn id="1673" idx="4"/>
            <a:endCxn id="1676" idx="0"/>
          </p:cNvCxnSpPr>
          <p:nvPr/>
        </p:nvCxnSpPr>
        <p:spPr>
          <a:xfrm>
            <a:off x="3164150" y="4043974"/>
            <a:ext cx="0" cy="4848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78" name="Google Shape;1678;p82"/>
          <p:cNvSpPr/>
          <p:nvPr/>
        </p:nvSpPr>
        <p:spPr>
          <a:xfrm>
            <a:off x="4890550" y="3562774"/>
            <a:ext cx="481200" cy="481200"/>
          </a:xfrm>
          <a:prstGeom prst="ellipse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1679" name="Google Shape;1679;p82"/>
          <p:cNvCxnSpPr>
            <a:stCxn id="1674" idx="6"/>
            <a:endCxn id="1678" idx="2"/>
          </p:cNvCxnSpPr>
          <p:nvPr/>
        </p:nvCxnSpPr>
        <p:spPr>
          <a:xfrm>
            <a:off x="4388250" y="3803374"/>
            <a:ext cx="5022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80" name="Google Shape;1680;p82"/>
          <p:cNvSpPr/>
          <p:nvPr/>
        </p:nvSpPr>
        <p:spPr>
          <a:xfrm>
            <a:off x="4890550" y="5494774"/>
            <a:ext cx="481200" cy="481200"/>
          </a:xfrm>
          <a:prstGeom prst="ellipse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1681" name="Google Shape;1681;p82"/>
          <p:cNvCxnSpPr>
            <a:stCxn id="1674" idx="4"/>
            <a:endCxn id="1680" idx="1"/>
          </p:cNvCxnSpPr>
          <p:nvPr/>
        </p:nvCxnSpPr>
        <p:spPr>
          <a:xfrm>
            <a:off x="4147650" y="4043974"/>
            <a:ext cx="813300" cy="15213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82" name="Google Shape;1682;p82"/>
          <p:cNvSpPr/>
          <p:nvPr/>
        </p:nvSpPr>
        <p:spPr>
          <a:xfrm>
            <a:off x="4890350" y="4528774"/>
            <a:ext cx="481200" cy="481200"/>
          </a:xfrm>
          <a:prstGeom prst="ellipse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1683" name="Google Shape;1683;p82"/>
          <p:cNvCxnSpPr>
            <a:stCxn id="1674" idx="5"/>
            <a:endCxn id="1682" idx="1"/>
          </p:cNvCxnSpPr>
          <p:nvPr/>
        </p:nvCxnSpPr>
        <p:spPr>
          <a:xfrm>
            <a:off x="4317780" y="3973504"/>
            <a:ext cx="642900" cy="6258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84" name="Google Shape;1684;p82"/>
          <p:cNvSpPr/>
          <p:nvPr/>
        </p:nvSpPr>
        <p:spPr>
          <a:xfrm>
            <a:off x="5874050" y="3562774"/>
            <a:ext cx="481200" cy="481200"/>
          </a:xfrm>
          <a:prstGeom prst="ellipse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1685" name="Google Shape;1685;p82"/>
          <p:cNvCxnSpPr>
            <a:stCxn id="1678" idx="6"/>
            <a:endCxn id="1684" idx="2"/>
          </p:cNvCxnSpPr>
          <p:nvPr/>
        </p:nvCxnSpPr>
        <p:spPr>
          <a:xfrm>
            <a:off x="5371750" y="3803374"/>
            <a:ext cx="5022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86" name="Google Shape;1686;p82"/>
          <p:cNvCxnSpPr>
            <a:stCxn id="1682" idx="7"/>
            <a:endCxn id="1684" idx="3"/>
          </p:cNvCxnSpPr>
          <p:nvPr/>
        </p:nvCxnSpPr>
        <p:spPr>
          <a:xfrm rot="10800000" flipH="1">
            <a:off x="5301080" y="3973444"/>
            <a:ext cx="643500" cy="6258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87" name="Google Shape;1687;p82"/>
          <p:cNvCxnSpPr>
            <a:stCxn id="1680" idx="7"/>
            <a:endCxn id="1684" idx="4"/>
          </p:cNvCxnSpPr>
          <p:nvPr/>
        </p:nvCxnSpPr>
        <p:spPr>
          <a:xfrm rot="10800000" flipH="1">
            <a:off x="5301280" y="4043944"/>
            <a:ext cx="813300" cy="15213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88" name="Google Shape;1688;p82"/>
          <p:cNvSpPr/>
          <p:nvPr/>
        </p:nvSpPr>
        <p:spPr>
          <a:xfrm>
            <a:off x="3906950" y="5493599"/>
            <a:ext cx="481200" cy="481200"/>
          </a:xfrm>
          <a:prstGeom prst="ellipse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1689" name="Google Shape;1689;p82"/>
          <p:cNvCxnSpPr>
            <a:stCxn id="1673" idx="5"/>
            <a:endCxn id="1688" idx="1"/>
          </p:cNvCxnSpPr>
          <p:nvPr/>
        </p:nvCxnSpPr>
        <p:spPr>
          <a:xfrm>
            <a:off x="3334280" y="3973504"/>
            <a:ext cx="643200" cy="15906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90" name="Google Shape;1690;p82"/>
          <p:cNvCxnSpPr>
            <a:stCxn id="1688" idx="6"/>
            <a:endCxn id="1680" idx="2"/>
          </p:cNvCxnSpPr>
          <p:nvPr/>
        </p:nvCxnSpPr>
        <p:spPr>
          <a:xfrm>
            <a:off x="4388150" y="5734199"/>
            <a:ext cx="502500" cy="12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91" name="Google Shape;1691;p82"/>
          <p:cNvCxnSpPr>
            <a:stCxn id="1678" idx="4"/>
            <a:endCxn id="1682" idx="0"/>
          </p:cNvCxnSpPr>
          <p:nvPr/>
        </p:nvCxnSpPr>
        <p:spPr>
          <a:xfrm flipH="1">
            <a:off x="5130850" y="4043974"/>
            <a:ext cx="300" cy="4848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1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6" name="Google Shape;1696;p83"/>
          <p:cNvSpPr txBox="1">
            <a:spLocks noGrp="1"/>
          </p:cNvSpPr>
          <p:nvPr>
            <p:ph type="subTitle" idx="4294967295"/>
          </p:nvPr>
        </p:nvSpPr>
        <p:spPr>
          <a:xfrm>
            <a:off x="0" y="304800"/>
            <a:ext cx="9144000" cy="11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 dirty="0">
                <a:solidFill>
                  <a:srgbClr val="000000"/>
                </a:solidFill>
                <a:latin typeface="Dosis"/>
                <a:sym typeface="Source Sans Pro"/>
              </a:rPr>
              <a:t>Is a graph bipartite</a:t>
            </a:r>
            <a:endParaRPr lang="en-US" sz="4800" b="1" dirty="0">
              <a:solidFill>
                <a:srgbClr val="000000"/>
              </a:solidFill>
              <a:latin typeface="Dosis"/>
              <a:sym typeface="Dosis"/>
            </a:endParaRPr>
          </a:p>
        </p:txBody>
      </p:sp>
      <p:sp>
        <p:nvSpPr>
          <p:cNvPr id="1697" name="Google Shape;1697;p83"/>
          <p:cNvSpPr txBox="1">
            <a:spLocks noGrp="1"/>
          </p:cNvSpPr>
          <p:nvPr>
            <p:ph type="subTitle" idx="4294967295"/>
          </p:nvPr>
        </p:nvSpPr>
        <p:spPr>
          <a:xfrm>
            <a:off x="609600" y="1444500"/>
            <a:ext cx="7924800" cy="54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Application of BFS: </a:t>
            </a:r>
            <a:r>
              <a:rPr lang="en" sz="2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Is a graph bipartite?</a:t>
            </a:r>
            <a:endParaRPr sz="24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Call </a:t>
            </a: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bfs</a:t>
            </a: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from any vertex and color vertices alternating colors.</a:t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If it attempts to color the same vertex different colors, then the graph isn’t </a:t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bipartite; otherwise it is.</a:t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698" name="Google Shape;1698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88751" y="2973904"/>
            <a:ext cx="813300" cy="588870"/>
          </a:xfrm>
          <a:prstGeom prst="rect">
            <a:avLst/>
          </a:prstGeom>
          <a:noFill/>
          <a:ln>
            <a:noFill/>
          </a:ln>
        </p:spPr>
      </p:pic>
      <p:sp>
        <p:nvSpPr>
          <p:cNvPr id="1699" name="Google Shape;1699;p83"/>
          <p:cNvSpPr/>
          <p:nvPr/>
        </p:nvSpPr>
        <p:spPr>
          <a:xfrm>
            <a:off x="2923550" y="3562774"/>
            <a:ext cx="481200" cy="481200"/>
          </a:xfrm>
          <a:prstGeom prst="ellipse">
            <a:avLst/>
          </a:prstGeom>
          <a:solidFill>
            <a:srgbClr val="FFD54F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s</a:t>
            </a:r>
            <a:endParaRPr kumimoji="0" sz="1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00" name="Google Shape;1700;p83"/>
          <p:cNvSpPr/>
          <p:nvPr/>
        </p:nvSpPr>
        <p:spPr>
          <a:xfrm>
            <a:off x="3907050" y="3562774"/>
            <a:ext cx="481200" cy="481200"/>
          </a:xfrm>
          <a:prstGeom prst="ellipse">
            <a:avLst/>
          </a:prstGeom>
          <a:solidFill>
            <a:srgbClr val="8BC34A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1701" name="Google Shape;1701;p83"/>
          <p:cNvCxnSpPr>
            <a:stCxn id="1699" idx="6"/>
            <a:endCxn id="1700" idx="2"/>
          </p:cNvCxnSpPr>
          <p:nvPr/>
        </p:nvCxnSpPr>
        <p:spPr>
          <a:xfrm>
            <a:off x="3404750" y="3803374"/>
            <a:ext cx="5022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02" name="Google Shape;1702;p83"/>
          <p:cNvSpPr/>
          <p:nvPr/>
        </p:nvSpPr>
        <p:spPr>
          <a:xfrm>
            <a:off x="2923550" y="4528774"/>
            <a:ext cx="481200" cy="481200"/>
          </a:xfrm>
          <a:prstGeom prst="ellipse">
            <a:avLst/>
          </a:prstGeom>
          <a:solidFill>
            <a:srgbClr val="8BC34A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1703" name="Google Shape;1703;p83"/>
          <p:cNvCxnSpPr>
            <a:stCxn id="1699" idx="4"/>
            <a:endCxn id="1702" idx="0"/>
          </p:cNvCxnSpPr>
          <p:nvPr/>
        </p:nvCxnSpPr>
        <p:spPr>
          <a:xfrm>
            <a:off x="3164150" y="4043974"/>
            <a:ext cx="0" cy="4848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04" name="Google Shape;1704;p83"/>
          <p:cNvSpPr/>
          <p:nvPr/>
        </p:nvSpPr>
        <p:spPr>
          <a:xfrm>
            <a:off x="4890550" y="3562774"/>
            <a:ext cx="481200" cy="481200"/>
          </a:xfrm>
          <a:prstGeom prst="ellipse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1705" name="Google Shape;1705;p83"/>
          <p:cNvCxnSpPr>
            <a:stCxn id="1700" idx="6"/>
            <a:endCxn id="1704" idx="2"/>
          </p:cNvCxnSpPr>
          <p:nvPr/>
        </p:nvCxnSpPr>
        <p:spPr>
          <a:xfrm>
            <a:off x="4388250" y="3803374"/>
            <a:ext cx="5022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06" name="Google Shape;1706;p83"/>
          <p:cNvSpPr/>
          <p:nvPr/>
        </p:nvSpPr>
        <p:spPr>
          <a:xfrm>
            <a:off x="4890550" y="5494774"/>
            <a:ext cx="481200" cy="481200"/>
          </a:xfrm>
          <a:prstGeom prst="ellipse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1707" name="Google Shape;1707;p83"/>
          <p:cNvCxnSpPr>
            <a:stCxn id="1700" idx="4"/>
            <a:endCxn id="1706" idx="1"/>
          </p:cNvCxnSpPr>
          <p:nvPr/>
        </p:nvCxnSpPr>
        <p:spPr>
          <a:xfrm>
            <a:off x="4147650" y="4043974"/>
            <a:ext cx="813300" cy="15213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08" name="Google Shape;1708;p83"/>
          <p:cNvSpPr/>
          <p:nvPr/>
        </p:nvSpPr>
        <p:spPr>
          <a:xfrm>
            <a:off x="4890350" y="4528774"/>
            <a:ext cx="481200" cy="481200"/>
          </a:xfrm>
          <a:prstGeom prst="ellipse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1709" name="Google Shape;1709;p83"/>
          <p:cNvCxnSpPr>
            <a:stCxn id="1700" idx="5"/>
            <a:endCxn id="1708" idx="1"/>
          </p:cNvCxnSpPr>
          <p:nvPr/>
        </p:nvCxnSpPr>
        <p:spPr>
          <a:xfrm>
            <a:off x="4317780" y="3973504"/>
            <a:ext cx="642900" cy="6258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10" name="Google Shape;1710;p83"/>
          <p:cNvSpPr/>
          <p:nvPr/>
        </p:nvSpPr>
        <p:spPr>
          <a:xfrm>
            <a:off x="5874050" y="3562774"/>
            <a:ext cx="481200" cy="481200"/>
          </a:xfrm>
          <a:prstGeom prst="ellipse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1711" name="Google Shape;1711;p83"/>
          <p:cNvCxnSpPr>
            <a:stCxn id="1704" idx="6"/>
            <a:endCxn id="1710" idx="2"/>
          </p:cNvCxnSpPr>
          <p:nvPr/>
        </p:nvCxnSpPr>
        <p:spPr>
          <a:xfrm>
            <a:off x="5371750" y="3803374"/>
            <a:ext cx="5022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12" name="Google Shape;1712;p83"/>
          <p:cNvCxnSpPr>
            <a:stCxn id="1708" idx="7"/>
            <a:endCxn id="1710" idx="3"/>
          </p:cNvCxnSpPr>
          <p:nvPr/>
        </p:nvCxnSpPr>
        <p:spPr>
          <a:xfrm rot="10800000" flipH="1">
            <a:off x="5301080" y="3973444"/>
            <a:ext cx="643500" cy="6258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13" name="Google Shape;1713;p83"/>
          <p:cNvCxnSpPr>
            <a:stCxn id="1706" idx="7"/>
            <a:endCxn id="1710" idx="4"/>
          </p:cNvCxnSpPr>
          <p:nvPr/>
        </p:nvCxnSpPr>
        <p:spPr>
          <a:xfrm rot="10800000" flipH="1">
            <a:off x="5301280" y="4043944"/>
            <a:ext cx="813300" cy="15213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14" name="Google Shape;1714;p83"/>
          <p:cNvSpPr/>
          <p:nvPr/>
        </p:nvSpPr>
        <p:spPr>
          <a:xfrm>
            <a:off x="3906950" y="5493599"/>
            <a:ext cx="481200" cy="481200"/>
          </a:xfrm>
          <a:prstGeom prst="ellipse">
            <a:avLst/>
          </a:prstGeom>
          <a:solidFill>
            <a:srgbClr val="8BC34A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1715" name="Google Shape;1715;p83"/>
          <p:cNvCxnSpPr>
            <a:stCxn id="1699" idx="5"/>
            <a:endCxn id="1714" idx="1"/>
          </p:cNvCxnSpPr>
          <p:nvPr/>
        </p:nvCxnSpPr>
        <p:spPr>
          <a:xfrm>
            <a:off x="3334280" y="3973504"/>
            <a:ext cx="643200" cy="15906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16" name="Google Shape;1716;p83"/>
          <p:cNvCxnSpPr>
            <a:stCxn id="1714" idx="6"/>
            <a:endCxn id="1706" idx="2"/>
          </p:cNvCxnSpPr>
          <p:nvPr/>
        </p:nvCxnSpPr>
        <p:spPr>
          <a:xfrm>
            <a:off x="4388150" y="5734199"/>
            <a:ext cx="502500" cy="12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17" name="Google Shape;1717;p83"/>
          <p:cNvCxnSpPr>
            <a:stCxn id="1704" idx="4"/>
            <a:endCxn id="1708" idx="0"/>
          </p:cNvCxnSpPr>
          <p:nvPr/>
        </p:nvCxnSpPr>
        <p:spPr>
          <a:xfrm flipH="1">
            <a:off x="5130850" y="4043974"/>
            <a:ext cx="300" cy="4848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1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2" name="Google Shape;1722;p84"/>
          <p:cNvSpPr txBox="1">
            <a:spLocks noGrp="1"/>
          </p:cNvSpPr>
          <p:nvPr>
            <p:ph type="subTitle" idx="4294967295"/>
          </p:nvPr>
        </p:nvSpPr>
        <p:spPr>
          <a:xfrm>
            <a:off x="0" y="304800"/>
            <a:ext cx="9144000" cy="11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 dirty="0">
                <a:solidFill>
                  <a:srgbClr val="000000"/>
                </a:solidFill>
                <a:latin typeface="Dosis"/>
                <a:sym typeface="Source Sans Pro"/>
              </a:rPr>
              <a:t>Is a graph bipartite</a:t>
            </a:r>
            <a:endParaRPr lang="en-US" sz="4800" b="1" dirty="0">
              <a:solidFill>
                <a:srgbClr val="000000"/>
              </a:solidFill>
              <a:latin typeface="Dosis"/>
              <a:sym typeface="Dosis"/>
            </a:endParaRPr>
          </a:p>
        </p:txBody>
      </p:sp>
      <p:sp>
        <p:nvSpPr>
          <p:cNvPr id="1723" name="Google Shape;1723;p84"/>
          <p:cNvSpPr txBox="1">
            <a:spLocks noGrp="1"/>
          </p:cNvSpPr>
          <p:nvPr>
            <p:ph type="subTitle" idx="4294967295"/>
          </p:nvPr>
        </p:nvSpPr>
        <p:spPr>
          <a:xfrm>
            <a:off x="609600" y="1444500"/>
            <a:ext cx="7924800" cy="54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Application of BFS: </a:t>
            </a:r>
            <a:r>
              <a:rPr lang="en" sz="2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Is a graph bipartite?</a:t>
            </a:r>
            <a:endParaRPr sz="24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Call </a:t>
            </a: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bfs</a:t>
            </a: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from any vertex and color vertices alternating colors.</a:t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If it attempts to color the same vertex different colors, then the graph isn’t </a:t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bipartite; otherwise it is.</a:t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724" name="Google Shape;1724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88751" y="2973904"/>
            <a:ext cx="813300" cy="588870"/>
          </a:xfrm>
          <a:prstGeom prst="rect">
            <a:avLst/>
          </a:prstGeom>
          <a:noFill/>
          <a:ln>
            <a:noFill/>
          </a:ln>
        </p:spPr>
      </p:pic>
      <p:sp>
        <p:nvSpPr>
          <p:cNvPr id="1725" name="Google Shape;1725;p84"/>
          <p:cNvSpPr/>
          <p:nvPr/>
        </p:nvSpPr>
        <p:spPr>
          <a:xfrm>
            <a:off x="2923550" y="3562774"/>
            <a:ext cx="481200" cy="481200"/>
          </a:xfrm>
          <a:prstGeom prst="ellipse">
            <a:avLst/>
          </a:prstGeom>
          <a:solidFill>
            <a:srgbClr val="FFD54F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s</a:t>
            </a:r>
            <a:endParaRPr kumimoji="0" sz="1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26" name="Google Shape;1726;p84"/>
          <p:cNvSpPr/>
          <p:nvPr/>
        </p:nvSpPr>
        <p:spPr>
          <a:xfrm>
            <a:off x="3907050" y="3562774"/>
            <a:ext cx="481200" cy="481200"/>
          </a:xfrm>
          <a:prstGeom prst="ellipse">
            <a:avLst/>
          </a:prstGeom>
          <a:solidFill>
            <a:srgbClr val="8BC34A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1727" name="Google Shape;1727;p84"/>
          <p:cNvCxnSpPr>
            <a:stCxn id="1725" idx="6"/>
            <a:endCxn id="1726" idx="2"/>
          </p:cNvCxnSpPr>
          <p:nvPr/>
        </p:nvCxnSpPr>
        <p:spPr>
          <a:xfrm>
            <a:off x="3404750" y="3803374"/>
            <a:ext cx="5022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28" name="Google Shape;1728;p84"/>
          <p:cNvSpPr/>
          <p:nvPr/>
        </p:nvSpPr>
        <p:spPr>
          <a:xfrm>
            <a:off x="2923550" y="4528774"/>
            <a:ext cx="481200" cy="481200"/>
          </a:xfrm>
          <a:prstGeom prst="ellipse">
            <a:avLst/>
          </a:prstGeom>
          <a:solidFill>
            <a:srgbClr val="8BC34A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1729" name="Google Shape;1729;p84"/>
          <p:cNvCxnSpPr>
            <a:stCxn id="1725" idx="4"/>
            <a:endCxn id="1728" idx="0"/>
          </p:cNvCxnSpPr>
          <p:nvPr/>
        </p:nvCxnSpPr>
        <p:spPr>
          <a:xfrm>
            <a:off x="3164150" y="4043974"/>
            <a:ext cx="0" cy="4848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30" name="Google Shape;1730;p84"/>
          <p:cNvSpPr/>
          <p:nvPr/>
        </p:nvSpPr>
        <p:spPr>
          <a:xfrm>
            <a:off x="4890550" y="3562774"/>
            <a:ext cx="481200" cy="481200"/>
          </a:xfrm>
          <a:prstGeom prst="ellipse">
            <a:avLst/>
          </a:prstGeom>
          <a:solidFill>
            <a:srgbClr val="FFD54F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1731" name="Google Shape;1731;p84"/>
          <p:cNvCxnSpPr>
            <a:stCxn id="1726" idx="6"/>
            <a:endCxn id="1730" idx="2"/>
          </p:cNvCxnSpPr>
          <p:nvPr/>
        </p:nvCxnSpPr>
        <p:spPr>
          <a:xfrm>
            <a:off x="4388250" y="3803374"/>
            <a:ext cx="5022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32" name="Google Shape;1732;p84"/>
          <p:cNvSpPr/>
          <p:nvPr/>
        </p:nvSpPr>
        <p:spPr>
          <a:xfrm>
            <a:off x="4890550" y="5494774"/>
            <a:ext cx="481200" cy="481200"/>
          </a:xfrm>
          <a:prstGeom prst="ellipse">
            <a:avLst/>
          </a:prstGeom>
          <a:solidFill>
            <a:srgbClr val="FFD54F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1733" name="Google Shape;1733;p84"/>
          <p:cNvCxnSpPr>
            <a:stCxn id="1726" idx="4"/>
            <a:endCxn id="1732" idx="1"/>
          </p:cNvCxnSpPr>
          <p:nvPr/>
        </p:nvCxnSpPr>
        <p:spPr>
          <a:xfrm>
            <a:off x="4147650" y="4043974"/>
            <a:ext cx="813300" cy="15213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34" name="Google Shape;1734;p84"/>
          <p:cNvSpPr/>
          <p:nvPr/>
        </p:nvSpPr>
        <p:spPr>
          <a:xfrm>
            <a:off x="4890350" y="4528774"/>
            <a:ext cx="481200" cy="481200"/>
          </a:xfrm>
          <a:prstGeom prst="ellipse">
            <a:avLst/>
          </a:prstGeom>
          <a:solidFill>
            <a:srgbClr val="FFD54F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1735" name="Google Shape;1735;p84"/>
          <p:cNvCxnSpPr>
            <a:stCxn id="1726" idx="5"/>
            <a:endCxn id="1734" idx="1"/>
          </p:cNvCxnSpPr>
          <p:nvPr/>
        </p:nvCxnSpPr>
        <p:spPr>
          <a:xfrm>
            <a:off x="4317780" y="3973504"/>
            <a:ext cx="642900" cy="6258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36" name="Google Shape;1736;p84"/>
          <p:cNvSpPr/>
          <p:nvPr/>
        </p:nvSpPr>
        <p:spPr>
          <a:xfrm>
            <a:off x="5874050" y="3562774"/>
            <a:ext cx="481200" cy="481200"/>
          </a:xfrm>
          <a:prstGeom prst="ellipse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1737" name="Google Shape;1737;p84"/>
          <p:cNvCxnSpPr>
            <a:stCxn id="1730" idx="6"/>
            <a:endCxn id="1736" idx="2"/>
          </p:cNvCxnSpPr>
          <p:nvPr/>
        </p:nvCxnSpPr>
        <p:spPr>
          <a:xfrm>
            <a:off x="5371750" y="3803374"/>
            <a:ext cx="5022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38" name="Google Shape;1738;p84"/>
          <p:cNvCxnSpPr>
            <a:stCxn id="1734" idx="7"/>
            <a:endCxn id="1736" idx="3"/>
          </p:cNvCxnSpPr>
          <p:nvPr/>
        </p:nvCxnSpPr>
        <p:spPr>
          <a:xfrm rot="10800000" flipH="1">
            <a:off x="5301080" y="3973444"/>
            <a:ext cx="643500" cy="6258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39" name="Google Shape;1739;p84"/>
          <p:cNvCxnSpPr>
            <a:stCxn id="1732" idx="7"/>
            <a:endCxn id="1736" idx="4"/>
          </p:cNvCxnSpPr>
          <p:nvPr/>
        </p:nvCxnSpPr>
        <p:spPr>
          <a:xfrm rot="10800000" flipH="1">
            <a:off x="5301280" y="4043944"/>
            <a:ext cx="813300" cy="15213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40" name="Google Shape;1740;p84"/>
          <p:cNvSpPr/>
          <p:nvPr/>
        </p:nvSpPr>
        <p:spPr>
          <a:xfrm>
            <a:off x="3906950" y="5493599"/>
            <a:ext cx="481200" cy="481200"/>
          </a:xfrm>
          <a:prstGeom prst="ellipse">
            <a:avLst/>
          </a:prstGeom>
          <a:solidFill>
            <a:srgbClr val="8BC34A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1741" name="Google Shape;1741;p84"/>
          <p:cNvCxnSpPr>
            <a:stCxn id="1725" idx="5"/>
            <a:endCxn id="1740" idx="1"/>
          </p:cNvCxnSpPr>
          <p:nvPr/>
        </p:nvCxnSpPr>
        <p:spPr>
          <a:xfrm>
            <a:off x="3334280" y="3973504"/>
            <a:ext cx="643200" cy="15906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42" name="Google Shape;1742;p84"/>
          <p:cNvCxnSpPr>
            <a:stCxn id="1740" idx="6"/>
            <a:endCxn id="1732" idx="2"/>
          </p:cNvCxnSpPr>
          <p:nvPr/>
        </p:nvCxnSpPr>
        <p:spPr>
          <a:xfrm>
            <a:off x="4388150" y="5734199"/>
            <a:ext cx="502500" cy="12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43" name="Google Shape;1743;p84"/>
          <p:cNvCxnSpPr>
            <a:stCxn id="1730" idx="4"/>
            <a:endCxn id="1734" idx="0"/>
          </p:cNvCxnSpPr>
          <p:nvPr/>
        </p:nvCxnSpPr>
        <p:spPr>
          <a:xfrm flipH="1">
            <a:off x="5130850" y="4043974"/>
            <a:ext cx="300" cy="4848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1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48" name="Google Shape;1748;p85"/>
          <p:cNvCxnSpPr>
            <a:stCxn id="1749" idx="4"/>
            <a:endCxn id="1750" idx="0"/>
          </p:cNvCxnSpPr>
          <p:nvPr/>
        </p:nvCxnSpPr>
        <p:spPr>
          <a:xfrm flipH="1">
            <a:off x="5130850" y="4043974"/>
            <a:ext cx="300" cy="484800"/>
          </a:xfrm>
          <a:prstGeom prst="straightConnector1">
            <a:avLst/>
          </a:prstGeom>
          <a:noFill/>
          <a:ln w="76200" cap="flat" cmpd="sng">
            <a:solidFill>
              <a:srgbClr val="D3368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51" name="Google Shape;1751;p85"/>
          <p:cNvSpPr txBox="1">
            <a:spLocks noGrp="1"/>
          </p:cNvSpPr>
          <p:nvPr>
            <p:ph type="subTitle" idx="4294967295"/>
          </p:nvPr>
        </p:nvSpPr>
        <p:spPr>
          <a:xfrm>
            <a:off x="0" y="304800"/>
            <a:ext cx="9144000" cy="11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 dirty="0">
                <a:solidFill>
                  <a:srgbClr val="000000"/>
                </a:solidFill>
                <a:latin typeface="Dosis"/>
                <a:sym typeface="Source Sans Pro"/>
              </a:rPr>
              <a:t>Is a graph bipartite</a:t>
            </a:r>
            <a:endParaRPr lang="en-US" sz="4800" b="1" dirty="0">
              <a:solidFill>
                <a:srgbClr val="000000"/>
              </a:solidFill>
              <a:latin typeface="Dosis"/>
              <a:sym typeface="Dosis"/>
            </a:endParaRPr>
          </a:p>
        </p:txBody>
      </p:sp>
      <p:sp>
        <p:nvSpPr>
          <p:cNvPr id="1752" name="Google Shape;1752;p85"/>
          <p:cNvSpPr txBox="1">
            <a:spLocks noGrp="1"/>
          </p:cNvSpPr>
          <p:nvPr>
            <p:ph type="subTitle" idx="4294967295"/>
          </p:nvPr>
        </p:nvSpPr>
        <p:spPr>
          <a:xfrm>
            <a:off x="609600" y="1444500"/>
            <a:ext cx="7924800" cy="54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Application of BFS: </a:t>
            </a:r>
            <a:r>
              <a:rPr lang="en" sz="2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Is a graph bipartite?</a:t>
            </a:r>
            <a:endParaRPr sz="24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Call </a:t>
            </a: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bfs</a:t>
            </a: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from any vertex and color vertices alternating colors.</a:t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If it attempts to color the same vertex different colors, then the graph isn’t </a:t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bipartite; otherwise it is.</a:t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753" name="Google Shape;1753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88751" y="2973904"/>
            <a:ext cx="813300" cy="588870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85"/>
          <p:cNvSpPr/>
          <p:nvPr/>
        </p:nvSpPr>
        <p:spPr>
          <a:xfrm>
            <a:off x="2923550" y="3562774"/>
            <a:ext cx="481200" cy="481200"/>
          </a:xfrm>
          <a:prstGeom prst="ellipse">
            <a:avLst/>
          </a:prstGeom>
          <a:solidFill>
            <a:srgbClr val="FFD54F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s</a:t>
            </a:r>
            <a:endParaRPr kumimoji="0" sz="1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55" name="Google Shape;1755;p85"/>
          <p:cNvSpPr/>
          <p:nvPr/>
        </p:nvSpPr>
        <p:spPr>
          <a:xfrm>
            <a:off x="3907050" y="3562774"/>
            <a:ext cx="481200" cy="481200"/>
          </a:xfrm>
          <a:prstGeom prst="ellipse">
            <a:avLst/>
          </a:prstGeom>
          <a:solidFill>
            <a:srgbClr val="8BC34A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1756" name="Google Shape;1756;p85"/>
          <p:cNvCxnSpPr>
            <a:stCxn id="1754" idx="6"/>
            <a:endCxn id="1755" idx="2"/>
          </p:cNvCxnSpPr>
          <p:nvPr/>
        </p:nvCxnSpPr>
        <p:spPr>
          <a:xfrm>
            <a:off x="3404750" y="3803374"/>
            <a:ext cx="5022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57" name="Google Shape;1757;p85"/>
          <p:cNvSpPr/>
          <p:nvPr/>
        </p:nvSpPr>
        <p:spPr>
          <a:xfrm>
            <a:off x="2923550" y="4528774"/>
            <a:ext cx="481200" cy="481200"/>
          </a:xfrm>
          <a:prstGeom prst="ellipse">
            <a:avLst/>
          </a:prstGeom>
          <a:solidFill>
            <a:srgbClr val="8BC34A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1758" name="Google Shape;1758;p85"/>
          <p:cNvCxnSpPr>
            <a:stCxn id="1754" idx="4"/>
            <a:endCxn id="1757" idx="0"/>
          </p:cNvCxnSpPr>
          <p:nvPr/>
        </p:nvCxnSpPr>
        <p:spPr>
          <a:xfrm>
            <a:off x="3164150" y="4043974"/>
            <a:ext cx="0" cy="4848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49" name="Google Shape;1749;p85"/>
          <p:cNvSpPr/>
          <p:nvPr/>
        </p:nvSpPr>
        <p:spPr>
          <a:xfrm>
            <a:off x="4890550" y="3562774"/>
            <a:ext cx="481200" cy="481200"/>
          </a:xfrm>
          <a:prstGeom prst="ellipse">
            <a:avLst/>
          </a:prstGeom>
          <a:solidFill>
            <a:srgbClr val="FFD54F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1759" name="Google Shape;1759;p85"/>
          <p:cNvCxnSpPr>
            <a:stCxn id="1755" idx="6"/>
            <a:endCxn id="1749" idx="2"/>
          </p:cNvCxnSpPr>
          <p:nvPr/>
        </p:nvCxnSpPr>
        <p:spPr>
          <a:xfrm>
            <a:off x="4388250" y="3803374"/>
            <a:ext cx="5022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60" name="Google Shape;1760;p85"/>
          <p:cNvSpPr/>
          <p:nvPr/>
        </p:nvSpPr>
        <p:spPr>
          <a:xfrm>
            <a:off x="4890550" y="5494774"/>
            <a:ext cx="481200" cy="481200"/>
          </a:xfrm>
          <a:prstGeom prst="ellipse">
            <a:avLst/>
          </a:prstGeom>
          <a:solidFill>
            <a:srgbClr val="FFD54F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1761" name="Google Shape;1761;p85"/>
          <p:cNvCxnSpPr>
            <a:stCxn id="1755" idx="4"/>
            <a:endCxn id="1760" idx="1"/>
          </p:cNvCxnSpPr>
          <p:nvPr/>
        </p:nvCxnSpPr>
        <p:spPr>
          <a:xfrm>
            <a:off x="4147650" y="4043974"/>
            <a:ext cx="813300" cy="15213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50" name="Google Shape;1750;p85"/>
          <p:cNvSpPr/>
          <p:nvPr/>
        </p:nvSpPr>
        <p:spPr>
          <a:xfrm>
            <a:off x="4890350" y="4528774"/>
            <a:ext cx="481200" cy="481200"/>
          </a:xfrm>
          <a:prstGeom prst="ellipse">
            <a:avLst/>
          </a:prstGeom>
          <a:solidFill>
            <a:srgbClr val="FFD54F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1762" name="Google Shape;1762;p85"/>
          <p:cNvCxnSpPr>
            <a:stCxn id="1755" idx="5"/>
            <a:endCxn id="1750" idx="1"/>
          </p:cNvCxnSpPr>
          <p:nvPr/>
        </p:nvCxnSpPr>
        <p:spPr>
          <a:xfrm>
            <a:off x="4317780" y="3973504"/>
            <a:ext cx="642900" cy="6258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63" name="Google Shape;1763;p85"/>
          <p:cNvSpPr/>
          <p:nvPr/>
        </p:nvSpPr>
        <p:spPr>
          <a:xfrm>
            <a:off x="5874050" y="3562774"/>
            <a:ext cx="481200" cy="481200"/>
          </a:xfrm>
          <a:prstGeom prst="ellipse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1764" name="Google Shape;1764;p85"/>
          <p:cNvCxnSpPr>
            <a:stCxn id="1749" idx="6"/>
            <a:endCxn id="1763" idx="2"/>
          </p:cNvCxnSpPr>
          <p:nvPr/>
        </p:nvCxnSpPr>
        <p:spPr>
          <a:xfrm>
            <a:off x="5371750" y="3803374"/>
            <a:ext cx="5022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65" name="Google Shape;1765;p85"/>
          <p:cNvCxnSpPr>
            <a:stCxn id="1750" idx="7"/>
            <a:endCxn id="1763" idx="3"/>
          </p:cNvCxnSpPr>
          <p:nvPr/>
        </p:nvCxnSpPr>
        <p:spPr>
          <a:xfrm rot="10800000" flipH="1">
            <a:off x="5301080" y="3973444"/>
            <a:ext cx="643500" cy="6258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66" name="Google Shape;1766;p85"/>
          <p:cNvCxnSpPr>
            <a:stCxn id="1760" idx="7"/>
            <a:endCxn id="1763" idx="4"/>
          </p:cNvCxnSpPr>
          <p:nvPr/>
        </p:nvCxnSpPr>
        <p:spPr>
          <a:xfrm rot="10800000" flipH="1">
            <a:off x="5301280" y="4043944"/>
            <a:ext cx="813300" cy="15213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67" name="Google Shape;1767;p85"/>
          <p:cNvSpPr/>
          <p:nvPr/>
        </p:nvSpPr>
        <p:spPr>
          <a:xfrm>
            <a:off x="3906950" y="5493599"/>
            <a:ext cx="481200" cy="481200"/>
          </a:xfrm>
          <a:prstGeom prst="ellipse">
            <a:avLst/>
          </a:prstGeom>
          <a:solidFill>
            <a:srgbClr val="8BC34A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1768" name="Google Shape;1768;p85"/>
          <p:cNvCxnSpPr>
            <a:stCxn id="1754" idx="5"/>
            <a:endCxn id="1767" idx="1"/>
          </p:cNvCxnSpPr>
          <p:nvPr/>
        </p:nvCxnSpPr>
        <p:spPr>
          <a:xfrm>
            <a:off x="3334280" y="3973504"/>
            <a:ext cx="643200" cy="15906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69" name="Google Shape;1769;p85"/>
          <p:cNvCxnSpPr>
            <a:stCxn id="1767" idx="6"/>
            <a:endCxn id="1760" idx="2"/>
          </p:cNvCxnSpPr>
          <p:nvPr/>
        </p:nvCxnSpPr>
        <p:spPr>
          <a:xfrm>
            <a:off x="4388150" y="5734199"/>
            <a:ext cx="502500" cy="12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70" name="Google Shape;1770;p85"/>
          <p:cNvSpPr/>
          <p:nvPr/>
        </p:nvSpPr>
        <p:spPr>
          <a:xfrm>
            <a:off x="4894688" y="4078710"/>
            <a:ext cx="455976" cy="455976"/>
          </a:xfrm>
          <a:prstGeom prst="irregularSeal2">
            <a:avLst/>
          </a:prstGeom>
          <a:solidFill>
            <a:srgbClr val="FFD54F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771" name="Google Shape;1771;p85"/>
          <p:cNvSpPr txBox="1"/>
          <p:nvPr/>
        </p:nvSpPr>
        <p:spPr>
          <a:xfrm rot="-1049197">
            <a:off x="4914195" y="3898067"/>
            <a:ext cx="1794111" cy="3869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ermanent Marker"/>
                <a:ea typeface="Permanent Marker"/>
                <a:cs typeface="Permanent Marker"/>
                <a:sym typeface="Permanent Marker"/>
              </a:rPr>
              <a:t>NOT </a:t>
            </a:r>
            <a:r>
              <a:rPr kumimoji="0" lang="en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Permanent Marker"/>
                <a:ea typeface="Permanent Marker"/>
                <a:cs typeface="Permanent Marker"/>
                <a:sym typeface="Permanent Marker"/>
              </a:rPr>
              <a:t>BIPARTITE!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76" name="Google Shape;1776;p86"/>
          <p:cNvCxnSpPr>
            <a:stCxn id="1777" idx="4"/>
            <a:endCxn id="1778" idx="0"/>
          </p:cNvCxnSpPr>
          <p:nvPr/>
        </p:nvCxnSpPr>
        <p:spPr>
          <a:xfrm flipH="1">
            <a:off x="5130850" y="4043974"/>
            <a:ext cx="300" cy="484800"/>
          </a:xfrm>
          <a:prstGeom prst="straightConnector1">
            <a:avLst/>
          </a:prstGeom>
          <a:noFill/>
          <a:ln w="76200" cap="flat" cmpd="sng">
            <a:solidFill>
              <a:srgbClr val="D3368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79" name="Google Shape;1779;p86"/>
          <p:cNvSpPr txBox="1">
            <a:spLocks noGrp="1"/>
          </p:cNvSpPr>
          <p:nvPr>
            <p:ph type="subTitle" idx="4294967295"/>
          </p:nvPr>
        </p:nvSpPr>
        <p:spPr>
          <a:xfrm>
            <a:off x="0" y="304800"/>
            <a:ext cx="9144000" cy="11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 dirty="0">
                <a:solidFill>
                  <a:srgbClr val="000000"/>
                </a:solidFill>
                <a:latin typeface="Dosis"/>
                <a:sym typeface="Source Sans Pro"/>
              </a:rPr>
              <a:t>Is a graph bipartite</a:t>
            </a:r>
            <a:endParaRPr lang="en-US" sz="4800" b="1" dirty="0">
              <a:solidFill>
                <a:srgbClr val="000000"/>
              </a:solidFill>
              <a:latin typeface="Dosis"/>
              <a:sym typeface="Dosis"/>
            </a:endParaRPr>
          </a:p>
        </p:txBody>
      </p:sp>
      <p:sp>
        <p:nvSpPr>
          <p:cNvPr id="1780" name="Google Shape;1780;p86"/>
          <p:cNvSpPr txBox="1">
            <a:spLocks noGrp="1"/>
          </p:cNvSpPr>
          <p:nvPr>
            <p:ph type="subTitle" idx="4294967295"/>
          </p:nvPr>
        </p:nvSpPr>
        <p:spPr>
          <a:xfrm>
            <a:off x="609600" y="1444500"/>
            <a:ext cx="7924800" cy="54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Application of BFS: </a:t>
            </a:r>
            <a:r>
              <a:rPr lang="en" sz="2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Is a graph bipartite?</a:t>
            </a:r>
            <a:endParaRPr sz="24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Call </a:t>
            </a: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bfs</a:t>
            </a: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from any vertex and color vertices alternating colors.</a:t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If it attempts to color the same vertex different colors, then the graph isn’t </a:t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bipartite; otherwise it is.</a:t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Is anyone incredulous that this actually works?</a:t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781" name="Google Shape;1781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88751" y="2973904"/>
            <a:ext cx="813300" cy="588870"/>
          </a:xfrm>
          <a:prstGeom prst="rect">
            <a:avLst/>
          </a:prstGeom>
          <a:noFill/>
          <a:ln>
            <a:noFill/>
          </a:ln>
        </p:spPr>
      </p:pic>
      <p:sp>
        <p:nvSpPr>
          <p:cNvPr id="1782" name="Google Shape;1782;p86"/>
          <p:cNvSpPr/>
          <p:nvPr/>
        </p:nvSpPr>
        <p:spPr>
          <a:xfrm>
            <a:off x="2923550" y="3562774"/>
            <a:ext cx="481200" cy="481200"/>
          </a:xfrm>
          <a:prstGeom prst="ellipse">
            <a:avLst/>
          </a:prstGeom>
          <a:solidFill>
            <a:srgbClr val="FFD54F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s</a:t>
            </a:r>
            <a:endParaRPr kumimoji="0" sz="1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83" name="Google Shape;1783;p86"/>
          <p:cNvSpPr/>
          <p:nvPr/>
        </p:nvSpPr>
        <p:spPr>
          <a:xfrm>
            <a:off x="3907050" y="3562774"/>
            <a:ext cx="481200" cy="481200"/>
          </a:xfrm>
          <a:prstGeom prst="ellipse">
            <a:avLst/>
          </a:prstGeom>
          <a:solidFill>
            <a:srgbClr val="8BC34A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1784" name="Google Shape;1784;p86"/>
          <p:cNvCxnSpPr>
            <a:stCxn id="1782" idx="6"/>
            <a:endCxn id="1783" idx="2"/>
          </p:cNvCxnSpPr>
          <p:nvPr/>
        </p:nvCxnSpPr>
        <p:spPr>
          <a:xfrm>
            <a:off x="3404750" y="3803374"/>
            <a:ext cx="5022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85" name="Google Shape;1785;p86"/>
          <p:cNvSpPr/>
          <p:nvPr/>
        </p:nvSpPr>
        <p:spPr>
          <a:xfrm>
            <a:off x="2923550" y="4528774"/>
            <a:ext cx="481200" cy="481200"/>
          </a:xfrm>
          <a:prstGeom prst="ellipse">
            <a:avLst/>
          </a:prstGeom>
          <a:solidFill>
            <a:srgbClr val="8BC34A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1786" name="Google Shape;1786;p86"/>
          <p:cNvCxnSpPr>
            <a:stCxn id="1782" idx="4"/>
            <a:endCxn id="1785" idx="0"/>
          </p:cNvCxnSpPr>
          <p:nvPr/>
        </p:nvCxnSpPr>
        <p:spPr>
          <a:xfrm>
            <a:off x="3164150" y="4043974"/>
            <a:ext cx="0" cy="4848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77" name="Google Shape;1777;p86"/>
          <p:cNvSpPr/>
          <p:nvPr/>
        </p:nvSpPr>
        <p:spPr>
          <a:xfrm>
            <a:off x="4890550" y="3562774"/>
            <a:ext cx="481200" cy="481200"/>
          </a:xfrm>
          <a:prstGeom prst="ellipse">
            <a:avLst/>
          </a:prstGeom>
          <a:solidFill>
            <a:srgbClr val="FFD54F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1787" name="Google Shape;1787;p86"/>
          <p:cNvCxnSpPr>
            <a:stCxn id="1783" idx="6"/>
            <a:endCxn id="1777" idx="2"/>
          </p:cNvCxnSpPr>
          <p:nvPr/>
        </p:nvCxnSpPr>
        <p:spPr>
          <a:xfrm>
            <a:off x="4388250" y="3803374"/>
            <a:ext cx="5022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88" name="Google Shape;1788;p86"/>
          <p:cNvSpPr/>
          <p:nvPr/>
        </p:nvSpPr>
        <p:spPr>
          <a:xfrm>
            <a:off x="4890550" y="5494774"/>
            <a:ext cx="481200" cy="481200"/>
          </a:xfrm>
          <a:prstGeom prst="ellipse">
            <a:avLst/>
          </a:prstGeom>
          <a:solidFill>
            <a:srgbClr val="FFD54F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1789" name="Google Shape;1789;p86"/>
          <p:cNvCxnSpPr>
            <a:stCxn id="1783" idx="4"/>
            <a:endCxn id="1788" idx="1"/>
          </p:cNvCxnSpPr>
          <p:nvPr/>
        </p:nvCxnSpPr>
        <p:spPr>
          <a:xfrm>
            <a:off x="4147650" y="4043974"/>
            <a:ext cx="813300" cy="15213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78" name="Google Shape;1778;p86"/>
          <p:cNvSpPr/>
          <p:nvPr/>
        </p:nvSpPr>
        <p:spPr>
          <a:xfrm>
            <a:off x="4890350" y="4528774"/>
            <a:ext cx="481200" cy="481200"/>
          </a:xfrm>
          <a:prstGeom prst="ellipse">
            <a:avLst/>
          </a:prstGeom>
          <a:solidFill>
            <a:srgbClr val="FFD54F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1790" name="Google Shape;1790;p86"/>
          <p:cNvCxnSpPr>
            <a:stCxn id="1783" idx="5"/>
            <a:endCxn id="1778" idx="1"/>
          </p:cNvCxnSpPr>
          <p:nvPr/>
        </p:nvCxnSpPr>
        <p:spPr>
          <a:xfrm>
            <a:off x="4317780" y="3973504"/>
            <a:ext cx="642900" cy="6258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91" name="Google Shape;1791;p86"/>
          <p:cNvSpPr/>
          <p:nvPr/>
        </p:nvSpPr>
        <p:spPr>
          <a:xfrm>
            <a:off x="5874050" y="3562774"/>
            <a:ext cx="481200" cy="481200"/>
          </a:xfrm>
          <a:prstGeom prst="ellipse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1792" name="Google Shape;1792;p86"/>
          <p:cNvCxnSpPr>
            <a:stCxn id="1777" idx="6"/>
            <a:endCxn id="1791" idx="2"/>
          </p:cNvCxnSpPr>
          <p:nvPr/>
        </p:nvCxnSpPr>
        <p:spPr>
          <a:xfrm>
            <a:off x="5371750" y="3803374"/>
            <a:ext cx="5022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93" name="Google Shape;1793;p86"/>
          <p:cNvCxnSpPr>
            <a:stCxn id="1778" idx="7"/>
            <a:endCxn id="1791" idx="3"/>
          </p:cNvCxnSpPr>
          <p:nvPr/>
        </p:nvCxnSpPr>
        <p:spPr>
          <a:xfrm rot="10800000" flipH="1">
            <a:off x="5301080" y="3973444"/>
            <a:ext cx="643500" cy="6258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94" name="Google Shape;1794;p86"/>
          <p:cNvCxnSpPr>
            <a:stCxn id="1788" idx="7"/>
            <a:endCxn id="1791" idx="4"/>
          </p:cNvCxnSpPr>
          <p:nvPr/>
        </p:nvCxnSpPr>
        <p:spPr>
          <a:xfrm rot="10800000" flipH="1">
            <a:off x="5301280" y="4043944"/>
            <a:ext cx="813300" cy="15213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95" name="Google Shape;1795;p86"/>
          <p:cNvSpPr/>
          <p:nvPr/>
        </p:nvSpPr>
        <p:spPr>
          <a:xfrm>
            <a:off x="3906950" y="5493599"/>
            <a:ext cx="481200" cy="481200"/>
          </a:xfrm>
          <a:prstGeom prst="ellipse">
            <a:avLst/>
          </a:prstGeom>
          <a:solidFill>
            <a:srgbClr val="8BC34A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1796" name="Google Shape;1796;p86"/>
          <p:cNvCxnSpPr>
            <a:stCxn id="1782" idx="5"/>
            <a:endCxn id="1795" idx="1"/>
          </p:cNvCxnSpPr>
          <p:nvPr/>
        </p:nvCxnSpPr>
        <p:spPr>
          <a:xfrm>
            <a:off x="3334280" y="3973504"/>
            <a:ext cx="643200" cy="15906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97" name="Google Shape;1797;p86"/>
          <p:cNvCxnSpPr>
            <a:stCxn id="1795" idx="6"/>
            <a:endCxn id="1788" idx="2"/>
          </p:cNvCxnSpPr>
          <p:nvPr/>
        </p:nvCxnSpPr>
        <p:spPr>
          <a:xfrm>
            <a:off x="4388150" y="5734199"/>
            <a:ext cx="502500" cy="12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98" name="Google Shape;1798;p86"/>
          <p:cNvSpPr/>
          <p:nvPr/>
        </p:nvSpPr>
        <p:spPr>
          <a:xfrm>
            <a:off x="4894688" y="4078710"/>
            <a:ext cx="455976" cy="455976"/>
          </a:xfrm>
          <a:prstGeom prst="irregularSeal2">
            <a:avLst/>
          </a:prstGeom>
          <a:solidFill>
            <a:srgbClr val="FFD54F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799" name="Google Shape;1799;p86"/>
          <p:cNvSpPr txBox="1"/>
          <p:nvPr/>
        </p:nvSpPr>
        <p:spPr>
          <a:xfrm rot="-1049197">
            <a:off x="4914195" y="3898067"/>
            <a:ext cx="1794111" cy="3869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ermanent Marker"/>
                <a:ea typeface="Permanent Marker"/>
                <a:cs typeface="Permanent Marker"/>
                <a:sym typeface="Permanent Marker"/>
              </a:rPr>
              <a:t>NOT </a:t>
            </a:r>
            <a:r>
              <a:rPr kumimoji="0" lang="en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Permanent Marker"/>
                <a:ea typeface="Permanent Marker"/>
                <a:cs typeface="Permanent Marker"/>
                <a:sym typeface="Permanent Marker"/>
              </a:rPr>
              <a:t>BIPARTITE!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pic>
        <p:nvPicPr>
          <p:cNvPr id="1800" name="Google Shape;1800;p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73961" y="6214880"/>
            <a:ext cx="323325" cy="323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1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5" name="Google Shape;1805;p87"/>
          <p:cNvSpPr txBox="1">
            <a:spLocks noGrp="1"/>
          </p:cNvSpPr>
          <p:nvPr>
            <p:ph type="subTitle" idx="4294967295"/>
          </p:nvPr>
        </p:nvSpPr>
        <p:spPr>
          <a:xfrm>
            <a:off x="0" y="304800"/>
            <a:ext cx="9144000" cy="11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 dirty="0">
                <a:solidFill>
                  <a:srgbClr val="000000"/>
                </a:solidFill>
                <a:latin typeface="Dosis"/>
                <a:sym typeface="Source Sans Pro"/>
              </a:rPr>
              <a:t>Is a graph bipartite</a:t>
            </a:r>
            <a:endParaRPr lang="en-US" sz="4800" b="1" dirty="0">
              <a:solidFill>
                <a:srgbClr val="000000"/>
              </a:solidFill>
              <a:latin typeface="Dosis"/>
              <a:sym typeface="Dosis"/>
            </a:endParaRPr>
          </a:p>
        </p:txBody>
      </p:sp>
      <p:sp>
        <p:nvSpPr>
          <p:cNvPr id="1806" name="Google Shape;1806;p87"/>
          <p:cNvSpPr txBox="1">
            <a:spLocks noGrp="1"/>
          </p:cNvSpPr>
          <p:nvPr>
            <p:ph type="subTitle" idx="4294967295"/>
          </p:nvPr>
        </p:nvSpPr>
        <p:spPr>
          <a:xfrm>
            <a:off x="609600" y="1444500"/>
            <a:ext cx="7924800" cy="54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There exist many poor colorings on legitimate bipartite graphs.</a:t>
            </a:r>
            <a:endParaRPr sz="24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Just because </a:t>
            </a:r>
            <a:r>
              <a:rPr lang="en" b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this</a:t>
            </a: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coloring that doesn’t work, why does that mean that</a:t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</a:t>
            </a:r>
            <a:r>
              <a:rPr lang="en" b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no</a:t>
            </a: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coloring works?</a:t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807" name="Google Shape;1807;p87"/>
          <p:cNvSpPr/>
          <p:nvPr/>
        </p:nvSpPr>
        <p:spPr>
          <a:xfrm>
            <a:off x="3510725" y="3112675"/>
            <a:ext cx="390600" cy="390600"/>
          </a:xfrm>
          <a:prstGeom prst="ellipse">
            <a:avLst/>
          </a:prstGeom>
          <a:solidFill>
            <a:srgbClr val="FFD54F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808" name="Google Shape;1808;p87"/>
          <p:cNvSpPr/>
          <p:nvPr/>
        </p:nvSpPr>
        <p:spPr>
          <a:xfrm>
            <a:off x="3510725" y="3627002"/>
            <a:ext cx="390600" cy="390600"/>
          </a:xfrm>
          <a:prstGeom prst="ellipse">
            <a:avLst/>
          </a:prstGeom>
          <a:solidFill>
            <a:srgbClr val="8BC34A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809" name="Google Shape;1809;p87"/>
          <p:cNvSpPr/>
          <p:nvPr/>
        </p:nvSpPr>
        <p:spPr>
          <a:xfrm>
            <a:off x="3510725" y="4141329"/>
            <a:ext cx="390600" cy="390600"/>
          </a:xfrm>
          <a:prstGeom prst="ellipse">
            <a:avLst/>
          </a:prstGeom>
          <a:solidFill>
            <a:srgbClr val="8BC34A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810" name="Google Shape;1810;p87"/>
          <p:cNvSpPr/>
          <p:nvPr/>
        </p:nvSpPr>
        <p:spPr>
          <a:xfrm>
            <a:off x="3510725" y="4655655"/>
            <a:ext cx="390600" cy="390600"/>
          </a:xfrm>
          <a:prstGeom prst="ellipse">
            <a:avLst/>
          </a:prstGeom>
          <a:solidFill>
            <a:srgbClr val="FFD54F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811" name="Google Shape;1811;p87"/>
          <p:cNvSpPr/>
          <p:nvPr/>
        </p:nvSpPr>
        <p:spPr>
          <a:xfrm>
            <a:off x="3510725" y="5169982"/>
            <a:ext cx="390600" cy="390600"/>
          </a:xfrm>
          <a:prstGeom prst="ellipse">
            <a:avLst/>
          </a:prstGeom>
          <a:solidFill>
            <a:srgbClr val="FFD54F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812" name="Google Shape;1812;p87"/>
          <p:cNvSpPr/>
          <p:nvPr/>
        </p:nvSpPr>
        <p:spPr>
          <a:xfrm>
            <a:off x="3510725" y="5684309"/>
            <a:ext cx="390600" cy="390600"/>
          </a:xfrm>
          <a:prstGeom prst="ellipse">
            <a:avLst/>
          </a:prstGeom>
          <a:solidFill>
            <a:srgbClr val="FFD54F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813" name="Google Shape;1813;p87"/>
          <p:cNvSpPr/>
          <p:nvPr/>
        </p:nvSpPr>
        <p:spPr>
          <a:xfrm>
            <a:off x="5242684" y="3112675"/>
            <a:ext cx="390600" cy="390600"/>
          </a:xfrm>
          <a:prstGeom prst="ellipse">
            <a:avLst/>
          </a:prstGeom>
          <a:solidFill>
            <a:srgbClr val="8BC34A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814" name="Google Shape;1814;p87"/>
          <p:cNvSpPr/>
          <p:nvPr/>
        </p:nvSpPr>
        <p:spPr>
          <a:xfrm>
            <a:off x="5242684" y="3627002"/>
            <a:ext cx="390600" cy="390600"/>
          </a:xfrm>
          <a:prstGeom prst="ellipse">
            <a:avLst/>
          </a:prstGeom>
          <a:solidFill>
            <a:srgbClr val="8BC34A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815" name="Google Shape;1815;p87"/>
          <p:cNvSpPr/>
          <p:nvPr/>
        </p:nvSpPr>
        <p:spPr>
          <a:xfrm>
            <a:off x="5242684" y="4141329"/>
            <a:ext cx="390600" cy="390600"/>
          </a:xfrm>
          <a:prstGeom prst="ellipse">
            <a:avLst/>
          </a:prstGeom>
          <a:solidFill>
            <a:srgbClr val="FFD54F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816" name="Google Shape;1816;p87"/>
          <p:cNvSpPr/>
          <p:nvPr/>
        </p:nvSpPr>
        <p:spPr>
          <a:xfrm>
            <a:off x="5242684" y="4655655"/>
            <a:ext cx="390600" cy="390600"/>
          </a:xfrm>
          <a:prstGeom prst="ellipse">
            <a:avLst/>
          </a:prstGeom>
          <a:solidFill>
            <a:srgbClr val="FFD54F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817" name="Google Shape;1817;p87"/>
          <p:cNvSpPr/>
          <p:nvPr/>
        </p:nvSpPr>
        <p:spPr>
          <a:xfrm>
            <a:off x="5242684" y="5169982"/>
            <a:ext cx="390600" cy="390600"/>
          </a:xfrm>
          <a:prstGeom prst="ellipse">
            <a:avLst/>
          </a:prstGeom>
          <a:solidFill>
            <a:srgbClr val="FFD54F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818" name="Google Shape;1818;p87"/>
          <p:cNvSpPr/>
          <p:nvPr/>
        </p:nvSpPr>
        <p:spPr>
          <a:xfrm>
            <a:off x="5242684" y="5684309"/>
            <a:ext cx="390600" cy="390600"/>
          </a:xfrm>
          <a:prstGeom prst="ellipse">
            <a:avLst/>
          </a:prstGeom>
          <a:solidFill>
            <a:srgbClr val="8BC34A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1819" name="Google Shape;1819;p87"/>
          <p:cNvCxnSpPr>
            <a:stCxn id="1807" idx="6"/>
            <a:endCxn id="1815" idx="2"/>
          </p:cNvCxnSpPr>
          <p:nvPr/>
        </p:nvCxnSpPr>
        <p:spPr>
          <a:xfrm>
            <a:off x="3901325" y="3307975"/>
            <a:ext cx="1341300" cy="10287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20" name="Google Shape;1820;p87"/>
          <p:cNvCxnSpPr>
            <a:stCxn id="1808" idx="6"/>
            <a:endCxn id="1813" idx="2"/>
          </p:cNvCxnSpPr>
          <p:nvPr/>
        </p:nvCxnSpPr>
        <p:spPr>
          <a:xfrm rot="10800000" flipH="1">
            <a:off x="3901325" y="3308102"/>
            <a:ext cx="1341300" cy="5142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21" name="Google Shape;1821;p87"/>
          <p:cNvCxnSpPr>
            <a:endCxn id="1818" idx="2"/>
          </p:cNvCxnSpPr>
          <p:nvPr/>
        </p:nvCxnSpPr>
        <p:spPr>
          <a:xfrm>
            <a:off x="3901384" y="3822209"/>
            <a:ext cx="1341300" cy="20574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22" name="Google Shape;1822;p87"/>
          <p:cNvCxnSpPr>
            <a:stCxn id="1809" idx="6"/>
            <a:endCxn id="1813" idx="2"/>
          </p:cNvCxnSpPr>
          <p:nvPr/>
        </p:nvCxnSpPr>
        <p:spPr>
          <a:xfrm rot="10800000" flipH="1">
            <a:off x="3901325" y="3307929"/>
            <a:ext cx="1341300" cy="10287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23" name="Google Shape;1823;p87"/>
          <p:cNvCxnSpPr>
            <a:stCxn id="1810" idx="6"/>
            <a:endCxn id="1817" idx="2"/>
          </p:cNvCxnSpPr>
          <p:nvPr/>
        </p:nvCxnSpPr>
        <p:spPr>
          <a:xfrm>
            <a:off x="3901325" y="4850955"/>
            <a:ext cx="1341300" cy="5142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24" name="Google Shape;1824;p87"/>
          <p:cNvCxnSpPr>
            <a:stCxn id="1811" idx="6"/>
            <a:endCxn id="1818" idx="2"/>
          </p:cNvCxnSpPr>
          <p:nvPr/>
        </p:nvCxnSpPr>
        <p:spPr>
          <a:xfrm>
            <a:off x="3901325" y="5365282"/>
            <a:ext cx="1341300" cy="5142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25" name="Google Shape;1825;p87"/>
          <p:cNvCxnSpPr>
            <a:endCxn id="1817" idx="2"/>
          </p:cNvCxnSpPr>
          <p:nvPr/>
        </p:nvCxnSpPr>
        <p:spPr>
          <a:xfrm>
            <a:off x="3901384" y="5365282"/>
            <a:ext cx="13413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26" name="Google Shape;1826;p87"/>
          <p:cNvCxnSpPr>
            <a:stCxn id="1812" idx="6"/>
            <a:endCxn id="1817" idx="2"/>
          </p:cNvCxnSpPr>
          <p:nvPr/>
        </p:nvCxnSpPr>
        <p:spPr>
          <a:xfrm rot="10800000" flipH="1">
            <a:off x="3901325" y="5365409"/>
            <a:ext cx="1341300" cy="5142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27" name="Google Shape;1827;p87"/>
          <p:cNvSpPr txBox="1"/>
          <p:nvPr/>
        </p:nvSpPr>
        <p:spPr>
          <a:xfrm>
            <a:off x="5889900" y="4211900"/>
            <a:ext cx="1327800" cy="252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This is a poor coloring on an obviously bipartite graph.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828" name="Google Shape;1828;p87"/>
          <p:cNvSpPr/>
          <p:nvPr/>
        </p:nvSpPr>
        <p:spPr>
          <a:xfrm rot="-880330">
            <a:off x="5947701" y="3773109"/>
            <a:ext cx="301480" cy="375416"/>
          </a:xfrm>
          <a:custGeom>
            <a:avLst/>
            <a:gdLst/>
            <a:ahLst/>
            <a:cxnLst/>
            <a:rect l="l" t="t" r="r" b="b"/>
            <a:pathLst>
              <a:path w="20363" h="5528" extrusionOk="0">
                <a:moveTo>
                  <a:pt x="20363" y="5528"/>
                </a:moveTo>
                <a:cubicBezTo>
                  <a:pt x="19587" y="5189"/>
                  <a:pt x="17891" y="4218"/>
                  <a:pt x="15709" y="3491"/>
                </a:cubicBezTo>
                <a:cubicBezTo>
                  <a:pt x="13527" y="2764"/>
                  <a:pt x="9891" y="1746"/>
                  <a:pt x="7273" y="1164"/>
                </a:cubicBezTo>
                <a:cubicBezTo>
                  <a:pt x="4655" y="582"/>
                  <a:pt x="1212" y="194"/>
                  <a:pt x="0" y="0"/>
                </a:cubicBezTo>
              </a:path>
            </a:pathLst>
          </a:custGeom>
          <a:noFill/>
          <a:ln w="38100" cap="flat" cmpd="sng">
            <a:solidFill>
              <a:srgbClr val="8BC34A"/>
            </a:solidFill>
            <a:prstDash val="solid"/>
            <a:round/>
            <a:headEnd type="none" w="med" len="med"/>
            <a:tailEnd type="stealth" w="med" len="med"/>
          </a:ln>
        </p:spPr>
      </p:sp>
      <p:pic>
        <p:nvPicPr>
          <p:cNvPr id="1829" name="Google Shape;1829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1261" y="2626380"/>
            <a:ext cx="323325" cy="323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/>
          <a:lstStyle/>
          <a:p>
            <a:r>
              <a:rPr lang="en-US" dirty="0"/>
              <a:t>BFS algorithm with </a:t>
            </a:r>
            <a:r>
              <a:rPr lang="en-US" b="1" dirty="0" err="1"/>
              <a:t>colours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533400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b="1" dirty="0"/>
              <a:t>BFS(G, start)</a:t>
            </a:r>
          </a:p>
          <a:p>
            <a:pPr marL="0" indent="0">
              <a:buNone/>
            </a:pPr>
            <a:r>
              <a:rPr lang="en-US" dirty="0"/>
              <a:t>    Create new queue Q</a:t>
            </a:r>
          </a:p>
          <a:p>
            <a:pPr marL="0" indent="0">
              <a:buNone/>
            </a:pPr>
            <a:r>
              <a:rPr lang="en-US" dirty="0"/>
              <a:t>    </a:t>
            </a:r>
            <a:r>
              <a:rPr lang="en-US" dirty="0" err="1"/>
              <a:t>Q.push</a:t>
            </a:r>
            <a:r>
              <a:rPr lang="en-US" dirty="0"/>
              <a:t>(start)</a:t>
            </a:r>
          </a:p>
          <a:p>
            <a:pPr marL="0" indent="0">
              <a:buNone/>
            </a:pPr>
            <a:r>
              <a:rPr lang="en-US" dirty="0"/>
              <a:t>    </a:t>
            </a:r>
            <a:r>
              <a:rPr lang="en-US" dirty="0" err="1"/>
              <a:t>dist</a:t>
            </a:r>
            <a:r>
              <a:rPr lang="en-US" dirty="0"/>
              <a:t>[1..n] = {∞, …, ∞}</a:t>
            </a:r>
          </a:p>
          <a:p>
            <a:pPr marL="0" indent="0">
              <a:buNone/>
            </a:pPr>
            <a:r>
              <a:rPr lang="en-US" dirty="0"/>
              <a:t>    </a:t>
            </a:r>
            <a:r>
              <a:rPr lang="en-US" dirty="0" err="1"/>
              <a:t>dist</a:t>
            </a:r>
            <a:r>
              <a:rPr lang="en-US" dirty="0"/>
              <a:t>[start] = 0</a:t>
            </a:r>
          </a:p>
          <a:p>
            <a:pPr marL="0" indent="0">
              <a:buNone/>
            </a:pPr>
            <a:r>
              <a:rPr lang="en-US" dirty="0"/>
              <a:t>    </a:t>
            </a:r>
            <a:r>
              <a:rPr lang="en-US" dirty="0" err="1"/>
              <a:t>colour</a:t>
            </a:r>
            <a:r>
              <a:rPr lang="en-US" dirty="0"/>
              <a:t>[1..n] = {white, …, white}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   while Q is not empty</a:t>
            </a:r>
          </a:p>
          <a:p>
            <a:pPr marL="0" indent="0">
              <a:buNone/>
            </a:pPr>
            <a:r>
              <a:rPr lang="en-US" dirty="0"/>
              <a:t>        u = </a:t>
            </a:r>
            <a:r>
              <a:rPr lang="en-US" dirty="0" err="1"/>
              <a:t>Q.pop</a:t>
            </a:r>
            <a:r>
              <a:rPr lang="en-US" dirty="0"/>
              <a:t>()</a:t>
            </a:r>
          </a:p>
          <a:p>
            <a:pPr marL="0" indent="0">
              <a:buNone/>
            </a:pPr>
            <a:r>
              <a:rPr lang="en-US" dirty="0"/>
              <a:t>        </a:t>
            </a:r>
            <a:r>
              <a:rPr lang="en-US" dirty="0" err="1"/>
              <a:t>colour</a:t>
            </a:r>
            <a:r>
              <a:rPr lang="en-US" dirty="0"/>
              <a:t>[u] = black</a:t>
            </a:r>
          </a:p>
          <a:p>
            <a:pPr marL="0" indent="0">
              <a:buNone/>
            </a:pPr>
            <a:r>
              <a:rPr lang="en-US" dirty="0"/>
              <a:t>        for each node v adjacent to u</a:t>
            </a:r>
          </a:p>
          <a:p>
            <a:pPr marL="0" indent="0">
              <a:buNone/>
            </a:pPr>
            <a:r>
              <a:rPr lang="en-US" dirty="0"/>
              <a:t>            if </a:t>
            </a:r>
            <a:r>
              <a:rPr lang="en-US" dirty="0" err="1"/>
              <a:t>colour</a:t>
            </a:r>
            <a:r>
              <a:rPr lang="en-US" dirty="0"/>
              <a:t>[v] = white then</a:t>
            </a:r>
          </a:p>
          <a:p>
            <a:pPr marL="0" indent="0">
              <a:buNone/>
            </a:pPr>
            <a:r>
              <a:rPr lang="en-US" dirty="0"/>
              <a:t>                </a:t>
            </a:r>
            <a:r>
              <a:rPr lang="en-US" dirty="0" err="1"/>
              <a:t>Q.push</a:t>
            </a:r>
            <a:r>
              <a:rPr lang="en-US" dirty="0"/>
              <a:t>(v)</a:t>
            </a:r>
          </a:p>
          <a:p>
            <a:pPr marL="0" indent="0">
              <a:buNone/>
            </a:pPr>
            <a:r>
              <a:rPr lang="en-US" dirty="0"/>
              <a:t>                </a:t>
            </a:r>
            <a:r>
              <a:rPr lang="en-US" dirty="0" err="1"/>
              <a:t>dist</a:t>
            </a:r>
            <a:r>
              <a:rPr lang="en-US" dirty="0"/>
              <a:t>[v] = </a:t>
            </a:r>
            <a:r>
              <a:rPr lang="en-US" dirty="0" err="1"/>
              <a:t>dist</a:t>
            </a:r>
            <a:r>
              <a:rPr lang="en-US" dirty="0"/>
              <a:t>[u] + 1</a:t>
            </a:r>
          </a:p>
          <a:p>
            <a:pPr marL="0" indent="0">
              <a:buNone/>
            </a:pPr>
            <a:r>
              <a:rPr lang="en-US" dirty="0"/>
              <a:t>                </a:t>
            </a:r>
            <a:r>
              <a:rPr lang="en-US" dirty="0" err="1"/>
              <a:t>colour</a:t>
            </a:r>
            <a:r>
              <a:rPr lang="en-US" dirty="0"/>
              <a:t>[v] = gray</a:t>
            </a:r>
          </a:p>
        </p:txBody>
      </p:sp>
      <p:sp>
        <p:nvSpPr>
          <p:cNvPr id="4" name="Rectangle 3"/>
          <p:cNvSpPr/>
          <p:nvPr/>
        </p:nvSpPr>
        <p:spPr>
          <a:xfrm>
            <a:off x="5257800" y="1600200"/>
            <a:ext cx="3581400" cy="16764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Suppose we have a graph</a:t>
            </a:r>
            <a:br>
              <a:rPr lang="en-US" sz="2400" dirty="0"/>
            </a:br>
            <a:r>
              <a:rPr lang="en-US" sz="2400" b="1" dirty="0"/>
              <a:t>G = (V,E)</a:t>
            </a:r>
            <a:r>
              <a:rPr lang="en-US" sz="2400" dirty="0"/>
              <a:t> containing</a:t>
            </a:r>
            <a:br>
              <a:rPr lang="en-US" sz="2400" dirty="0"/>
            </a:br>
            <a:r>
              <a:rPr lang="en-US" sz="2400" b="1" dirty="0"/>
              <a:t>|V| = n</a:t>
            </a:r>
            <a:r>
              <a:rPr lang="en-US" sz="2400" dirty="0"/>
              <a:t> nodes and</a:t>
            </a:r>
            <a:br>
              <a:rPr lang="en-US" sz="2400" dirty="0"/>
            </a:br>
            <a:r>
              <a:rPr lang="en-US" sz="2400" b="1" dirty="0"/>
              <a:t>|E| = m</a:t>
            </a:r>
            <a:r>
              <a:rPr lang="en-US" sz="2400" dirty="0"/>
              <a:t> edges.</a:t>
            </a:r>
          </a:p>
        </p:txBody>
      </p:sp>
      <p:sp>
        <p:nvSpPr>
          <p:cNvPr id="5" name="Rectangle 4"/>
          <p:cNvSpPr/>
          <p:nvPr/>
        </p:nvSpPr>
        <p:spPr>
          <a:xfrm>
            <a:off x="6172200" y="4343400"/>
            <a:ext cx="2667000" cy="11430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BFS takes </a:t>
            </a:r>
            <a:r>
              <a:rPr lang="en-US" sz="2400" b="1" dirty="0"/>
              <a:t>O(</a:t>
            </a:r>
            <a:r>
              <a:rPr lang="en-US" sz="2400" b="1" dirty="0" err="1"/>
              <a:t>n+m</a:t>
            </a:r>
            <a:r>
              <a:rPr lang="en-US" sz="2400" b="1" dirty="0"/>
              <a:t>) </a:t>
            </a:r>
            <a:r>
              <a:rPr lang="en-US" sz="2400" dirty="0"/>
              <a:t>time and space.</a:t>
            </a:r>
          </a:p>
        </p:txBody>
      </p:sp>
    </p:spTree>
    <p:extLst>
      <p:ext uri="{BB962C8B-B14F-4D97-AF65-F5344CB8AC3E}">
        <p14:creationId xmlns:p14="http://schemas.microsoft.com/office/powerpoint/2010/main" val="21927299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1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4" name="Google Shape;1834;p88"/>
          <p:cNvSpPr txBox="1">
            <a:spLocks noGrp="1"/>
          </p:cNvSpPr>
          <p:nvPr>
            <p:ph type="subTitle" idx="4294967295"/>
          </p:nvPr>
        </p:nvSpPr>
        <p:spPr>
          <a:xfrm>
            <a:off x="0" y="304800"/>
            <a:ext cx="9144000" cy="11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 dirty="0">
                <a:solidFill>
                  <a:srgbClr val="000000"/>
                </a:solidFill>
                <a:latin typeface="Dosis"/>
                <a:sym typeface="Source Sans Pro"/>
              </a:rPr>
              <a:t>Is a graph bipartite</a:t>
            </a:r>
            <a:endParaRPr lang="en-US" sz="4800" b="1" dirty="0">
              <a:solidFill>
                <a:srgbClr val="000000"/>
              </a:solidFill>
              <a:latin typeface="Dosis"/>
              <a:sym typeface="Dosis"/>
            </a:endParaRPr>
          </a:p>
        </p:txBody>
      </p:sp>
      <p:sp>
        <p:nvSpPr>
          <p:cNvPr id="1835" name="Google Shape;1835;p88"/>
          <p:cNvSpPr txBox="1">
            <a:spLocks noGrp="1"/>
          </p:cNvSpPr>
          <p:nvPr>
            <p:ph type="subTitle" idx="4294967295"/>
          </p:nvPr>
        </p:nvSpPr>
        <p:spPr>
          <a:xfrm>
            <a:off x="304800" y="1444500"/>
            <a:ext cx="8610600" cy="54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000000"/>
                </a:solidFill>
                <a:latin typeface="Dosis" pitchFamily="2" charset="0"/>
                <a:ea typeface="Source Sans Pro"/>
                <a:cs typeface="Source Sans Pro"/>
                <a:sym typeface="Source Sans Pro"/>
              </a:rPr>
              <a:t>Theorem:</a:t>
            </a:r>
            <a:r>
              <a:rPr lang="en" sz="2400" dirty="0">
                <a:solidFill>
                  <a:srgbClr val="000000"/>
                </a:solidFill>
                <a:latin typeface="Dosis" pitchFamily="2" charset="0"/>
                <a:ea typeface="Source Sans Pro"/>
                <a:cs typeface="Source Sans Pro"/>
                <a:sym typeface="Source Sans Pro"/>
              </a:rPr>
              <a:t> </a:t>
            </a:r>
            <a:r>
              <a:rPr lang="en" sz="2400" dirty="0">
                <a:solidFill>
                  <a:srgbClr val="000000"/>
                </a:solidFill>
                <a:latin typeface="Dosis" pitchFamily="2" charset="0"/>
                <a:ea typeface="Consolas"/>
                <a:cs typeface="Consolas"/>
                <a:sym typeface="Consolas"/>
              </a:rPr>
              <a:t>bfs</a:t>
            </a:r>
            <a:r>
              <a:rPr lang="en" sz="2400" dirty="0">
                <a:solidFill>
                  <a:srgbClr val="000000"/>
                </a:solidFill>
                <a:latin typeface="Dosis" pitchFamily="2" charset="0"/>
                <a:ea typeface="Source Sans Pro"/>
                <a:cs typeface="Source Sans Pro"/>
                <a:sym typeface="Source Sans Pro"/>
              </a:rPr>
              <a:t> colors two neighbors the same color iff the graph is not bipartite.</a:t>
            </a:r>
            <a:endParaRPr sz="2400" dirty="0">
              <a:solidFill>
                <a:srgbClr val="000000"/>
              </a:solidFill>
              <a:latin typeface="Dosis" pitchFamily="2" charset="0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" dirty="0">
              <a:solidFill>
                <a:srgbClr val="000000"/>
              </a:solidFill>
              <a:latin typeface="Dosis" pitchFamily="2" charset="0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000000"/>
                </a:solidFill>
                <a:latin typeface="Dosis" pitchFamily="2" charset="0"/>
                <a:ea typeface="Source Sans Pro"/>
                <a:cs typeface="Source Sans Pro"/>
                <a:sym typeface="Source Sans Pro"/>
              </a:rPr>
              <a:t>Proof:</a:t>
            </a:r>
            <a:endParaRPr sz="2400" b="1" dirty="0">
              <a:solidFill>
                <a:srgbClr val="000000"/>
              </a:solidFill>
              <a:latin typeface="Dosis" pitchFamily="2" charset="0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" b="1" dirty="0">
              <a:solidFill>
                <a:srgbClr val="000000"/>
              </a:solidFill>
              <a:latin typeface="Dosis" pitchFamily="2" charset="0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000000"/>
                </a:solidFill>
                <a:latin typeface="Dosis" pitchFamily="2" charset="0"/>
                <a:ea typeface="Source Sans Pro"/>
                <a:cs typeface="Source Sans Pro"/>
                <a:sym typeface="Source Sans Pro"/>
              </a:rPr>
              <a:t>Since </a:t>
            </a:r>
            <a:r>
              <a:rPr lang="en" sz="2400" dirty="0">
                <a:solidFill>
                  <a:srgbClr val="000000"/>
                </a:solidFill>
                <a:latin typeface="Dosis" pitchFamily="2" charset="0"/>
                <a:ea typeface="Consolas"/>
                <a:cs typeface="Consolas"/>
                <a:sym typeface="Consolas"/>
              </a:rPr>
              <a:t>bfs</a:t>
            </a:r>
            <a:r>
              <a:rPr lang="en" sz="2400" dirty="0">
                <a:solidFill>
                  <a:srgbClr val="000000"/>
                </a:solidFill>
                <a:latin typeface="Dosis" pitchFamily="2" charset="0"/>
                <a:ea typeface="Source Sans Pro"/>
                <a:cs typeface="Source Sans Pro"/>
                <a:sym typeface="Source Sans Pro"/>
              </a:rPr>
              <a:t> colors vertices alternating colors, it colors two neighbors the same  color iff it’s found a cycle of odd length in the graph. Therefore, the graph contains an odd cycle as a subgraph. But it’s impossible to color an odd cycle  with two colors such that no two neighbors have the same color. Therefore,   it’s impossible to two-color the graph such that the no edges between same-colored vertices, and the graph must not be bipartite.</a:t>
            </a:r>
            <a:endParaRPr sz="2400" dirty="0">
              <a:solidFill>
                <a:srgbClr val="000000"/>
              </a:solidFill>
              <a:latin typeface="Dosis" pitchFamily="2" charset="0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>
            <a:extLst>
              <a:ext uri="{FF2B5EF4-FFF2-40B4-BE49-F238E27FC236}">
                <a16:creationId xmlns:a16="http://schemas.microsoft.com/office/drawing/2014/main" id="{FC50C2AC-396B-45BE-ADC4-209108D9876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 dirty="0"/>
              <a:t>Depth-First Search</a:t>
            </a:r>
          </a:p>
        </p:txBody>
      </p:sp>
      <p:sp>
        <p:nvSpPr>
          <p:cNvPr id="32771" name="Rectangle 3">
            <a:extLst>
              <a:ext uri="{FF2B5EF4-FFF2-40B4-BE49-F238E27FC236}">
                <a16:creationId xmlns:a16="http://schemas.microsoft.com/office/drawing/2014/main" id="{F7F2163D-3CCB-40C5-8C46-BBC5B90344B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998482"/>
            <a:ext cx="8229600" cy="386891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en-US" sz="3600" dirty="0"/>
              <a:t>Vertices initially colored white</a:t>
            </a:r>
          </a:p>
          <a:p>
            <a:pPr>
              <a:lnSpc>
                <a:spcPct val="150000"/>
              </a:lnSpc>
            </a:pPr>
            <a:r>
              <a:rPr lang="en-US" altLang="en-US" sz="3600" dirty="0"/>
              <a:t>Then colored gray when discovered</a:t>
            </a:r>
          </a:p>
          <a:p>
            <a:pPr>
              <a:lnSpc>
                <a:spcPct val="150000"/>
              </a:lnSpc>
            </a:pPr>
            <a:r>
              <a:rPr lang="en-US" altLang="en-US" sz="3600" dirty="0"/>
              <a:t>Then black when finished</a:t>
            </a: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>
            <a:extLst>
              <a:ext uri="{FF2B5EF4-FFF2-40B4-BE49-F238E27FC236}">
                <a16:creationId xmlns:a16="http://schemas.microsoft.com/office/drawing/2014/main" id="{B076BE9E-93AC-4DC2-99F9-C1FC41FC301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Depth-First Search: The Code</a:t>
            </a:r>
          </a:p>
        </p:txBody>
      </p:sp>
      <p:sp>
        <p:nvSpPr>
          <p:cNvPr id="33795" name="Rectangle 3">
            <a:extLst>
              <a:ext uri="{FF2B5EF4-FFF2-40B4-BE49-F238E27FC236}">
                <a16:creationId xmlns:a16="http://schemas.microsoft.com/office/drawing/2014/main" id="{F1E94939-F5AC-4EE7-9C46-574E68DD4C28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7" y="1524000"/>
            <a:ext cx="4495795" cy="4839093"/>
          </a:xfrm>
        </p:spPr>
        <p:txBody>
          <a:bodyPr/>
          <a:lstStyle/>
          <a:p>
            <a:pPr>
              <a:buFont typeface="Monotype Sorts" pitchFamily="2" charset="2"/>
              <a:buNone/>
            </a:pPr>
            <a:r>
              <a:rPr lang="en-US" altLang="en-US" sz="2000" b="1" dirty="0">
                <a:latin typeface="Courier New" panose="02070309020205020404" pitchFamily="49" charset="0"/>
              </a:rPr>
              <a:t>DFS(G)</a:t>
            </a:r>
          </a:p>
          <a:p>
            <a:pPr>
              <a:buFont typeface="Monotype Sorts" pitchFamily="2" charset="2"/>
              <a:buNone/>
            </a:pPr>
            <a:r>
              <a:rPr lang="en-US" altLang="en-US" sz="2000" b="1" dirty="0">
                <a:latin typeface="Courier New" panose="02070309020205020404" pitchFamily="49" charset="0"/>
              </a:rPr>
              <a:t>{</a:t>
            </a:r>
          </a:p>
          <a:p>
            <a:pPr>
              <a:buFont typeface="Monotype Sorts" pitchFamily="2" charset="2"/>
              <a:buNone/>
            </a:pPr>
            <a:r>
              <a:rPr lang="en-US" altLang="en-US" sz="2000" b="1" dirty="0">
                <a:latin typeface="Courier New" panose="02070309020205020404" pitchFamily="49" charset="0"/>
              </a:rPr>
              <a:t>   for each vertex u </a:t>
            </a:r>
            <a:r>
              <a:rPr lang="en-US" altLang="en-US" sz="2000" b="1" dirty="0">
                <a:latin typeface="Courier New" panose="02070309020205020404" pitchFamily="49" charset="0"/>
                <a:sym typeface="Symbol" panose="05050102010706020507" pitchFamily="18" charset="2"/>
              </a:rPr>
              <a:t> G-&gt;V</a:t>
            </a:r>
          </a:p>
          <a:p>
            <a:pPr>
              <a:buFont typeface="Monotype Sorts" pitchFamily="2" charset="2"/>
              <a:buNone/>
            </a:pPr>
            <a:r>
              <a:rPr lang="en-US" altLang="en-US" sz="2000" b="1" dirty="0">
                <a:latin typeface="Courier New" panose="02070309020205020404" pitchFamily="49" charset="0"/>
                <a:sym typeface="Symbol" panose="05050102010706020507" pitchFamily="18" charset="2"/>
              </a:rPr>
              <a:t>   {</a:t>
            </a:r>
          </a:p>
          <a:p>
            <a:pPr>
              <a:buFont typeface="Monotype Sorts" pitchFamily="2" charset="2"/>
              <a:buNone/>
            </a:pPr>
            <a:r>
              <a:rPr lang="en-US" altLang="en-US" sz="2000" b="1" dirty="0">
                <a:latin typeface="Courier New" panose="02070309020205020404" pitchFamily="49" charset="0"/>
                <a:sym typeface="Symbol" panose="05050102010706020507" pitchFamily="18" charset="2"/>
              </a:rPr>
              <a:t>      u-&gt;color = WHITE;</a:t>
            </a:r>
          </a:p>
          <a:p>
            <a:pPr>
              <a:buFont typeface="Monotype Sorts" pitchFamily="2" charset="2"/>
              <a:buNone/>
            </a:pPr>
            <a:r>
              <a:rPr lang="en-US" altLang="en-US" sz="2000" b="1" dirty="0">
                <a:latin typeface="Courier New" panose="02070309020205020404" pitchFamily="49" charset="0"/>
                <a:sym typeface="Symbol" panose="05050102010706020507" pitchFamily="18" charset="2"/>
              </a:rPr>
              <a:t>   }</a:t>
            </a:r>
          </a:p>
          <a:p>
            <a:pPr>
              <a:buFont typeface="Monotype Sorts" pitchFamily="2" charset="2"/>
              <a:buNone/>
            </a:pPr>
            <a:r>
              <a:rPr lang="en-US" altLang="en-US" sz="2000" b="1" dirty="0">
                <a:latin typeface="Courier New" panose="02070309020205020404" pitchFamily="49" charset="0"/>
                <a:sym typeface="Symbol" panose="05050102010706020507" pitchFamily="18" charset="2"/>
              </a:rPr>
              <a:t>   time = 0;</a:t>
            </a:r>
          </a:p>
          <a:p>
            <a:pPr>
              <a:buFont typeface="Monotype Sorts" pitchFamily="2" charset="2"/>
              <a:buNone/>
            </a:pPr>
            <a:r>
              <a:rPr lang="en-US" altLang="en-US" sz="2000" b="1" dirty="0">
                <a:latin typeface="Courier New" panose="02070309020205020404" pitchFamily="49" charset="0"/>
                <a:sym typeface="Symbol" panose="05050102010706020507" pitchFamily="18" charset="2"/>
              </a:rPr>
              <a:t>   for each vertex </a:t>
            </a:r>
            <a:r>
              <a:rPr lang="en-US" altLang="en-US" sz="2000" b="1" dirty="0">
                <a:latin typeface="Courier New" panose="02070309020205020404" pitchFamily="49" charset="0"/>
              </a:rPr>
              <a:t>u </a:t>
            </a:r>
            <a:r>
              <a:rPr lang="en-US" altLang="en-US" sz="2000" b="1" dirty="0">
                <a:latin typeface="Courier New" panose="02070309020205020404" pitchFamily="49" charset="0"/>
                <a:sym typeface="Symbol" panose="05050102010706020507" pitchFamily="18" charset="2"/>
              </a:rPr>
              <a:t> G-&gt;V</a:t>
            </a:r>
          </a:p>
          <a:p>
            <a:pPr>
              <a:buFont typeface="Monotype Sorts" pitchFamily="2" charset="2"/>
              <a:buNone/>
            </a:pPr>
            <a:r>
              <a:rPr lang="en-US" altLang="en-US" sz="2000" b="1" dirty="0">
                <a:latin typeface="Courier New" panose="02070309020205020404" pitchFamily="49" charset="0"/>
                <a:sym typeface="Symbol" panose="05050102010706020507" pitchFamily="18" charset="2"/>
              </a:rPr>
              <a:t>   {</a:t>
            </a:r>
          </a:p>
          <a:p>
            <a:pPr>
              <a:buFont typeface="Monotype Sorts" pitchFamily="2" charset="2"/>
              <a:buNone/>
            </a:pPr>
            <a:r>
              <a:rPr lang="en-US" altLang="en-US" sz="2000" b="1" dirty="0">
                <a:latin typeface="Courier New" panose="02070309020205020404" pitchFamily="49" charset="0"/>
                <a:sym typeface="Symbol" panose="05050102010706020507" pitchFamily="18" charset="2"/>
              </a:rPr>
              <a:t>      if (u-&gt;color == WHITE)</a:t>
            </a:r>
          </a:p>
          <a:p>
            <a:pPr>
              <a:buFont typeface="Monotype Sorts" pitchFamily="2" charset="2"/>
              <a:buNone/>
            </a:pPr>
            <a:r>
              <a:rPr lang="en-US" altLang="en-US" sz="2000" b="1" dirty="0">
                <a:latin typeface="Courier New" panose="02070309020205020404" pitchFamily="49" charset="0"/>
                <a:sym typeface="Symbol" panose="05050102010706020507" pitchFamily="18" charset="2"/>
              </a:rPr>
              <a:t>         </a:t>
            </a:r>
            <a:r>
              <a:rPr lang="en-US" altLang="en-US" sz="2000" b="1" dirty="0" err="1">
                <a:latin typeface="Courier New" panose="02070309020205020404" pitchFamily="49" charset="0"/>
                <a:sym typeface="Symbol" panose="05050102010706020507" pitchFamily="18" charset="2"/>
              </a:rPr>
              <a:t>DFS_Visit</a:t>
            </a:r>
            <a:r>
              <a:rPr lang="en-US" altLang="en-US" sz="2000" b="1" dirty="0">
                <a:latin typeface="Courier New" panose="02070309020205020404" pitchFamily="49" charset="0"/>
                <a:sym typeface="Symbol" panose="05050102010706020507" pitchFamily="18" charset="2"/>
              </a:rPr>
              <a:t>(u);</a:t>
            </a:r>
          </a:p>
          <a:p>
            <a:pPr>
              <a:buFont typeface="Monotype Sorts" pitchFamily="2" charset="2"/>
              <a:buNone/>
            </a:pPr>
            <a:r>
              <a:rPr lang="en-US" altLang="en-US" sz="2000" b="1" dirty="0">
                <a:latin typeface="Courier New" panose="02070309020205020404" pitchFamily="49" charset="0"/>
                <a:sym typeface="Symbol" panose="05050102010706020507" pitchFamily="18" charset="2"/>
              </a:rPr>
              <a:t>   }</a:t>
            </a:r>
          </a:p>
          <a:p>
            <a:pPr>
              <a:buFont typeface="Monotype Sorts" pitchFamily="2" charset="2"/>
              <a:buNone/>
            </a:pPr>
            <a:r>
              <a:rPr lang="en-US" altLang="en-US" sz="2000" b="1" dirty="0">
                <a:latin typeface="Courier New" panose="02070309020205020404" pitchFamily="49" charset="0"/>
                <a:sym typeface="Symbol" panose="05050102010706020507" pitchFamily="18" charset="2"/>
              </a:rPr>
              <a:t>}</a:t>
            </a:r>
            <a:endParaRPr lang="en-US" altLang="en-US" sz="2000" b="1" dirty="0">
              <a:latin typeface="Courier New" panose="02070309020205020404" pitchFamily="49" charset="0"/>
            </a:endParaRPr>
          </a:p>
        </p:txBody>
      </p:sp>
      <p:sp>
        <p:nvSpPr>
          <p:cNvPr id="33796" name="Rectangle 4">
            <a:extLst>
              <a:ext uri="{FF2B5EF4-FFF2-40B4-BE49-F238E27FC236}">
                <a16:creationId xmlns:a16="http://schemas.microsoft.com/office/drawing/2014/main" id="{54693CC6-E34F-40E0-8738-491ECB7FAA2C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4704762" y="1524000"/>
            <a:ext cx="4421947" cy="4707118"/>
          </a:xfrm>
        </p:spPr>
        <p:txBody>
          <a:bodyPr/>
          <a:lstStyle/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en-US" sz="2000" b="1" dirty="0" err="1">
                <a:latin typeface="Courier New" panose="02070309020205020404" pitchFamily="49" charset="0"/>
              </a:rPr>
              <a:t>DFS_Visit</a:t>
            </a:r>
            <a:r>
              <a:rPr lang="en-US" altLang="en-US" sz="2000" b="1" dirty="0">
                <a:latin typeface="Courier New" panose="02070309020205020404" pitchFamily="49" charset="0"/>
              </a:rPr>
              <a:t>(u)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en-US" sz="2000" b="1" dirty="0">
                <a:latin typeface="Courier New" panose="02070309020205020404" pitchFamily="49" charset="0"/>
              </a:rPr>
              <a:t>{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en-US" sz="2000" b="1" dirty="0">
                <a:latin typeface="Courier New" panose="02070309020205020404" pitchFamily="49" charset="0"/>
              </a:rPr>
              <a:t>   u-&gt;color = GREY;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en-US" sz="2000" b="1" dirty="0">
                <a:latin typeface="Courier New" panose="02070309020205020404" pitchFamily="49" charset="0"/>
              </a:rPr>
              <a:t>   time = time+1;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en-US" sz="2000" b="1" dirty="0">
                <a:latin typeface="Courier New" panose="02070309020205020404" pitchFamily="49" charset="0"/>
              </a:rPr>
              <a:t>   u-&gt;d = time;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en-US" sz="2000" b="1" dirty="0">
                <a:latin typeface="Courier New" panose="02070309020205020404" pitchFamily="49" charset="0"/>
              </a:rPr>
              <a:t>   for each v </a:t>
            </a:r>
            <a:r>
              <a:rPr lang="en-US" altLang="en-US" sz="2000" b="1" dirty="0">
                <a:latin typeface="Courier New" panose="02070309020205020404" pitchFamily="49" charset="0"/>
                <a:sym typeface="Symbol" panose="05050102010706020507" pitchFamily="18" charset="2"/>
              </a:rPr>
              <a:t> u-&gt;Adj[]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en-US" sz="2000" b="1" dirty="0">
                <a:latin typeface="Courier New" panose="02070309020205020404" pitchFamily="49" charset="0"/>
                <a:sym typeface="Symbol" panose="05050102010706020507" pitchFamily="18" charset="2"/>
              </a:rPr>
              <a:t>   {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en-US" sz="2000" b="1" dirty="0">
                <a:latin typeface="Courier New" panose="02070309020205020404" pitchFamily="49" charset="0"/>
                <a:sym typeface="Symbol" panose="05050102010706020507" pitchFamily="18" charset="2"/>
              </a:rPr>
              <a:t>     if (v-&gt;color == WHITE)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en-US" sz="2000" b="1" dirty="0">
                <a:latin typeface="Courier New" panose="02070309020205020404" pitchFamily="49" charset="0"/>
                <a:sym typeface="Symbol" panose="05050102010706020507" pitchFamily="18" charset="2"/>
              </a:rPr>
              <a:t>        </a:t>
            </a:r>
            <a:r>
              <a:rPr lang="en-US" altLang="en-US" sz="2000" b="1" dirty="0" err="1">
                <a:latin typeface="Courier New" panose="02070309020205020404" pitchFamily="49" charset="0"/>
                <a:sym typeface="Symbol" panose="05050102010706020507" pitchFamily="18" charset="2"/>
              </a:rPr>
              <a:t>DFS_Visit</a:t>
            </a:r>
            <a:r>
              <a:rPr lang="en-US" altLang="en-US" sz="2000" b="1" dirty="0">
                <a:latin typeface="Courier New" panose="02070309020205020404" pitchFamily="49" charset="0"/>
                <a:sym typeface="Symbol" panose="05050102010706020507" pitchFamily="18" charset="2"/>
              </a:rPr>
              <a:t>(v);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en-US" sz="2000" b="1" dirty="0">
                <a:latin typeface="Courier New" panose="02070309020205020404" pitchFamily="49" charset="0"/>
                <a:sym typeface="Symbol" panose="05050102010706020507" pitchFamily="18" charset="2"/>
              </a:rPr>
              <a:t>   }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en-US" sz="2000" b="1" dirty="0">
                <a:latin typeface="Courier New" panose="02070309020205020404" pitchFamily="49" charset="0"/>
                <a:sym typeface="Symbol" panose="05050102010706020507" pitchFamily="18" charset="2"/>
              </a:rPr>
              <a:t>   u-&gt;color = BLACK;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en-US" sz="2000" b="1" dirty="0">
                <a:latin typeface="Courier New" panose="02070309020205020404" pitchFamily="49" charset="0"/>
                <a:sym typeface="Symbol" panose="05050102010706020507" pitchFamily="18" charset="2"/>
              </a:rPr>
              <a:t>   time = time+1;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en-US" sz="2000" b="1" dirty="0">
                <a:latin typeface="Courier New" panose="02070309020205020404" pitchFamily="49" charset="0"/>
                <a:sym typeface="Symbol" panose="05050102010706020507" pitchFamily="18" charset="2"/>
              </a:rPr>
              <a:t>   u-&gt;f = time;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en-US" sz="2000" b="1" dirty="0">
                <a:latin typeface="Courier New" panose="02070309020205020404" pitchFamily="49" charset="0"/>
                <a:sym typeface="Symbol" panose="05050102010706020507" pitchFamily="18" charset="2"/>
              </a:rPr>
              <a:t>}</a:t>
            </a:r>
          </a:p>
        </p:txBody>
      </p:sp>
      <p:sp>
        <p:nvSpPr>
          <p:cNvPr id="33797" name="Line 5">
            <a:extLst>
              <a:ext uri="{FF2B5EF4-FFF2-40B4-BE49-F238E27FC236}">
                <a16:creationId xmlns:a16="http://schemas.microsoft.com/office/drawing/2014/main" id="{2DFF3BE6-B8AC-4309-AA19-678AF80D8B7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601064" y="1524000"/>
            <a:ext cx="8641" cy="5105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1" u="none" strike="noStrike" kern="1200" cap="none" spc="0" normalizeH="0" baseline="0" noProof="0">
              <a:ln>
                <a:noFill/>
              </a:ln>
              <a:solidFill>
                <a:srgbClr val="0033CC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>
            <a:extLst>
              <a:ext uri="{FF2B5EF4-FFF2-40B4-BE49-F238E27FC236}">
                <a16:creationId xmlns:a16="http://schemas.microsoft.com/office/drawing/2014/main" id="{47B3D1F6-95F5-4857-A59D-D0935900979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Depth-First Search: The Code</a:t>
            </a:r>
          </a:p>
        </p:txBody>
      </p:sp>
      <p:sp>
        <p:nvSpPr>
          <p:cNvPr id="34819" name="Rectangle 3">
            <a:extLst>
              <a:ext uri="{FF2B5EF4-FFF2-40B4-BE49-F238E27FC236}">
                <a16:creationId xmlns:a16="http://schemas.microsoft.com/office/drawing/2014/main" id="{6640691B-EC91-4031-A679-522807F2B747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>
              <a:buFont typeface="Monotype Sorts" pitchFamily="2" charset="2"/>
              <a:buNone/>
            </a:pPr>
            <a:r>
              <a:rPr lang="en-US" altLang="en-US" sz="1800" b="1">
                <a:latin typeface="Courier New" panose="02070309020205020404" pitchFamily="49" charset="0"/>
              </a:rPr>
              <a:t>DFS(G)</a:t>
            </a:r>
          </a:p>
          <a:p>
            <a:pPr>
              <a:buFont typeface="Monotype Sorts" pitchFamily="2" charset="2"/>
              <a:buNone/>
            </a:pPr>
            <a:r>
              <a:rPr lang="en-US" altLang="en-US" sz="1800" b="1">
                <a:latin typeface="Courier New" panose="02070309020205020404" pitchFamily="49" charset="0"/>
              </a:rPr>
              <a:t>{</a:t>
            </a:r>
          </a:p>
          <a:p>
            <a:pPr>
              <a:buFont typeface="Monotype Sorts" pitchFamily="2" charset="2"/>
              <a:buNone/>
            </a:pPr>
            <a:r>
              <a:rPr lang="en-US" altLang="en-US" sz="1800" b="1">
                <a:latin typeface="Courier New" panose="02070309020205020404" pitchFamily="49" charset="0"/>
              </a:rPr>
              <a:t>   for each vertex u </a:t>
            </a:r>
            <a:r>
              <a:rPr lang="en-US" altLang="en-US" sz="1800" b="1">
                <a:latin typeface="Courier New" panose="02070309020205020404" pitchFamily="49" charset="0"/>
                <a:sym typeface="Symbol" panose="05050102010706020507" pitchFamily="18" charset="2"/>
              </a:rPr>
              <a:t> G-&gt;V</a:t>
            </a:r>
          </a:p>
          <a:p>
            <a:pPr>
              <a:buFont typeface="Monotype Sorts" pitchFamily="2" charset="2"/>
              <a:buNone/>
            </a:pPr>
            <a:r>
              <a:rPr lang="en-US" altLang="en-US" sz="1800" b="1">
                <a:latin typeface="Courier New" panose="02070309020205020404" pitchFamily="49" charset="0"/>
                <a:sym typeface="Symbol" panose="05050102010706020507" pitchFamily="18" charset="2"/>
              </a:rPr>
              <a:t>   {</a:t>
            </a:r>
          </a:p>
          <a:p>
            <a:pPr>
              <a:buFont typeface="Monotype Sorts" pitchFamily="2" charset="2"/>
              <a:buNone/>
            </a:pPr>
            <a:r>
              <a:rPr lang="en-US" altLang="en-US" sz="1800" b="1">
                <a:latin typeface="Courier New" panose="02070309020205020404" pitchFamily="49" charset="0"/>
                <a:sym typeface="Symbol" panose="05050102010706020507" pitchFamily="18" charset="2"/>
              </a:rPr>
              <a:t>      u-&gt;color = WHITE;</a:t>
            </a:r>
          </a:p>
          <a:p>
            <a:pPr>
              <a:buFont typeface="Monotype Sorts" pitchFamily="2" charset="2"/>
              <a:buNone/>
            </a:pPr>
            <a:r>
              <a:rPr lang="en-US" altLang="en-US" sz="1800" b="1">
                <a:latin typeface="Courier New" panose="02070309020205020404" pitchFamily="49" charset="0"/>
                <a:sym typeface="Symbol" panose="05050102010706020507" pitchFamily="18" charset="2"/>
              </a:rPr>
              <a:t>   }</a:t>
            </a:r>
          </a:p>
          <a:p>
            <a:pPr>
              <a:buFont typeface="Monotype Sorts" pitchFamily="2" charset="2"/>
              <a:buNone/>
            </a:pPr>
            <a:r>
              <a:rPr lang="en-US" altLang="en-US" sz="1800" b="1">
                <a:latin typeface="Courier New" panose="02070309020205020404" pitchFamily="49" charset="0"/>
                <a:sym typeface="Symbol" panose="05050102010706020507" pitchFamily="18" charset="2"/>
              </a:rPr>
              <a:t>   time = 0;</a:t>
            </a:r>
          </a:p>
          <a:p>
            <a:pPr>
              <a:buFont typeface="Monotype Sorts" pitchFamily="2" charset="2"/>
              <a:buNone/>
            </a:pPr>
            <a:r>
              <a:rPr lang="en-US" altLang="en-US" sz="1800" b="1">
                <a:latin typeface="Courier New" panose="02070309020205020404" pitchFamily="49" charset="0"/>
                <a:sym typeface="Symbol" panose="05050102010706020507" pitchFamily="18" charset="2"/>
              </a:rPr>
              <a:t>   for each vertex </a:t>
            </a:r>
            <a:r>
              <a:rPr lang="en-US" altLang="en-US" sz="1800" b="1">
                <a:latin typeface="Courier New" panose="02070309020205020404" pitchFamily="49" charset="0"/>
              </a:rPr>
              <a:t>u </a:t>
            </a:r>
            <a:r>
              <a:rPr lang="en-US" altLang="en-US" sz="1800" b="1">
                <a:latin typeface="Courier New" panose="02070309020205020404" pitchFamily="49" charset="0"/>
                <a:sym typeface="Symbol" panose="05050102010706020507" pitchFamily="18" charset="2"/>
              </a:rPr>
              <a:t> G-&gt;V</a:t>
            </a:r>
          </a:p>
          <a:p>
            <a:pPr>
              <a:buFont typeface="Monotype Sorts" pitchFamily="2" charset="2"/>
              <a:buNone/>
            </a:pPr>
            <a:r>
              <a:rPr lang="en-US" altLang="en-US" sz="1800" b="1">
                <a:latin typeface="Courier New" panose="02070309020205020404" pitchFamily="49" charset="0"/>
                <a:sym typeface="Symbol" panose="05050102010706020507" pitchFamily="18" charset="2"/>
              </a:rPr>
              <a:t>   {</a:t>
            </a:r>
          </a:p>
          <a:p>
            <a:pPr>
              <a:buFont typeface="Monotype Sorts" pitchFamily="2" charset="2"/>
              <a:buNone/>
            </a:pPr>
            <a:r>
              <a:rPr lang="en-US" altLang="en-US" sz="1800" b="1">
                <a:latin typeface="Courier New" panose="02070309020205020404" pitchFamily="49" charset="0"/>
                <a:sym typeface="Symbol" panose="05050102010706020507" pitchFamily="18" charset="2"/>
              </a:rPr>
              <a:t>      if (u-&gt;color == WHITE)</a:t>
            </a:r>
          </a:p>
          <a:p>
            <a:pPr>
              <a:buFont typeface="Monotype Sorts" pitchFamily="2" charset="2"/>
              <a:buNone/>
            </a:pPr>
            <a:r>
              <a:rPr lang="en-US" altLang="en-US" sz="1800" b="1">
                <a:latin typeface="Courier New" panose="02070309020205020404" pitchFamily="49" charset="0"/>
                <a:sym typeface="Symbol" panose="05050102010706020507" pitchFamily="18" charset="2"/>
              </a:rPr>
              <a:t>         DFS_Visit(u);</a:t>
            </a:r>
          </a:p>
          <a:p>
            <a:pPr>
              <a:buFont typeface="Monotype Sorts" pitchFamily="2" charset="2"/>
              <a:buNone/>
            </a:pPr>
            <a:r>
              <a:rPr lang="en-US" altLang="en-US" sz="1800" b="1">
                <a:latin typeface="Courier New" panose="02070309020205020404" pitchFamily="49" charset="0"/>
                <a:sym typeface="Symbol" panose="05050102010706020507" pitchFamily="18" charset="2"/>
              </a:rPr>
              <a:t>   }</a:t>
            </a:r>
          </a:p>
          <a:p>
            <a:pPr>
              <a:buFont typeface="Monotype Sorts" pitchFamily="2" charset="2"/>
              <a:buNone/>
            </a:pPr>
            <a:r>
              <a:rPr lang="en-US" altLang="en-US" sz="1800" b="1">
                <a:latin typeface="Courier New" panose="02070309020205020404" pitchFamily="49" charset="0"/>
                <a:sym typeface="Symbol" panose="05050102010706020507" pitchFamily="18" charset="2"/>
              </a:rPr>
              <a:t>}</a:t>
            </a:r>
            <a:endParaRPr lang="en-US" altLang="en-US" sz="1800" b="1">
              <a:latin typeface="Courier New" panose="02070309020205020404" pitchFamily="49" charset="0"/>
            </a:endParaRPr>
          </a:p>
        </p:txBody>
      </p:sp>
      <p:sp>
        <p:nvSpPr>
          <p:cNvPr id="34820" name="Rectangle 4">
            <a:extLst>
              <a:ext uri="{FF2B5EF4-FFF2-40B4-BE49-F238E27FC236}">
                <a16:creationId xmlns:a16="http://schemas.microsoft.com/office/drawing/2014/main" id="{711EA671-9631-4202-A887-9980D8EE2E75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/>
        <p:txBody>
          <a:bodyPr/>
          <a:lstStyle/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en-US" sz="1600" b="1">
                <a:latin typeface="Courier New" panose="02070309020205020404" pitchFamily="49" charset="0"/>
              </a:rPr>
              <a:t>DFS_Visit(u)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en-US" sz="1600" b="1">
                <a:latin typeface="Courier New" panose="02070309020205020404" pitchFamily="49" charset="0"/>
              </a:rPr>
              <a:t>{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en-US" sz="1600" b="1">
                <a:latin typeface="Courier New" panose="02070309020205020404" pitchFamily="49" charset="0"/>
              </a:rPr>
              <a:t>   u-&gt;color = GREY;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en-US" sz="1600" b="1">
                <a:latin typeface="Courier New" panose="02070309020205020404" pitchFamily="49" charset="0"/>
              </a:rPr>
              <a:t>   time = time+1;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en-US" sz="1600" b="1">
                <a:latin typeface="Courier New" panose="02070309020205020404" pitchFamily="49" charset="0"/>
              </a:rPr>
              <a:t>   u-&gt;d = time;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en-US" sz="1600" b="1">
                <a:latin typeface="Courier New" panose="02070309020205020404" pitchFamily="49" charset="0"/>
              </a:rPr>
              <a:t>   for each v </a:t>
            </a:r>
            <a:r>
              <a:rPr lang="en-US" altLang="en-US" sz="1800" b="1">
                <a:latin typeface="Courier New" panose="02070309020205020404" pitchFamily="49" charset="0"/>
                <a:sym typeface="Symbol" panose="05050102010706020507" pitchFamily="18" charset="2"/>
              </a:rPr>
              <a:t> u-&gt;Adj[]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en-US" sz="1800" b="1">
                <a:latin typeface="Courier New" panose="02070309020205020404" pitchFamily="49" charset="0"/>
                <a:sym typeface="Symbol" panose="05050102010706020507" pitchFamily="18" charset="2"/>
              </a:rPr>
              <a:t>   {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en-US" sz="1800" b="1">
                <a:latin typeface="Courier New" panose="02070309020205020404" pitchFamily="49" charset="0"/>
                <a:sym typeface="Symbol" panose="05050102010706020507" pitchFamily="18" charset="2"/>
              </a:rPr>
              <a:t>      if (v-&gt;color == WHITE)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en-US" sz="1800" b="1">
                <a:latin typeface="Courier New" panose="02070309020205020404" pitchFamily="49" charset="0"/>
                <a:sym typeface="Symbol" panose="05050102010706020507" pitchFamily="18" charset="2"/>
              </a:rPr>
              <a:t>         DFS_Visit(v);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en-US" sz="1800" b="1">
                <a:latin typeface="Courier New" panose="02070309020205020404" pitchFamily="49" charset="0"/>
                <a:sym typeface="Symbol" panose="05050102010706020507" pitchFamily="18" charset="2"/>
              </a:rPr>
              <a:t>   }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en-US" sz="1800" b="1">
                <a:latin typeface="Courier New" panose="02070309020205020404" pitchFamily="49" charset="0"/>
                <a:sym typeface="Symbol" panose="05050102010706020507" pitchFamily="18" charset="2"/>
              </a:rPr>
              <a:t>   u-&gt;color = BLACK;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en-US" sz="1800" b="1">
                <a:latin typeface="Courier New" panose="02070309020205020404" pitchFamily="49" charset="0"/>
                <a:sym typeface="Symbol" panose="05050102010706020507" pitchFamily="18" charset="2"/>
              </a:rPr>
              <a:t>   time = time+1;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en-US" sz="1800" b="1">
                <a:latin typeface="Courier New" panose="02070309020205020404" pitchFamily="49" charset="0"/>
                <a:sym typeface="Symbol" panose="05050102010706020507" pitchFamily="18" charset="2"/>
              </a:rPr>
              <a:t>   u-&gt;f = time;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en-US" sz="1800" b="1">
                <a:latin typeface="Courier New" panose="02070309020205020404" pitchFamily="49" charset="0"/>
                <a:sym typeface="Symbol" panose="05050102010706020507" pitchFamily="18" charset="2"/>
              </a:rPr>
              <a:t>}</a:t>
            </a:r>
          </a:p>
        </p:txBody>
      </p:sp>
      <p:sp>
        <p:nvSpPr>
          <p:cNvPr id="34821" name="Line 5">
            <a:extLst>
              <a:ext uri="{FF2B5EF4-FFF2-40B4-BE49-F238E27FC236}">
                <a16:creationId xmlns:a16="http://schemas.microsoft.com/office/drawing/2014/main" id="{49EDC3A6-1753-4B6D-9FE7-A15F5F03493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495800" y="1524000"/>
            <a:ext cx="0" cy="4495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1" u="none" strike="noStrike" kern="1200" cap="none" spc="0" normalizeH="0" baseline="0" noProof="0">
              <a:ln>
                <a:noFill/>
              </a:ln>
              <a:solidFill>
                <a:srgbClr val="0033CC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34822" name="Text Box 6">
            <a:extLst>
              <a:ext uri="{FF2B5EF4-FFF2-40B4-BE49-F238E27FC236}">
                <a16:creationId xmlns:a16="http://schemas.microsoft.com/office/drawing/2014/main" id="{1C86CB4B-FE32-4790-8DD7-E4700AD94C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7000" y="6172200"/>
            <a:ext cx="37004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1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What does </a:t>
            </a:r>
            <a:r>
              <a:rPr kumimoji="0" lang="en-US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u-&gt;d</a:t>
            </a:r>
            <a:r>
              <a:rPr kumimoji="0" lang="en-US" altLang="en-US" sz="2400" b="1" i="1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represent?</a:t>
            </a: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>
            <a:extLst>
              <a:ext uri="{FF2B5EF4-FFF2-40B4-BE49-F238E27FC236}">
                <a16:creationId xmlns:a16="http://schemas.microsoft.com/office/drawing/2014/main" id="{64A2C94E-15EB-4CC7-B71A-9D07441346A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Depth-First Search: The Code</a:t>
            </a:r>
          </a:p>
        </p:txBody>
      </p:sp>
      <p:sp>
        <p:nvSpPr>
          <p:cNvPr id="35843" name="Rectangle 3">
            <a:extLst>
              <a:ext uri="{FF2B5EF4-FFF2-40B4-BE49-F238E27FC236}">
                <a16:creationId xmlns:a16="http://schemas.microsoft.com/office/drawing/2014/main" id="{BDD98A8B-24C6-4437-A920-FBD12437AFE1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>
              <a:buFont typeface="Monotype Sorts" pitchFamily="2" charset="2"/>
              <a:buNone/>
            </a:pPr>
            <a:r>
              <a:rPr lang="en-US" altLang="en-US" sz="1800" b="1">
                <a:latin typeface="Courier New" panose="02070309020205020404" pitchFamily="49" charset="0"/>
              </a:rPr>
              <a:t>DFS(G)</a:t>
            </a:r>
          </a:p>
          <a:p>
            <a:pPr>
              <a:buFont typeface="Monotype Sorts" pitchFamily="2" charset="2"/>
              <a:buNone/>
            </a:pPr>
            <a:r>
              <a:rPr lang="en-US" altLang="en-US" sz="1800" b="1">
                <a:latin typeface="Courier New" panose="02070309020205020404" pitchFamily="49" charset="0"/>
              </a:rPr>
              <a:t>{</a:t>
            </a:r>
          </a:p>
          <a:p>
            <a:pPr>
              <a:buFont typeface="Monotype Sorts" pitchFamily="2" charset="2"/>
              <a:buNone/>
            </a:pPr>
            <a:r>
              <a:rPr lang="en-US" altLang="en-US" sz="1800" b="1">
                <a:latin typeface="Courier New" panose="02070309020205020404" pitchFamily="49" charset="0"/>
              </a:rPr>
              <a:t>   for each vertex u </a:t>
            </a:r>
            <a:r>
              <a:rPr lang="en-US" altLang="en-US" sz="1800" b="1">
                <a:latin typeface="Courier New" panose="02070309020205020404" pitchFamily="49" charset="0"/>
                <a:sym typeface="Symbol" panose="05050102010706020507" pitchFamily="18" charset="2"/>
              </a:rPr>
              <a:t> G-&gt;V</a:t>
            </a:r>
          </a:p>
          <a:p>
            <a:pPr>
              <a:buFont typeface="Monotype Sorts" pitchFamily="2" charset="2"/>
              <a:buNone/>
            </a:pPr>
            <a:r>
              <a:rPr lang="en-US" altLang="en-US" sz="1800" b="1">
                <a:latin typeface="Courier New" panose="02070309020205020404" pitchFamily="49" charset="0"/>
                <a:sym typeface="Symbol" panose="05050102010706020507" pitchFamily="18" charset="2"/>
              </a:rPr>
              <a:t>   {</a:t>
            </a:r>
          </a:p>
          <a:p>
            <a:pPr>
              <a:buFont typeface="Monotype Sorts" pitchFamily="2" charset="2"/>
              <a:buNone/>
            </a:pPr>
            <a:r>
              <a:rPr lang="en-US" altLang="en-US" sz="1800" b="1">
                <a:latin typeface="Courier New" panose="02070309020205020404" pitchFamily="49" charset="0"/>
                <a:sym typeface="Symbol" panose="05050102010706020507" pitchFamily="18" charset="2"/>
              </a:rPr>
              <a:t>      u-&gt;color = WHITE;</a:t>
            </a:r>
          </a:p>
          <a:p>
            <a:pPr>
              <a:buFont typeface="Monotype Sorts" pitchFamily="2" charset="2"/>
              <a:buNone/>
            </a:pPr>
            <a:r>
              <a:rPr lang="en-US" altLang="en-US" sz="1800" b="1">
                <a:latin typeface="Courier New" panose="02070309020205020404" pitchFamily="49" charset="0"/>
                <a:sym typeface="Symbol" panose="05050102010706020507" pitchFamily="18" charset="2"/>
              </a:rPr>
              <a:t>   }</a:t>
            </a:r>
          </a:p>
          <a:p>
            <a:pPr>
              <a:buFont typeface="Monotype Sorts" pitchFamily="2" charset="2"/>
              <a:buNone/>
            </a:pPr>
            <a:r>
              <a:rPr lang="en-US" altLang="en-US" sz="1800" b="1">
                <a:latin typeface="Courier New" panose="02070309020205020404" pitchFamily="49" charset="0"/>
                <a:sym typeface="Symbol" panose="05050102010706020507" pitchFamily="18" charset="2"/>
              </a:rPr>
              <a:t>   time = 0;</a:t>
            </a:r>
          </a:p>
          <a:p>
            <a:pPr>
              <a:buFont typeface="Monotype Sorts" pitchFamily="2" charset="2"/>
              <a:buNone/>
            </a:pPr>
            <a:r>
              <a:rPr lang="en-US" altLang="en-US" sz="1800" b="1">
                <a:latin typeface="Courier New" panose="02070309020205020404" pitchFamily="49" charset="0"/>
                <a:sym typeface="Symbol" panose="05050102010706020507" pitchFamily="18" charset="2"/>
              </a:rPr>
              <a:t>   for each vertex </a:t>
            </a:r>
            <a:r>
              <a:rPr lang="en-US" altLang="en-US" sz="1800" b="1">
                <a:latin typeface="Courier New" panose="02070309020205020404" pitchFamily="49" charset="0"/>
              </a:rPr>
              <a:t>u </a:t>
            </a:r>
            <a:r>
              <a:rPr lang="en-US" altLang="en-US" sz="1800" b="1">
                <a:latin typeface="Courier New" panose="02070309020205020404" pitchFamily="49" charset="0"/>
                <a:sym typeface="Symbol" panose="05050102010706020507" pitchFamily="18" charset="2"/>
              </a:rPr>
              <a:t> G-&gt;V</a:t>
            </a:r>
          </a:p>
          <a:p>
            <a:pPr>
              <a:buFont typeface="Monotype Sorts" pitchFamily="2" charset="2"/>
              <a:buNone/>
            </a:pPr>
            <a:r>
              <a:rPr lang="en-US" altLang="en-US" sz="1800" b="1">
                <a:latin typeface="Courier New" panose="02070309020205020404" pitchFamily="49" charset="0"/>
                <a:sym typeface="Symbol" panose="05050102010706020507" pitchFamily="18" charset="2"/>
              </a:rPr>
              <a:t>   {</a:t>
            </a:r>
          </a:p>
          <a:p>
            <a:pPr>
              <a:buFont typeface="Monotype Sorts" pitchFamily="2" charset="2"/>
              <a:buNone/>
            </a:pPr>
            <a:r>
              <a:rPr lang="en-US" altLang="en-US" sz="1800" b="1">
                <a:latin typeface="Courier New" panose="02070309020205020404" pitchFamily="49" charset="0"/>
                <a:sym typeface="Symbol" panose="05050102010706020507" pitchFamily="18" charset="2"/>
              </a:rPr>
              <a:t>      if (u-&gt;color == WHITE)</a:t>
            </a:r>
          </a:p>
          <a:p>
            <a:pPr>
              <a:buFont typeface="Monotype Sorts" pitchFamily="2" charset="2"/>
              <a:buNone/>
            </a:pPr>
            <a:r>
              <a:rPr lang="en-US" altLang="en-US" sz="1800" b="1">
                <a:latin typeface="Courier New" panose="02070309020205020404" pitchFamily="49" charset="0"/>
                <a:sym typeface="Symbol" panose="05050102010706020507" pitchFamily="18" charset="2"/>
              </a:rPr>
              <a:t>         DFS_Visit(u);</a:t>
            </a:r>
          </a:p>
          <a:p>
            <a:pPr>
              <a:buFont typeface="Monotype Sorts" pitchFamily="2" charset="2"/>
              <a:buNone/>
            </a:pPr>
            <a:r>
              <a:rPr lang="en-US" altLang="en-US" sz="1800" b="1">
                <a:latin typeface="Courier New" panose="02070309020205020404" pitchFamily="49" charset="0"/>
                <a:sym typeface="Symbol" panose="05050102010706020507" pitchFamily="18" charset="2"/>
              </a:rPr>
              <a:t>   }</a:t>
            </a:r>
          </a:p>
          <a:p>
            <a:pPr>
              <a:buFont typeface="Monotype Sorts" pitchFamily="2" charset="2"/>
              <a:buNone/>
            </a:pPr>
            <a:r>
              <a:rPr lang="en-US" altLang="en-US" sz="1800" b="1">
                <a:latin typeface="Courier New" panose="02070309020205020404" pitchFamily="49" charset="0"/>
                <a:sym typeface="Symbol" panose="05050102010706020507" pitchFamily="18" charset="2"/>
              </a:rPr>
              <a:t>}</a:t>
            </a:r>
            <a:endParaRPr lang="en-US" altLang="en-US" sz="1800" b="1">
              <a:latin typeface="Courier New" panose="02070309020205020404" pitchFamily="49" charset="0"/>
            </a:endParaRPr>
          </a:p>
        </p:txBody>
      </p:sp>
      <p:sp>
        <p:nvSpPr>
          <p:cNvPr id="35844" name="Rectangle 4">
            <a:extLst>
              <a:ext uri="{FF2B5EF4-FFF2-40B4-BE49-F238E27FC236}">
                <a16:creationId xmlns:a16="http://schemas.microsoft.com/office/drawing/2014/main" id="{463ACFEC-3908-489B-8D56-78B12761BC58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/>
        <p:txBody>
          <a:bodyPr/>
          <a:lstStyle/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en-US" sz="1600" b="1">
                <a:latin typeface="Courier New" panose="02070309020205020404" pitchFamily="49" charset="0"/>
              </a:rPr>
              <a:t>DFS_Visit(u)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en-US" sz="1600" b="1">
                <a:latin typeface="Courier New" panose="02070309020205020404" pitchFamily="49" charset="0"/>
              </a:rPr>
              <a:t>{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en-US" sz="1600" b="1">
                <a:latin typeface="Courier New" panose="02070309020205020404" pitchFamily="49" charset="0"/>
              </a:rPr>
              <a:t>   u-&gt;color = GREY;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en-US" sz="1600" b="1">
                <a:latin typeface="Courier New" panose="02070309020205020404" pitchFamily="49" charset="0"/>
              </a:rPr>
              <a:t>   time = time+1;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en-US" sz="1600" b="1">
                <a:latin typeface="Courier New" panose="02070309020205020404" pitchFamily="49" charset="0"/>
              </a:rPr>
              <a:t>   u-&gt;d = time;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en-US" sz="1600" b="1">
                <a:latin typeface="Courier New" panose="02070309020205020404" pitchFamily="49" charset="0"/>
              </a:rPr>
              <a:t>   for each v </a:t>
            </a:r>
            <a:r>
              <a:rPr lang="en-US" altLang="en-US" sz="1800" b="1">
                <a:latin typeface="Courier New" panose="02070309020205020404" pitchFamily="49" charset="0"/>
                <a:sym typeface="Symbol" panose="05050102010706020507" pitchFamily="18" charset="2"/>
              </a:rPr>
              <a:t> u-&gt;Adj[]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en-US" sz="1800" b="1">
                <a:latin typeface="Courier New" panose="02070309020205020404" pitchFamily="49" charset="0"/>
                <a:sym typeface="Symbol" panose="05050102010706020507" pitchFamily="18" charset="2"/>
              </a:rPr>
              <a:t>   {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en-US" sz="1800" b="1">
                <a:latin typeface="Courier New" panose="02070309020205020404" pitchFamily="49" charset="0"/>
                <a:sym typeface="Symbol" panose="05050102010706020507" pitchFamily="18" charset="2"/>
              </a:rPr>
              <a:t>      if (v-&gt;color == WHITE)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en-US" sz="1800" b="1">
                <a:latin typeface="Courier New" panose="02070309020205020404" pitchFamily="49" charset="0"/>
                <a:sym typeface="Symbol" panose="05050102010706020507" pitchFamily="18" charset="2"/>
              </a:rPr>
              <a:t>         DFS_Visit(v);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en-US" sz="1800" b="1">
                <a:latin typeface="Courier New" panose="02070309020205020404" pitchFamily="49" charset="0"/>
                <a:sym typeface="Symbol" panose="05050102010706020507" pitchFamily="18" charset="2"/>
              </a:rPr>
              <a:t>   }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en-US" sz="1800" b="1">
                <a:latin typeface="Courier New" panose="02070309020205020404" pitchFamily="49" charset="0"/>
                <a:sym typeface="Symbol" panose="05050102010706020507" pitchFamily="18" charset="2"/>
              </a:rPr>
              <a:t>   u-&gt;color = BLACK;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en-US" sz="1800" b="1">
                <a:latin typeface="Courier New" panose="02070309020205020404" pitchFamily="49" charset="0"/>
                <a:sym typeface="Symbol" panose="05050102010706020507" pitchFamily="18" charset="2"/>
              </a:rPr>
              <a:t>   time = time+1;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en-US" sz="1800" b="1">
                <a:latin typeface="Courier New" panose="02070309020205020404" pitchFamily="49" charset="0"/>
                <a:sym typeface="Symbol" panose="05050102010706020507" pitchFamily="18" charset="2"/>
              </a:rPr>
              <a:t>   u-&gt;f = time;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en-US" sz="1800" b="1">
                <a:latin typeface="Courier New" panose="02070309020205020404" pitchFamily="49" charset="0"/>
                <a:sym typeface="Symbol" panose="05050102010706020507" pitchFamily="18" charset="2"/>
              </a:rPr>
              <a:t>}</a:t>
            </a:r>
          </a:p>
        </p:txBody>
      </p:sp>
      <p:sp>
        <p:nvSpPr>
          <p:cNvPr id="35845" name="Line 5">
            <a:extLst>
              <a:ext uri="{FF2B5EF4-FFF2-40B4-BE49-F238E27FC236}">
                <a16:creationId xmlns:a16="http://schemas.microsoft.com/office/drawing/2014/main" id="{B5E683B0-6058-4F43-BDAA-8E647FFDAF6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495800" y="1524000"/>
            <a:ext cx="0" cy="4495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1" u="none" strike="noStrike" kern="1200" cap="none" spc="0" normalizeH="0" baseline="0" noProof="0">
              <a:ln>
                <a:noFill/>
              </a:ln>
              <a:solidFill>
                <a:srgbClr val="0033CC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35846" name="Text Box 6">
            <a:extLst>
              <a:ext uri="{FF2B5EF4-FFF2-40B4-BE49-F238E27FC236}">
                <a16:creationId xmlns:a16="http://schemas.microsoft.com/office/drawing/2014/main" id="{F66F3B3C-EFDC-404E-A548-F419FF808A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7000" y="6172200"/>
            <a:ext cx="37004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1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What does </a:t>
            </a:r>
            <a:r>
              <a:rPr kumimoji="0" lang="en-US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u-&gt;f</a:t>
            </a:r>
            <a:r>
              <a:rPr kumimoji="0" lang="en-US" altLang="en-US" sz="2400" b="1" i="1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represent?</a:t>
            </a: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>
            <a:extLst>
              <a:ext uri="{FF2B5EF4-FFF2-40B4-BE49-F238E27FC236}">
                <a16:creationId xmlns:a16="http://schemas.microsoft.com/office/drawing/2014/main" id="{F4C074EA-CAA9-45AF-9D49-EBC71136925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Depth-First Search: The Code</a:t>
            </a:r>
          </a:p>
        </p:txBody>
      </p:sp>
      <p:sp>
        <p:nvSpPr>
          <p:cNvPr id="36867" name="Rectangle 3">
            <a:extLst>
              <a:ext uri="{FF2B5EF4-FFF2-40B4-BE49-F238E27FC236}">
                <a16:creationId xmlns:a16="http://schemas.microsoft.com/office/drawing/2014/main" id="{3A594B86-8700-4263-A99A-9B35C30F1C46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>
              <a:buFont typeface="Monotype Sorts" pitchFamily="2" charset="2"/>
              <a:buNone/>
            </a:pPr>
            <a:r>
              <a:rPr lang="en-US" altLang="en-US" sz="1800" b="1">
                <a:latin typeface="Courier New" panose="02070309020205020404" pitchFamily="49" charset="0"/>
              </a:rPr>
              <a:t>DFS(G)</a:t>
            </a:r>
          </a:p>
          <a:p>
            <a:pPr>
              <a:buFont typeface="Monotype Sorts" pitchFamily="2" charset="2"/>
              <a:buNone/>
            </a:pPr>
            <a:r>
              <a:rPr lang="en-US" altLang="en-US" sz="1800" b="1">
                <a:latin typeface="Courier New" panose="02070309020205020404" pitchFamily="49" charset="0"/>
              </a:rPr>
              <a:t>{</a:t>
            </a:r>
          </a:p>
          <a:p>
            <a:pPr>
              <a:buFont typeface="Monotype Sorts" pitchFamily="2" charset="2"/>
              <a:buNone/>
            </a:pPr>
            <a:r>
              <a:rPr lang="en-US" altLang="en-US" sz="1800" b="1">
                <a:latin typeface="Courier New" panose="02070309020205020404" pitchFamily="49" charset="0"/>
              </a:rPr>
              <a:t>   for each vertex u </a:t>
            </a:r>
            <a:r>
              <a:rPr lang="en-US" altLang="en-US" sz="1800" b="1">
                <a:latin typeface="Courier New" panose="02070309020205020404" pitchFamily="49" charset="0"/>
                <a:sym typeface="Symbol" panose="05050102010706020507" pitchFamily="18" charset="2"/>
              </a:rPr>
              <a:t> G-&gt;V</a:t>
            </a:r>
          </a:p>
          <a:p>
            <a:pPr>
              <a:buFont typeface="Monotype Sorts" pitchFamily="2" charset="2"/>
              <a:buNone/>
            </a:pPr>
            <a:r>
              <a:rPr lang="en-US" altLang="en-US" sz="1800" b="1">
                <a:latin typeface="Courier New" panose="02070309020205020404" pitchFamily="49" charset="0"/>
                <a:sym typeface="Symbol" panose="05050102010706020507" pitchFamily="18" charset="2"/>
              </a:rPr>
              <a:t>   {</a:t>
            </a:r>
          </a:p>
          <a:p>
            <a:pPr>
              <a:buFont typeface="Monotype Sorts" pitchFamily="2" charset="2"/>
              <a:buNone/>
            </a:pPr>
            <a:r>
              <a:rPr lang="en-US" altLang="en-US" sz="1800" b="1">
                <a:latin typeface="Courier New" panose="02070309020205020404" pitchFamily="49" charset="0"/>
                <a:sym typeface="Symbol" panose="05050102010706020507" pitchFamily="18" charset="2"/>
              </a:rPr>
              <a:t>      u-&gt;color = WHITE;</a:t>
            </a:r>
          </a:p>
          <a:p>
            <a:pPr>
              <a:buFont typeface="Monotype Sorts" pitchFamily="2" charset="2"/>
              <a:buNone/>
            </a:pPr>
            <a:r>
              <a:rPr lang="en-US" altLang="en-US" sz="1800" b="1">
                <a:latin typeface="Courier New" panose="02070309020205020404" pitchFamily="49" charset="0"/>
                <a:sym typeface="Symbol" panose="05050102010706020507" pitchFamily="18" charset="2"/>
              </a:rPr>
              <a:t>   }</a:t>
            </a:r>
          </a:p>
          <a:p>
            <a:pPr>
              <a:buFont typeface="Monotype Sorts" pitchFamily="2" charset="2"/>
              <a:buNone/>
            </a:pPr>
            <a:r>
              <a:rPr lang="en-US" altLang="en-US" sz="1800" b="1">
                <a:latin typeface="Courier New" panose="02070309020205020404" pitchFamily="49" charset="0"/>
                <a:sym typeface="Symbol" panose="05050102010706020507" pitchFamily="18" charset="2"/>
              </a:rPr>
              <a:t>   time = 0;</a:t>
            </a:r>
          </a:p>
          <a:p>
            <a:pPr>
              <a:buFont typeface="Monotype Sorts" pitchFamily="2" charset="2"/>
              <a:buNone/>
            </a:pPr>
            <a:r>
              <a:rPr lang="en-US" altLang="en-US" sz="1800" b="1">
                <a:latin typeface="Courier New" panose="02070309020205020404" pitchFamily="49" charset="0"/>
                <a:sym typeface="Symbol" panose="05050102010706020507" pitchFamily="18" charset="2"/>
              </a:rPr>
              <a:t>   for each vertex </a:t>
            </a:r>
            <a:r>
              <a:rPr lang="en-US" altLang="en-US" sz="1800" b="1">
                <a:latin typeface="Courier New" panose="02070309020205020404" pitchFamily="49" charset="0"/>
              </a:rPr>
              <a:t>u </a:t>
            </a:r>
            <a:r>
              <a:rPr lang="en-US" altLang="en-US" sz="1800" b="1">
                <a:latin typeface="Courier New" panose="02070309020205020404" pitchFamily="49" charset="0"/>
                <a:sym typeface="Symbol" panose="05050102010706020507" pitchFamily="18" charset="2"/>
              </a:rPr>
              <a:t> G-&gt;V</a:t>
            </a:r>
          </a:p>
          <a:p>
            <a:pPr>
              <a:buFont typeface="Monotype Sorts" pitchFamily="2" charset="2"/>
              <a:buNone/>
            </a:pPr>
            <a:r>
              <a:rPr lang="en-US" altLang="en-US" sz="1800" b="1">
                <a:latin typeface="Courier New" panose="02070309020205020404" pitchFamily="49" charset="0"/>
                <a:sym typeface="Symbol" panose="05050102010706020507" pitchFamily="18" charset="2"/>
              </a:rPr>
              <a:t>   {</a:t>
            </a:r>
          </a:p>
          <a:p>
            <a:pPr>
              <a:buFont typeface="Monotype Sorts" pitchFamily="2" charset="2"/>
              <a:buNone/>
            </a:pPr>
            <a:r>
              <a:rPr lang="en-US" altLang="en-US" sz="1800" b="1">
                <a:latin typeface="Courier New" panose="02070309020205020404" pitchFamily="49" charset="0"/>
                <a:sym typeface="Symbol" panose="05050102010706020507" pitchFamily="18" charset="2"/>
              </a:rPr>
              <a:t>      if (u-&gt;color == WHITE)</a:t>
            </a:r>
          </a:p>
          <a:p>
            <a:pPr>
              <a:buFont typeface="Monotype Sorts" pitchFamily="2" charset="2"/>
              <a:buNone/>
            </a:pPr>
            <a:r>
              <a:rPr lang="en-US" altLang="en-US" sz="1800" b="1">
                <a:latin typeface="Courier New" panose="02070309020205020404" pitchFamily="49" charset="0"/>
                <a:sym typeface="Symbol" panose="05050102010706020507" pitchFamily="18" charset="2"/>
              </a:rPr>
              <a:t>         DFS_Visit(u);</a:t>
            </a:r>
          </a:p>
          <a:p>
            <a:pPr>
              <a:buFont typeface="Monotype Sorts" pitchFamily="2" charset="2"/>
              <a:buNone/>
            </a:pPr>
            <a:r>
              <a:rPr lang="en-US" altLang="en-US" sz="1800" b="1">
                <a:latin typeface="Courier New" panose="02070309020205020404" pitchFamily="49" charset="0"/>
                <a:sym typeface="Symbol" panose="05050102010706020507" pitchFamily="18" charset="2"/>
              </a:rPr>
              <a:t>   }</a:t>
            </a:r>
          </a:p>
          <a:p>
            <a:pPr>
              <a:buFont typeface="Monotype Sorts" pitchFamily="2" charset="2"/>
              <a:buNone/>
            </a:pPr>
            <a:r>
              <a:rPr lang="en-US" altLang="en-US" sz="1800" b="1">
                <a:latin typeface="Courier New" panose="02070309020205020404" pitchFamily="49" charset="0"/>
                <a:sym typeface="Symbol" panose="05050102010706020507" pitchFamily="18" charset="2"/>
              </a:rPr>
              <a:t>}</a:t>
            </a:r>
            <a:endParaRPr lang="en-US" altLang="en-US" sz="1800" b="1">
              <a:latin typeface="Courier New" panose="02070309020205020404" pitchFamily="49" charset="0"/>
            </a:endParaRPr>
          </a:p>
        </p:txBody>
      </p:sp>
      <p:sp>
        <p:nvSpPr>
          <p:cNvPr id="36868" name="Rectangle 4">
            <a:extLst>
              <a:ext uri="{FF2B5EF4-FFF2-40B4-BE49-F238E27FC236}">
                <a16:creationId xmlns:a16="http://schemas.microsoft.com/office/drawing/2014/main" id="{06FDB9A4-F302-492E-950D-7641C34887B3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/>
        <p:txBody>
          <a:bodyPr/>
          <a:lstStyle/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en-US" sz="1600" b="1">
                <a:latin typeface="Courier New" panose="02070309020205020404" pitchFamily="49" charset="0"/>
              </a:rPr>
              <a:t>DFS_Visit(u)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en-US" sz="1600" b="1">
                <a:latin typeface="Courier New" panose="02070309020205020404" pitchFamily="49" charset="0"/>
              </a:rPr>
              <a:t>{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en-US" sz="1600" b="1">
                <a:latin typeface="Courier New" panose="02070309020205020404" pitchFamily="49" charset="0"/>
              </a:rPr>
              <a:t>   u-&gt;color = GREY;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en-US" sz="1600" b="1">
                <a:latin typeface="Courier New" panose="02070309020205020404" pitchFamily="49" charset="0"/>
              </a:rPr>
              <a:t>   time = time+1;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en-US" sz="1600" b="1">
                <a:latin typeface="Courier New" panose="02070309020205020404" pitchFamily="49" charset="0"/>
              </a:rPr>
              <a:t>   u-&gt;d = time;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en-US" sz="1600" b="1">
                <a:latin typeface="Courier New" panose="02070309020205020404" pitchFamily="49" charset="0"/>
              </a:rPr>
              <a:t>   for each v </a:t>
            </a:r>
            <a:r>
              <a:rPr lang="en-US" altLang="en-US" sz="1800" b="1">
                <a:latin typeface="Courier New" panose="02070309020205020404" pitchFamily="49" charset="0"/>
                <a:sym typeface="Symbol" panose="05050102010706020507" pitchFamily="18" charset="2"/>
              </a:rPr>
              <a:t> u-&gt;Adj[]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en-US" sz="1800" b="1">
                <a:latin typeface="Courier New" panose="02070309020205020404" pitchFamily="49" charset="0"/>
                <a:sym typeface="Symbol" panose="05050102010706020507" pitchFamily="18" charset="2"/>
              </a:rPr>
              <a:t>   {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en-US" sz="1800" b="1">
                <a:latin typeface="Courier New" panose="02070309020205020404" pitchFamily="49" charset="0"/>
                <a:sym typeface="Symbol" panose="05050102010706020507" pitchFamily="18" charset="2"/>
              </a:rPr>
              <a:t>      if (v-&gt;color == WHITE)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en-US" sz="1800" b="1">
                <a:latin typeface="Courier New" panose="02070309020205020404" pitchFamily="49" charset="0"/>
                <a:sym typeface="Symbol" panose="05050102010706020507" pitchFamily="18" charset="2"/>
              </a:rPr>
              <a:t>         DFS_Visit(v);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en-US" sz="1800" b="1">
                <a:latin typeface="Courier New" panose="02070309020205020404" pitchFamily="49" charset="0"/>
                <a:sym typeface="Symbol" panose="05050102010706020507" pitchFamily="18" charset="2"/>
              </a:rPr>
              <a:t>   }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en-US" sz="1800" b="1">
                <a:latin typeface="Courier New" panose="02070309020205020404" pitchFamily="49" charset="0"/>
                <a:sym typeface="Symbol" panose="05050102010706020507" pitchFamily="18" charset="2"/>
              </a:rPr>
              <a:t>   u-&gt;color = BLACK;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en-US" sz="1800" b="1">
                <a:latin typeface="Courier New" panose="02070309020205020404" pitchFamily="49" charset="0"/>
                <a:sym typeface="Symbol" panose="05050102010706020507" pitchFamily="18" charset="2"/>
              </a:rPr>
              <a:t>   time = time+1;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en-US" sz="1800" b="1">
                <a:latin typeface="Courier New" panose="02070309020205020404" pitchFamily="49" charset="0"/>
                <a:sym typeface="Symbol" panose="05050102010706020507" pitchFamily="18" charset="2"/>
              </a:rPr>
              <a:t>   u-&gt;f = time;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en-US" sz="1800" b="1">
                <a:latin typeface="Courier New" panose="02070309020205020404" pitchFamily="49" charset="0"/>
                <a:sym typeface="Symbol" panose="05050102010706020507" pitchFamily="18" charset="2"/>
              </a:rPr>
              <a:t>}</a:t>
            </a:r>
          </a:p>
        </p:txBody>
      </p:sp>
      <p:sp>
        <p:nvSpPr>
          <p:cNvPr id="36869" name="Line 5">
            <a:extLst>
              <a:ext uri="{FF2B5EF4-FFF2-40B4-BE49-F238E27FC236}">
                <a16:creationId xmlns:a16="http://schemas.microsoft.com/office/drawing/2014/main" id="{31B92404-0DF9-4BEC-98EB-CC9D9FEEC9A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495800" y="1524000"/>
            <a:ext cx="0" cy="4495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1" u="none" strike="noStrike" kern="1200" cap="none" spc="0" normalizeH="0" baseline="0" noProof="0">
              <a:ln>
                <a:noFill/>
              </a:ln>
              <a:solidFill>
                <a:srgbClr val="0033CC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36870" name="Text Box 6">
            <a:extLst>
              <a:ext uri="{FF2B5EF4-FFF2-40B4-BE49-F238E27FC236}">
                <a16:creationId xmlns:a16="http://schemas.microsoft.com/office/drawing/2014/main" id="{A2AF66BE-7905-4DF3-A392-BF25630204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62113" y="6151563"/>
            <a:ext cx="57626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1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Will all vertices eventually be colored black?</a:t>
            </a: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>
            <a:extLst>
              <a:ext uri="{FF2B5EF4-FFF2-40B4-BE49-F238E27FC236}">
                <a16:creationId xmlns:a16="http://schemas.microsoft.com/office/drawing/2014/main" id="{C0E7239B-144D-41B5-8301-C27B39EA9AA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Depth-First Search: The Code</a:t>
            </a:r>
          </a:p>
        </p:txBody>
      </p:sp>
      <p:sp>
        <p:nvSpPr>
          <p:cNvPr id="37891" name="Rectangle 3">
            <a:extLst>
              <a:ext uri="{FF2B5EF4-FFF2-40B4-BE49-F238E27FC236}">
                <a16:creationId xmlns:a16="http://schemas.microsoft.com/office/drawing/2014/main" id="{BA2B4B58-8627-45D3-9B0C-162AD34D4257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>
              <a:buFont typeface="Monotype Sorts" pitchFamily="2" charset="2"/>
              <a:buNone/>
            </a:pPr>
            <a:r>
              <a:rPr lang="en-US" altLang="en-US" sz="1800" b="1">
                <a:latin typeface="Courier New" panose="02070309020205020404" pitchFamily="49" charset="0"/>
              </a:rPr>
              <a:t>DFS(G)</a:t>
            </a:r>
          </a:p>
          <a:p>
            <a:pPr>
              <a:buFont typeface="Monotype Sorts" pitchFamily="2" charset="2"/>
              <a:buNone/>
            </a:pPr>
            <a:r>
              <a:rPr lang="en-US" altLang="en-US" sz="1800" b="1">
                <a:latin typeface="Courier New" panose="02070309020205020404" pitchFamily="49" charset="0"/>
              </a:rPr>
              <a:t>{</a:t>
            </a:r>
          </a:p>
          <a:p>
            <a:pPr>
              <a:buFont typeface="Monotype Sorts" pitchFamily="2" charset="2"/>
              <a:buNone/>
            </a:pPr>
            <a:r>
              <a:rPr lang="en-US" altLang="en-US" sz="1800" b="1">
                <a:latin typeface="Courier New" panose="02070309020205020404" pitchFamily="49" charset="0"/>
              </a:rPr>
              <a:t>   for each vertex u </a:t>
            </a:r>
            <a:r>
              <a:rPr lang="en-US" altLang="en-US" sz="1800" b="1">
                <a:latin typeface="Courier New" panose="02070309020205020404" pitchFamily="49" charset="0"/>
                <a:sym typeface="Symbol" panose="05050102010706020507" pitchFamily="18" charset="2"/>
              </a:rPr>
              <a:t> G-&gt;V</a:t>
            </a:r>
          </a:p>
          <a:p>
            <a:pPr>
              <a:buFont typeface="Monotype Sorts" pitchFamily="2" charset="2"/>
              <a:buNone/>
            </a:pPr>
            <a:r>
              <a:rPr lang="en-US" altLang="en-US" sz="1800" b="1">
                <a:latin typeface="Courier New" panose="02070309020205020404" pitchFamily="49" charset="0"/>
                <a:sym typeface="Symbol" panose="05050102010706020507" pitchFamily="18" charset="2"/>
              </a:rPr>
              <a:t>   {</a:t>
            </a:r>
          </a:p>
          <a:p>
            <a:pPr>
              <a:buFont typeface="Monotype Sorts" pitchFamily="2" charset="2"/>
              <a:buNone/>
            </a:pPr>
            <a:r>
              <a:rPr lang="en-US" altLang="en-US" sz="1800" b="1">
                <a:latin typeface="Courier New" panose="02070309020205020404" pitchFamily="49" charset="0"/>
                <a:sym typeface="Symbol" panose="05050102010706020507" pitchFamily="18" charset="2"/>
              </a:rPr>
              <a:t>      u-&gt;color = WHITE;</a:t>
            </a:r>
          </a:p>
          <a:p>
            <a:pPr>
              <a:buFont typeface="Monotype Sorts" pitchFamily="2" charset="2"/>
              <a:buNone/>
            </a:pPr>
            <a:r>
              <a:rPr lang="en-US" altLang="en-US" sz="1800" b="1">
                <a:latin typeface="Courier New" panose="02070309020205020404" pitchFamily="49" charset="0"/>
                <a:sym typeface="Symbol" panose="05050102010706020507" pitchFamily="18" charset="2"/>
              </a:rPr>
              <a:t>   }</a:t>
            </a:r>
          </a:p>
          <a:p>
            <a:pPr>
              <a:buFont typeface="Monotype Sorts" pitchFamily="2" charset="2"/>
              <a:buNone/>
            </a:pPr>
            <a:r>
              <a:rPr lang="en-US" altLang="en-US" sz="1800" b="1">
                <a:latin typeface="Courier New" panose="02070309020205020404" pitchFamily="49" charset="0"/>
                <a:sym typeface="Symbol" panose="05050102010706020507" pitchFamily="18" charset="2"/>
              </a:rPr>
              <a:t>   time = 0;</a:t>
            </a:r>
          </a:p>
          <a:p>
            <a:pPr>
              <a:buFont typeface="Monotype Sorts" pitchFamily="2" charset="2"/>
              <a:buNone/>
            </a:pPr>
            <a:r>
              <a:rPr lang="en-US" altLang="en-US" sz="1800" b="1">
                <a:latin typeface="Courier New" panose="02070309020205020404" pitchFamily="49" charset="0"/>
                <a:sym typeface="Symbol" panose="05050102010706020507" pitchFamily="18" charset="2"/>
              </a:rPr>
              <a:t>   for each vertex </a:t>
            </a:r>
            <a:r>
              <a:rPr lang="en-US" altLang="en-US" sz="1800" b="1">
                <a:latin typeface="Courier New" panose="02070309020205020404" pitchFamily="49" charset="0"/>
              </a:rPr>
              <a:t>u </a:t>
            </a:r>
            <a:r>
              <a:rPr lang="en-US" altLang="en-US" sz="1800" b="1">
                <a:latin typeface="Courier New" panose="02070309020205020404" pitchFamily="49" charset="0"/>
                <a:sym typeface="Symbol" panose="05050102010706020507" pitchFamily="18" charset="2"/>
              </a:rPr>
              <a:t> G-&gt;V</a:t>
            </a:r>
          </a:p>
          <a:p>
            <a:pPr>
              <a:buFont typeface="Monotype Sorts" pitchFamily="2" charset="2"/>
              <a:buNone/>
            </a:pPr>
            <a:r>
              <a:rPr lang="en-US" altLang="en-US" sz="1800" b="1">
                <a:latin typeface="Courier New" panose="02070309020205020404" pitchFamily="49" charset="0"/>
                <a:sym typeface="Symbol" panose="05050102010706020507" pitchFamily="18" charset="2"/>
              </a:rPr>
              <a:t>   {</a:t>
            </a:r>
          </a:p>
          <a:p>
            <a:pPr>
              <a:buFont typeface="Monotype Sorts" pitchFamily="2" charset="2"/>
              <a:buNone/>
            </a:pPr>
            <a:r>
              <a:rPr lang="en-US" altLang="en-US" sz="1800" b="1">
                <a:latin typeface="Courier New" panose="02070309020205020404" pitchFamily="49" charset="0"/>
                <a:sym typeface="Symbol" panose="05050102010706020507" pitchFamily="18" charset="2"/>
              </a:rPr>
              <a:t>      if (u-&gt;color == WHITE)</a:t>
            </a:r>
          </a:p>
          <a:p>
            <a:pPr>
              <a:buFont typeface="Monotype Sorts" pitchFamily="2" charset="2"/>
              <a:buNone/>
            </a:pPr>
            <a:r>
              <a:rPr lang="en-US" altLang="en-US" sz="1800" b="1">
                <a:latin typeface="Courier New" panose="02070309020205020404" pitchFamily="49" charset="0"/>
                <a:sym typeface="Symbol" panose="05050102010706020507" pitchFamily="18" charset="2"/>
              </a:rPr>
              <a:t>         DFS_Visit(u);</a:t>
            </a:r>
          </a:p>
          <a:p>
            <a:pPr>
              <a:buFont typeface="Monotype Sorts" pitchFamily="2" charset="2"/>
              <a:buNone/>
            </a:pPr>
            <a:r>
              <a:rPr lang="en-US" altLang="en-US" sz="1800" b="1">
                <a:latin typeface="Courier New" panose="02070309020205020404" pitchFamily="49" charset="0"/>
                <a:sym typeface="Symbol" panose="05050102010706020507" pitchFamily="18" charset="2"/>
              </a:rPr>
              <a:t>   }</a:t>
            </a:r>
          </a:p>
          <a:p>
            <a:pPr>
              <a:buFont typeface="Monotype Sorts" pitchFamily="2" charset="2"/>
              <a:buNone/>
            </a:pPr>
            <a:r>
              <a:rPr lang="en-US" altLang="en-US" sz="1800" b="1">
                <a:latin typeface="Courier New" panose="02070309020205020404" pitchFamily="49" charset="0"/>
                <a:sym typeface="Symbol" panose="05050102010706020507" pitchFamily="18" charset="2"/>
              </a:rPr>
              <a:t>}</a:t>
            </a:r>
            <a:endParaRPr lang="en-US" altLang="en-US" sz="1800" b="1">
              <a:latin typeface="Courier New" panose="02070309020205020404" pitchFamily="49" charset="0"/>
            </a:endParaRPr>
          </a:p>
        </p:txBody>
      </p:sp>
      <p:sp>
        <p:nvSpPr>
          <p:cNvPr id="37892" name="Rectangle 4">
            <a:extLst>
              <a:ext uri="{FF2B5EF4-FFF2-40B4-BE49-F238E27FC236}">
                <a16:creationId xmlns:a16="http://schemas.microsoft.com/office/drawing/2014/main" id="{B151A4AB-44A6-4E37-87F3-D295199A524F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/>
        <p:txBody>
          <a:bodyPr/>
          <a:lstStyle/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en-US" sz="1600" b="1">
                <a:latin typeface="Courier New" panose="02070309020205020404" pitchFamily="49" charset="0"/>
              </a:rPr>
              <a:t>DFS_Visit(u)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en-US" sz="1600" b="1">
                <a:latin typeface="Courier New" panose="02070309020205020404" pitchFamily="49" charset="0"/>
              </a:rPr>
              <a:t>{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en-US" sz="1600" b="1">
                <a:latin typeface="Courier New" panose="02070309020205020404" pitchFamily="49" charset="0"/>
              </a:rPr>
              <a:t>   u-&gt;color = GREY;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en-US" sz="1600" b="1">
                <a:latin typeface="Courier New" panose="02070309020205020404" pitchFamily="49" charset="0"/>
              </a:rPr>
              <a:t>   time = time+1;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en-US" sz="1600" b="1">
                <a:latin typeface="Courier New" panose="02070309020205020404" pitchFamily="49" charset="0"/>
              </a:rPr>
              <a:t>   u-&gt;d = time;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en-US" sz="1600" b="1">
                <a:latin typeface="Courier New" panose="02070309020205020404" pitchFamily="49" charset="0"/>
              </a:rPr>
              <a:t>   for each v </a:t>
            </a:r>
            <a:r>
              <a:rPr lang="en-US" altLang="en-US" sz="1800" b="1">
                <a:latin typeface="Courier New" panose="02070309020205020404" pitchFamily="49" charset="0"/>
                <a:sym typeface="Symbol" panose="05050102010706020507" pitchFamily="18" charset="2"/>
              </a:rPr>
              <a:t> u-&gt;Adj[]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en-US" sz="1800" b="1">
                <a:latin typeface="Courier New" panose="02070309020205020404" pitchFamily="49" charset="0"/>
                <a:sym typeface="Symbol" panose="05050102010706020507" pitchFamily="18" charset="2"/>
              </a:rPr>
              <a:t>   {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en-US" sz="1800" b="1">
                <a:latin typeface="Courier New" panose="02070309020205020404" pitchFamily="49" charset="0"/>
                <a:sym typeface="Symbol" panose="05050102010706020507" pitchFamily="18" charset="2"/>
              </a:rPr>
              <a:t>      if (v-&gt;color == WHITE)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en-US" sz="1800" b="1">
                <a:latin typeface="Courier New" panose="02070309020205020404" pitchFamily="49" charset="0"/>
                <a:sym typeface="Symbol" panose="05050102010706020507" pitchFamily="18" charset="2"/>
              </a:rPr>
              <a:t>         DFS_Visit(v);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en-US" sz="1800" b="1">
                <a:latin typeface="Courier New" panose="02070309020205020404" pitchFamily="49" charset="0"/>
                <a:sym typeface="Symbol" panose="05050102010706020507" pitchFamily="18" charset="2"/>
              </a:rPr>
              <a:t>   }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en-US" sz="1800" b="1">
                <a:latin typeface="Courier New" panose="02070309020205020404" pitchFamily="49" charset="0"/>
                <a:sym typeface="Symbol" panose="05050102010706020507" pitchFamily="18" charset="2"/>
              </a:rPr>
              <a:t>   u-&gt;color = BLACK;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en-US" sz="1800" b="1">
                <a:latin typeface="Courier New" panose="02070309020205020404" pitchFamily="49" charset="0"/>
                <a:sym typeface="Symbol" panose="05050102010706020507" pitchFamily="18" charset="2"/>
              </a:rPr>
              <a:t>   time = time+1;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en-US" sz="1800" b="1">
                <a:latin typeface="Courier New" panose="02070309020205020404" pitchFamily="49" charset="0"/>
                <a:sym typeface="Symbol" panose="05050102010706020507" pitchFamily="18" charset="2"/>
              </a:rPr>
              <a:t>   u-&gt;f = time;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en-US" sz="1800" b="1">
                <a:latin typeface="Courier New" panose="02070309020205020404" pitchFamily="49" charset="0"/>
                <a:sym typeface="Symbol" panose="05050102010706020507" pitchFamily="18" charset="2"/>
              </a:rPr>
              <a:t>}</a:t>
            </a:r>
          </a:p>
        </p:txBody>
      </p:sp>
      <p:sp>
        <p:nvSpPr>
          <p:cNvPr id="37893" name="Line 5">
            <a:extLst>
              <a:ext uri="{FF2B5EF4-FFF2-40B4-BE49-F238E27FC236}">
                <a16:creationId xmlns:a16="http://schemas.microsoft.com/office/drawing/2014/main" id="{CD7DD56B-2430-49AB-9F6E-DF6995F6904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495800" y="1524000"/>
            <a:ext cx="0" cy="4495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1" u="none" strike="noStrike" kern="1200" cap="none" spc="0" normalizeH="0" baseline="0" noProof="0">
              <a:ln>
                <a:noFill/>
              </a:ln>
              <a:solidFill>
                <a:srgbClr val="0033CC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37894" name="Text Box 6">
            <a:extLst>
              <a:ext uri="{FF2B5EF4-FFF2-40B4-BE49-F238E27FC236}">
                <a16:creationId xmlns:a16="http://schemas.microsoft.com/office/drawing/2014/main" id="{777E38E7-E941-41C9-82B9-1A2DFC7262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6663" y="6151563"/>
            <a:ext cx="41021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1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What will be the running time?</a:t>
            </a: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>
            <a:extLst>
              <a:ext uri="{FF2B5EF4-FFF2-40B4-BE49-F238E27FC236}">
                <a16:creationId xmlns:a16="http://schemas.microsoft.com/office/drawing/2014/main" id="{45604C53-BFC5-460D-BC7D-9CDD9EE7B94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Depth-First Search: The Code</a:t>
            </a:r>
          </a:p>
        </p:txBody>
      </p:sp>
      <p:sp>
        <p:nvSpPr>
          <p:cNvPr id="38915" name="Rectangle 3">
            <a:extLst>
              <a:ext uri="{FF2B5EF4-FFF2-40B4-BE49-F238E27FC236}">
                <a16:creationId xmlns:a16="http://schemas.microsoft.com/office/drawing/2014/main" id="{D5707533-C421-426D-A4A0-7C35C0F81192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>
              <a:buFont typeface="Monotype Sorts" pitchFamily="2" charset="2"/>
              <a:buNone/>
            </a:pPr>
            <a:r>
              <a:rPr lang="en-US" altLang="en-US" sz="1800" b="1">
                <a:latin typeface="Courier New" panose="02070309020205020404" pitchFamily="49" charset="0"/>
              </a:rPr>
              <a:t>DFS(G)</a:t>
            </a:r>
          </a:p>
          <a:p>
            <a:pPr>
              <a:buFont typeface="Monotype Sorts" pitchFamily="2" charset="2"/>
              <a:buNone/>
            </a:pPr>
            <a:r>
              <a:rPr lang="en-US" altLang="en-US" sz="1800" b="1">
                <a:latin typeface="Courier New" panose="02070309020205020404" pitchFamily="49" charset="0"/>
              </a:rPr>
              <a:t>{</a:t>
            </a:r>
          </a:p>
          <a:p>
            <a:pPr>
              <a:buFont typeface="Monotype Sorts" pitchFamily="2" charset="2"/>
              <a:buNone/>
            </a:pPr>
            <a:r>
              <a:rPr lang="en-US" altLang="en-US" sz="1800" b="1">
                <a:latin typeface="Courier New" panose="02070309020205020404" pitchFamily="49" charset="0"/>
              </a:rPr>
              <a:t>   for each vertex u </a:t>
            </a:r>
            <a:r>
              <a:rPr lang="en-US" altLang="en-US" sz="1800" b="1">
                <a:latin typeface="Courier New" panose="02070309020205020404" pitchFamily="49" charset="0"/>
                <a:sym typeface="Symbol" panose="05050102010706020507" pitchFamily="18" charset="2"/>
              </a:rPr>
              <a:t> G-&gt;V</a:t>
            </a:r>
          </a:p>
          <a:p>
            <a:pPr>
              <a:buFont typeface="Monotype Sorts" pitchFamily="2" charset="2"/>
              <a:buNone/>
            </a:pPr>
            <a:r>
              <a:rPr lang="en-US" altLang="en-US" sz="1800" b="1">
                <a:latin typeface="Courier New" panose="02070309020205020404" pitchFamily="49" charset="0"/>
                <a:sym typeface="Symbol" panose="05050102010706020507" pitchFamily="18" charset="2"/>
              </a:rPr>
              <a:t>   {</a:t>
            </a:r>
          </a:p>
          <a:p>
            <a:pPr>
              <a:buFont typeface="Monotype Sorts" pitchFamily="2" charset="2"/>
              <a:buNone/>
            </a:pPr>
            <a:r>
              <a:rPr lang="en-US" altLang="en-US" sz="1800" b="1">
                <a:latin typeface="Courier New" panose="02070309020205020404" pitchFamily="49" charset="0"/>
                <a:sym typeface="Symbol" panose="05050102010706020507" pitchFamily="18" charset="2"/>
              </a:rPr>
              <a:t>      u-&gt;color = WHITE;</a:t>
            </a:r>
          </a:p>
          <a:p>
            <a:pPr>
              <a:buFont typeface="Monotype Sorts" pitchFamily="2" charset="2"/>
              <a:buNone/>
            </a:pPr>
            <a:r>
              <a:rPr lang="en-US" altLang="en-US" sz="1800" b="1">
                <a:latin typeface="Courier New" panose="02070309020205020404" pitchFamily="49" charset="0"/>
                <a:sym typeface="Symbol" panose="05050102010706020507" pitchFamily="18" charset="2"/>
              </a:rPr>
              <a:t>   }</a:t>
            </a:r>
          </a:p>
          <a:p>
            <a:pPr>
              <a:buFont typeface="Monotype Sorts" pitchFamily="2" charset="2"/>
              <a:buNone/>
            </a:pPr>
            <a:r>
              <a:rPr lang="en-US" altLang="en-US" sz="1800" b="1">
                <a:latin typeface="Courier New" panose="02070309020205020404" pitchFamily="49" charset="0"/>
                <a:sym typeface="Symbol" panose="05050102010706020507" pitchFamily="18" charset="2"/>
              </a:rPr>
              <a:t>   time = 0;</a:t>
            </a:r>
          </a:p>
          <a:p>
            <a:pPr>
              <a:buFont typeface="Monotype Sorts" pitchFamily="2" charset="2"/>
              <a:buNone/>
            </a:pPr>
            <a:r>
              <a:rPr lang="en-US" altLang="en-US" sz="1800" b="1">
                <a:latin typeface="Courier New" panose="02070309020205020404" pitchFamily="49" charset="0"/>
                <a:sym typeface="Symbol" panose="05050102010706020507" pitchFamily="18" charset="2"/>
              </a:rPr>
              <a:t>   for each vertex </a:t>
            </a:r>
            <a:r>
              <a:rPr lang="en-US" altLang="en-US" sz="1800" b="1">
                <a:latin typeface="Courier New" panose="02070309020205020404" pitchFamily="49" charset="0"/>
              </a:rPr>
              <a:t>u </a:t>
            </a:r>
            <a:r>
              <a:rPr lang="en-US" altLang="en-US" sz="1800" b="1">
                <a:latin typeface="Courier New" panose="02070309020205020404" pitchFamily="49" charset="0"/>
                <a:sym typeface="Symbol" panose="05050102010706020507" pitchFamily="18" charset="2"/>
              </a:rPr>
              <a:t> G-&gt;V</a:t>
            </a:r>
          </a:p>
          <a:p>
            <a:pPr>
              <a:buFont typeface="Monotype Sorts" pitchFamily="2" charset="2"/>
              <a:buNone/>
            </a:pPr>
            <a:r>
              <a:rPr lang="en-US" altLang="en-US" sz="1800" b="1">
                <a:latin typeface="Courier New" panose="02070309020205020404" pitchFamily="49" charset="0"/>
                <a:sym typeface="Symbol" panose="05050102010706020507" pitchFamily="18" charset="2"/>
              </a:rPr>
              <a:t>   {</a:t>
            </a:r>
          </a:p>
          <a:p>
            <a:pPr>
              <a:buFont typeface="Monotype Sorts" pitchFamily="2" charset="2"/>
              <a:buNone/>
            </a:pPr>
            <a:r>
              <a:rPr lang="en-US" altLang="en-US" sz="1800" b="1">
                <a:latin typeface="Courier New" panose="02070309020205020404" pitchFamily="49" charset="0"/>
                <a:sym typeface="Symbol" panose="05050102010706020507" pitchFamily="18" charset="2"/>
              </a:rPr>
              <a:t>      if (u-&gt;color == WHITE)</a:t>
            </a:r>
          </a:p>
          <a:p>
            <a:pPr>
              <a:buFont typeface="Monotype Sorts" pitchFamily="2" charset="2"/>
              <a:buNone/>
            </a:pPr>
            <a:r>
              <a:rPr lang="en-US" altLang="en-US" sz="1800" b="1">
                <a:latin typeface="Courier New" panose="02070309020205020404" pitchFamily="49" charset="0"/>
                <a:sym typeface="Symbol" panose="05050102010706020507" pitchFamily="18" charset="2"/>
              </a:rPr>
              <a:t>         DFS_Visit(u);</a:t>
            </a:r>
          </a:p>
          <a:p>
            <a:pPr>
              <a:buFont typeface="Monotype Sorts" pitchFamily="2" charset="2"/>
              <a:buNone/>
            </a:pPr>
            <a:r>
              <a:rPr lang="en-US" altLang="en-US" sz="1800" b="1">
                <a:latin typeface="Courier New" panose="02070309020205020404" pitchFamily="49" charset="0"/>
                <a:sym typeface="Symbol" panose="05050102010706020507" pitchFamily="18" charset="2"/>
              </a:rPr>
              <a:t>   }</a:t>
            </a:r>
          </a:p>
          <a:p>
            <a:pPr>
              <a:buFont typeface="Monotype Sorts" pitchFamily="2" charset="2"/>
              <a:buNone/>
            </a:pPr>
            <a:r>
              <a:rPr lang="en-US" altLang="en-US" sz="1800" b="1">
                <a:latin typeface="Courier New" panose="02070309020205020404" pitchFamily="49" charset="0"/>
                <a:sym typeface="Symbol" panose="05050102010706020507" pitchFamily="18" charset="2"/>
              </a:rPr>
              <a:t>}</a:t>
            </a:r>
            <a:endParaRPr lang="en-US" altLang="en-US" sz="1800" b="1">
              <a:latin typeface="Courier New" panose="02070309020205020404" pitchFamily="49" charset="0"/>
            </a:endParaRPr>
          </a:p>
        </p:txBody>
      </p:sp>
      <p:sp>
        <p:nvSpPr>
          <p:cNvPr id="38916" name="Rectangle 4">
            <a:extLst>
              <a:ext uri="{FF2B5EF4-FFF2-40B4-BE49-F238E27FC236}">
                <a16:creationId xmlns:a16="http://schemas.microsoft.com/office/drawing/2014/main" id="{F0D526BA-B292-4BC5-837E-A6762ADBFDA9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/>
        <p:txBody>
          <a:bodyPr/>
          <a:lstStyle/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en-US" sz="1600" b="1">
                <a:latin typeface="Courier New" panose="02070309020205020404" pitchFamily="49" charset="0"/>
              </a:rPr>
              <a:t>DFS_Visit(u)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en-US" sz="1600" b="1">
                <a:latin typeface="Courier New" panose="02070309020205020404" pitchFamily="49" charset="0"/>
              </a:rPr>
              <a:t>{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en-US" sz="1600" b="1">
                <a:latin typeface="Courier New" panose="02070309020205020404" pitchFamily="49" charset="0"/>
              </a:rPr>
              <a:t>   u-&gt;color = GREY;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en-US" sz="1600" b="1">
                <a:latin typeface="Courier New" panose="02070309020205020404" pitchFamily="49" charset="0"/>
              </a:rPr>
              <a:t>   time = time+1;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en-US" sz="1600" b="1">
                <a:latin typeface="Courier New" panose="02070309020205020404" pitchFamily="49" charset="0"/>
              </a:rPr>
              <a:t>   u-&gt;d = time;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en-US" sz="1600" b="1">
                <a:latin typeface="Courier New" panose="02070309020205020404" pitchFamily="49" charset="0"/>
              </a:rPr>
              <a:t>   for each v </a:t>
            </a:r>
            <a:r>
              <a:rPr lang="en-US" altLang="en-US" sz="1800" b="1">
                <a:latin typeface="Courier New" panose="02070309020205020404" pitchFamily="49" charset="0"/>
                <a:sym typeface="Symbol" panose="05050102010706020507" pitchFamily="18" charset="2"/>
              </a:rPr>
              <a:t> u-&gt;Adj[]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en-US" sz="1800" b="1">
                <a:latin typeface="Courier New" panose="02070309020205020404" pitchFamily="49" charset="0"/>
                <a:sym typeface="Symbol" panose="05050102010706020507" pitchFamily="18" charset="2"/>
              </a:rPr>
              <a:t>   {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en-US" sz="1800" b="1">
                <a:latin typeface="Courier New" panose="02070309020205020404" pitchFamily="49" charset="0"/>
                <a:sym typeface="Symbol" panose="05050102010706020507" pitchFamily="18" charset="2"/>
              </a:rPr>
              <a:t>      if (v-&gt;color == WHITE)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en-US" sz="1800" b="1">
                <a:latin typeface="Courier New" panose="02070309020205020404" pitchFamily="49" charset="0"/>
                <a:sym typeface="Symbol" panose="05050102010706020507" pitchFamily="18" charset="2"/>
              </a:rPr>
              <a:t>         DFS_Visit(v);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en-US" sz="1800" b="1">
                <a:latin typeface="Courier New" panose="02070309020205020404" pitchFamily="49" charset="0"/>
                <a:sym typeface="Symbol" panose="05050102010706020507" pitchFamily="18" charset="2"/>
              </a:rPr>
              <a:t>   }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en-US" sz="1800" b="1">
                <a:latin typeface="Courier New" panose="02070309020205020404" pitchFamily="49" charset="0"/>
                <a:sym typeface="Symbol" panose="05050102010706020507" pitchFamily="18" charset="2"/>
              </a:rPr>
              <a:t>   u-&gt;color = BLACK;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en-US" sz="1800" b="1">
                <a:latin typeface="Courier New" panose="02070309020205020404" pitchFamily="49" charset="0"/>
                <a:sym typeface="Symbol" panose="05050102010706020507" pitchFamily="18" charset="2"/>
              </a:rPr>
              <a:t>   time = time+1;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en-US" sz="1800" b="1">
                <a:latin typeface="Courier New" panose="02070309020205020404" pitchFamily="49" charset="0"/>
                <a:sym typeface="Symbol" panose="05050102010706020507" pitchFamily="18" charset="2"/>
              </a:rPr>
              <a:t>   u-&gt;f = time;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en-US" sz="1800" b="1">
                <a:latin typeface="Courier New" panose="02070309020205020404" pitchFamily="49" charset="0"/>
                <a:sym typeface="Symbol" panose="05050102010706020507" pitchFamily="18" charset="2"/>
              </a:rPr>
              <a:t>}</a:t>
            </a:r>
          </a:p>
        </p:txBody>
      </p:sp>
      <p:sp>
        <p:nvSpPr>
          <p:cNvPr id="38917" name="Line 5">
            <a:extLst>
              <a:ext uri="{FF2B5EF4-FFF2-40B4-BE49-F238E27FC236}">
                <a16:creationId xmlns:a16="http://schemas.microsoft.com/office/drawing/2014/main" id="{121E2FAA-E793-46EB-8919-DC05C99CA11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495800" y="1524000"/>
            <a:ext cx="0" cy="4495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1" u="none" strike="noStrike" kern="1200" cap="none" spc="0" normalizeH="0" baseline="0" noProof="0">
              <a:ln>
                <a:noFill/>
              </a:ln>
              <a:solidFill>
                <a:srgbClr val="0033CC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38918" name="Text Box 6">
            <a:extLst>
              <a:ext uri="{FF2B5EF4-FFF2-40B4-BE49-F238E27FC236}">
                <a16:creationId xmlns:a16="http://schemas.microsoft.com/office/drawing/2014/main" id="{2E1A8584-4A9E-4A74-942D-E19B12DB09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03338" y="5943600"/>
            <a:ext cx="6567487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1" i="1" u="none" strike="noStrike" kern="1200" cap="none" spc="0" normalizeH="0" baseline="0" noProof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Running time: O(n</a:t>
            </a:r>
            <a:r>
              <a:rPr kumimoji="0" lang="en-US" altLang="en-US" sz="2000" b="1" i="1" u="none" strike="noStrike" kern="1200" cap="none" spc="0" normalizeH="0" baseline="30000" noProof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2</a:t>
            </a:r>
            <a:r>
              <a:rPr kumimoji="0" lang="en-US" altLang="en-US" sz="2000" b="1" i="1" u="none" strike="noStrike" kern="1200" cap="none" spc="0" normalizeH="0" baseline="0" noProof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) because call DFS_Visit on each vertex, </a:t>
            </a:r>
            <a:br>
              <a:rPr kumimoji="0" lang="en-US" altLang="en-US" sz="2000" b="1" i="1" u="none" strike="noStrike" kern="1200" cap="none" spc="0" normalizeH="0" baseline="0" noProof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</a:br>
            <a:r>
              <a:rPr kumimoji="0" lang="en-US" altLang="en-US" sz="2000" b="1" i="1" u="none" strike="noStrike" kern="1200" cap="none" spc="0" normalizeH="0" baseline="0" noProof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and the loop over Adj[] can run as many as |V| times</a:t>
            </a: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>
            <a:extLst>
              <a:ext uri="{FF2B5EF4-FFF2-40B4-BE49-F238E27FC236}">
                <a16:creationId xmlns:a16="http://schemas.microsoft.com/office/drawing/2014/main" id="{544D8C55-825B-46CB-A9AA-9B5917976C4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Depth-First Search: The Code</a:t>
            </a:r>
          </a:p>
        </p:txBody>
      </p:sp>
      <p:sp>
        <p:nvSpPr>
          <p:cNvPr id="39939" name="Rectangle 3">
            <a:extLst>
              <a:ext uri="{FF2B5EF4-FFF2-40B4-BE49-F238E27FC236}">
                <a16:creationId xmlns:a16="http://schemas.microsoft.com/office/drawing/2014/main" id="{6D3D1691-A424-4116-A025-A8E06CBA7787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>
              <a:buFont typeface="Monotype Sorts" pitchFamily="2" charset="2"/>
              <a:buNone/>
            </a:pPr>
            <a:r>
              <a:rPr lang="en-US" altLang="en-US" sz="1800" b="1">
                <a:latin typeface="Courier New" panose="02070309020205020404" pitchFamily="49" charset="0"/>
              </a:rPr>
              <a:t>DFS(G)</a:t>
            </a:r>
          </a:p>
          <a:p>
            <a:pPr>
              <a:buFont typeface="Monotype Sorts" pitchFamily="2" charset="2"/>
              <a:buNone/>
            </a:pPr>
            <a:r>
              <a:rPr lang="en-US" altLang="en-US" sz="1800" b="1">
                <a:latin typeface="Courier New" panose="02070309020205020404" pitchFamily="49" charset="0"/>
              </a:rPr>
              <a:t>{</a:t>
            </a:r>
          </a:p>
          <a:p>
            <a:pPr>
              <a:buFont typeface="Monotype Sorts" pitchFamily="2" charset="2"/>
              <a:buNone/>
            </a:pPr>
            <a:r>
              <a:rPr lang="en-US" altLang="en-US" sz="1800" b="1">
                <a:latin typeface="Courier New" panose="02070309020205020404" pitchFamily="49" charset="0"/>
              </a:rPr>
              <a:t>   for each vertex u </a:t>
            </a:r>
            <a:r>
              <a:rPr lang="en-US" altLang="en-US" sz="1800" b="1">
                <a:latin typeface="Courier New" panose="02070309020205020404" pitchFamily="49" charset="0"/>
                <a:sym typeface="Symbol" panose="05050102010706020507" pitchFamily="18" charset="2"/>
              </a:rPr>
              <a:t> G-&gt;V</a:t>
            </a:r>
          </a:p>
          <a:p>
            <a:pPr>
              <a:buFont typeface="Monotype Sorts" pitchFamily="2" charset="2"/>
              <a:buNone/>
            </a:pPr>
            <a:r>
              <a:rPr lang="en-US" altLang="en-US" sz="1800" b="1">
                <a:latin typeface="Courier New" panose="02070309020205020404" pitchFamily="49" charset="0"/>
                <a:sym typeface="Symbol" panose="05050102010706020507" pitchFamily="18" charset="2"/>
              </a:rPr>
              <a:t>   {</a:t>
            </a:r>
          </a:p>
          <a:p>
            <a:pPr>
              <a:buFont typeface="Monotype Sorts" pitchFamily="2" charset="2"/>
              <a:buNone/>
            </a:pPr>
            <a:r>
              <a:rPr lang="en-US" altLang="en-US" sz="1800" b="1">
                <a:latin typeface="Courier New" panose="02070309020205020404" pitchFamily="49" charset="0"/>
                <a:sym typeface="Symbol" panose="05050102010706020507" pitchFamily="18" charset="2"/>
              </a:rPr>
              <a:t>      u-&gt;color = WHITE;</a:t>
            </a:r>
          </a:p>
          <a:p>
            <a:pPr>
              <a:buFont typeface="Monotype Sorts" pitchFamily="2" charset="2"/>
              <a:buNone/>
            </a:pPr>
            <a:r>
              <a:rPr lang="en-US" altLang="en-US" sz="1800" b="1">
                <a:latin typeface="Courier New" panose="02070309020205020404" pitchFamily="49" charset="0"/>
                <a:sym typeface="Symbol" panose="05050102010706020507" pitchFamily="18" charset="2"/>
              </a:rPr>
              <a:t>   }</a:t>
            </a:r>
          </a:p>
          <a:p>
            <a:pPr>
              <a:buFont typeface="Monotype Sorts" pitchFamily="2" charset="2"/>
              <a:buNone/>
            </a:pPr>
            <a:r>
              <a:rPr lang="en-US" altLang="en-US" sz="1800" b="1">
                <a:latin typeface="Courier New" panose="02070309020205020404" pitchFamily="49" charset="0"/>
                <a:sym typeface="Symbol" panose="05050102010706020507" pitchFamily="18" charset="2"/>
              </a:rPr>
              <a:t>   time = 0;</a:t>
            </a:r>
          </a:p>
          <a:p>
            <a:pPr>
              <a:buFont typeface="Monotype Sorts" pitchFamily="2" charset="2"/>
              <a:buNone/>
            </a:pPr>
            <a:r>
              <a:rPr lang="en-US" altLang="en-US" sz="1800" b="1">
                <a:latin typeface="Courier New" panose="02070309020205020404" pitchFamily="49" charset="0"/>
                <a:sym typeface="Symbol" panose="05050102010706020507" pitchFamily="18" charset="2"/>
              </a:rPr>
              <a:t>   for each vertex </a:t>
            </a:r>
            <a:r>
              <a:rPr lang="en-US" altLang="en-US" sz="1800" b="1">
                <a:latin typeface="Courier New" panose="02070309020205020404" pitchFamily="49" charset="0"/>
              </a:rPr>
              <a:t>u </a:t>
            </a:r>
            <a:r>
              <a:rPr lang="en-US" altLang="en-US" sz="1800" b="1">
                <a:latin typeface="Courier New" panose="02070309020205020404" pitchFamily="49" charset="0"/>
                <a:sym typeface="Symbol" panose="05050102010706020507" pitchFamily="18" charset="2"/>
              </a:rPr>
              <a:t> G-&gt;V</a:t>
            </a:r>
          </a:p>
          <a:p>
            <a:pPr>
              <a:buFont typeface="Monotype Sorts" pitchFamily="2" charset="2"/>
              <a:buNone/>
            </a:pPr>
            <a:r>
              <a:rPr lang="en-US" altLang="en-US" sz="1800" b="1">
                <a:latin typeface="Courier New" panose="02070309020205020404" pitchFamily="49" charset="0"/>
                <a:sym typeface="Symbol" panose="05050102010706020507" pitchFamily="18" charset="2"/>
              </a:rPr>
              <a:t>   {</a:t>
            </a:r>
          </a:p>
          <a:p>
            <a:pPr>
              <a:buFont typeface="Monotype Sorts" pitchFamily="2" charset="2"/>
              <a:buNone/>
            </a:pPr>
            <a:r>
              <a:rPr lang="en-US" altLang="en-US" sz="1800" b="1">
                <a:latin typeface="Courier New" panose="02070309020205020404" pitchFamily="49" charset="0"/>
                <a:sym typeface="Symbol" panose="05050102010706020507" pitchFamily="18" charset="2"/>
              </a:rPr>
              <a:t>      if (u-&gt;color == WHITE)</a:t>
            </a:r>
          </a:p>
          <a:p>
            <a:pPr>
              <a:buFont typeface="Monotype Sorts" pitchFamily="2" charset="2"/>
              <a:buNone/>
            </a:pPr>
            <a:r>
              <a:rPr lang="en-US" altLang="en-US" sz="1800" b="1">
                <a:latin typeface="Courier New" panose="02070309020205020404" pitchFamily="49" charset="0"/>
                <a:sym typeface="Symbol" panose="05050102010706020507" pitchFamily="18" charset="2"/>
              </a:rPr>
              <a:t>         DFS_Visit(u);</a:t>
            </a:r>
          </a:p>
          <a:p>
            <a:pPr>
              <a:buFont typeface="Monotype Sorts" pitchFamily="2" charset="2"/>
              <a:buNone/>
            </a:pPr>
            <a:r>
              <a:rPr lang="en-US" altLang="en-US" sz="1800" b="1">
                <a:latin typeface="Courier New" panose="02070309020205020404" pitchFamily="49" charset="0"/>
                <a:sym typeface="Symbol" panose="05050102010706020507" pitchFamily="18" charset="2"/>
              </a:rPr>
              <a:t>   }</a:t>
            </a:r>
          </a:p>
          <a:p>
            <a:pPr>
              <a:buFont typeface="Monotype Sorts" pitchFamily="2" charset="2"/>
              <a:buNone/>
            </a:pPr>
            <a:r>
              <a:rPr lang="en-US" altLang="en-US" sz="1800" b="1">
                <a:latin typeface="Courier New" panose="02070309020205020404" pitchFamily="49" charset="0"/>
                <a:sym typeface="Symbol" panose="05050102010706020507" pitchFamily="18" charset="2"/>
              </a:rPr>
              <a:t>}</a:t>
            </a:r>
            <a:endParaRPr lang="en-US" altLang="en-US" sz="1800" b="1">
              <a:latin typeface="Courier New" panose="02070309020205020404" pitchFamily="49" charset="0"/>
            </a:endParaRPr>
          </a:p>
        </p:txBody>
      </p:sp>
      <p:sp>
        <p:nvSpPr>
          <p:cNvPr id="39940" name="Rectangle 4">
            <a:extLst>
              <a:ext uri="{FF2B5EF4-FFF2-40B4-BE49-F238E27FC236}">
                <a16:creationId xmlns:a16="http://schemas.microsoft.com/office/drawing/2014/main" id="{8F14CAAB-B64F-4439-8F2C-D0F89F6B212A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/>
        <p:txBody>
          <a:bodyPr/>
          <a:lstStyle/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en-US" sz="1600" b="1">
                <a:latin typeface="Courier New" panose="02070309020205020404" pitchFamily="49" charset="0"/>
              </a:rPr>
              <a:t>DFS_Visit(u)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en-US" sz="1600" b="1">
                <a:latin typeface="Courier New" panose="02070309020205020404" pitchFamily="49" charset="0"/>
              </a:rPr>
              <a:t>{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en-US" sz="1600" b="1">
                <a:latin typeface="Courier New" panose="02070309020205020404" pitchFamily="49" charset="0"/>
              </a:rPr>
              <a:t>   u-&gt;color = GREY;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en-US" sz="1600" b="1">
                <a:latin typeface="Courier New" panose="02070309020205020404" pitchFamily="49" charset="0"/>
              </a:rPr>
              <a:t>   time = time+1;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en-US" sz="1600" b="1">
                <a:latin typeface="Courier New" panose="02070309020205020404" pitchFamily="49" charset="0"/>
              </a:rPr>
              <a:t>   u-&gt;d = time;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en-US" sz="1600" b="1">
                <a:latin typeface="Courier New" panose="02070309020205020404" pitchFamily="49" charset="0"/>
              </a:rPr>
              <a:t>   for each v </a:t>
            </a:r>
            <a:r>
              <a:rPr lang="en-US" altLang="en-US" sz="1800" b="1">
                <a:latin typeface="Courier New" panose="02070309020205020404" pitchFamily="49" charset="0"/>
                <a:sym typeface="Symbol" panose="05050102010706020507" pitchFamily="18" charset="2"/>
              </a:rPr>
              <a:t> u-&gt;Adj[]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en-US" sz="1800" b="1">
                <a:latin typeface="Courier New" panose="02070309020205020404" pitchFamily="49" charset="0"/>
                <a:sym typeface="Symbol" panose="05050102010706020507" pitchFamily="18" charset="2"/>
              </a:rPr>
              <a:t>   {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en-US" sz="1800" b="1">
                <a:latin typeface="Courier New" panose="02070309020205020404" pitchFamily="49" charset="0"/>
                <a:sym typeface="Symbol" panose="05050102010706020507" pitchFamily="18" charset="2"/>
              </a:rPr>
              <a:t>      if (v-&gt;color == WHITE)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en-US" sz="1800" b="1">
                <a:latin typeface="Courier New" panose="02070309020205020404" pitchFamily="49" charset="0"/>
                <a:sym typeface="Symbol" panose="05050102010706020507" pitchFamily="18" charset="2"/>
              </a:rPr>
              <a:t>         DFS_Visit(v);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en-US" sz="1800" b="1">
                <a:latin typeface="Courier New" panose="02070309020205020404" pitchFamily="49" charset="0"/>
                <a:sym typeface="Symbol" panose="05050102010706020507" pitchFamily="18" charset="2"/>
              </a:rPr>
              <a:t>   }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en-US" sz="1800" b="1">
                <a:latin typeface="Courier New" panose="02070309020205020404" pitchFamily="49" charset="0"/>
                <a:sym typeface="Symbol" panose="05050102010706020507" pitchFamily="18" charset="2"/>
              </a:rPr>
              <a:t>   u-&gt;color = BLACK;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en-US" sz="1800" b="1">
                <a:latin typeface="Courier New" panose="02070309020205020404" pitchFamily="49" charset="0"/>
                <a:sym typeface="Symbol" panose="05050102010706020507" pitchFamily="18" charset="2"/>
              </a:rPr>
              <a:t>   time = time+1;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en-US" sz="1800" b="1">
                <a:latin typeface="Courier New" panose="02070309020205020404" pitchFamily="49" charset="0"/>
                <a:sym typeface="Symbol" panose="05050102010706020507" pitchFamily="18" charset="2"/>
              </a:rPr>
              <a:t>   u-&gt;f = time;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en-US" sz="1800" b="1">
                <a:latin typeface="Courier New" panose="02070309020205020404" pitchFamily="49" charset="0"/>
                <a:sym typeface="Symbol" panose="05050102010706020507" pitchFamily="18" charset="2"/>
              </a:rPr>
              <a:t>}</a:t>
            </a:r>
          </a:p>
        </p:txBody>
      </p:sp>
      <p:sp>
        <p:nvSpPr>
          <p:cNvPr id="39941" name="Line 5">
            <a:extLst>
              <a:ext uri="{FF2B5EF4-FFF2-40B4-BE49-F238E27FC236}">
                <a16:creationId xmlns:a16="http://schemas.microsoft.com/office/drawing/2014/main" id="{5DFA7D61-115B-411D-A3E1-D9BA979FB37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495800" y="1524000"/>
            <a:ext cx="0" cy="4495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1" u="none" strike="noStrike" kern="1200" cap="none" spc="0" normalizeH="0" baseline="0" noProof="0">
              <a:ln>
                <a:noFill/>
              </a:ln>
              <a:solidFill>
                <a:srgbClr val="0033CC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39942" name="Text Box 6">
            <a:extLst>
              <a:ext uri="{FF2B5EF4-FFF2-40B4-BE49-F238E27FC236}">
                <a16:creationId xmlns:a16="http://schemas.microsoft.com/office/drawing/2014/main" id="{17AB7611-C527-4D84-AE03-237E0F24F7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47838" y="5943600"/>
            <a:ext cx="5711825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1" i="1" u="none" strike="noStrike" kern="1200" cap="none" spc="0" normalizeH="0" baseline="0" noProof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BUT, there is actually a tighter bound.  </a:t>
            </a:r>
            <a:br>
              <a:rPr kumimoji="0" lang="en-US" altLang="en-US" sz="2000" b="1" i="1" u="none" strike="noStrike" kern="1200" cap="none" spc="0" normalizeH="0" baseline="0" noProof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</a:br>
            <a:r>
              <a:rPr kumimoji="0" lang="en-US" altLang="en-US" sz="2000" b="1" i="1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How many times will DFS_Visit() actually be called?</a:t>
            </a: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63737" y="506145"/>
            <a:ext cx="3807889" cy="625643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>
              <a:spcBef>
                <a:spcPts val="91"/>
              </a:spcBef>
            </a:pPr>
            <a:r>
              <a:rPr sz="3990" spc="-9" dirty="0"/>
              <a:t>Analyzing</a:t>
            </a:r>
            <a:r>
              <a:rPr sz="3990" spc="-50" dirty="0"/>
              <a:t> </a:t>
            </a:r>
            <a:r>
              <a:rPr sz="3990" spc="-5" dirty="0"/>
              <a:t>DFS</a:t>
            </a:r>
            <a:endParaRPr sz="3990"/>
          </a:p>
        </p:txBody>
      </p:sp>
      <p:sp>
        <p:nvSpPr>
          <p:cNvPr id="3" name="object 3"/>
          <p:cNvSpPr txBox="1"/>
          <p:nvPr/>
        </p:nvSpPr>
        <p:spPr>
          <a:xfrm>
            <a:off x="543573" y="1675056"/>
            <a:ext cx="130711" cy="174448"/>
          </a:xfrm>
          <a:prstGeom prst="rect">
            <a:avLst/>
          </a:prstGeom>
        </p:spPr>
        <p:txBody>
          <a:bodyPr vert="horz" wrap="square" lIns="0" tIns="13820" rIns="0" bIns="0" rtlCol="0">
            <a:spAutoFit/>
          </a:bodyPr>
          <a:lstStyle/>
          <a:p>
            <a:pPr marL="11516" marR="0" lvl="0" indent="0" algn="l" defTabSz="829178" rtl="0" eaLnBrk="1" fontAlgn="auto" latinLnBrk="0" hangingPunct="1">
              <a:lnSpc>
                <a:spcPct val="100000"/>
              </a:lnSpc>
              <a:spcBef>
                <a:spcPts val="109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043" b="0" i="0" u="none" strike="noStrike" kern="1200" cap="none" spc="213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●</a:t>
            </a:r>
            <a:endParaRPr kumimoji="0" sz="1043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43573" y="2534178"/>
            <a:ext cx="130711" cy="174448"/>
          </a:xfrm>
          <a:prstGeom prst="rect">
            <a:avLst/>
          </a:prstGeom>
        </p:spPr>
        <p:txBody>
          <a:bodyPr vert="horz" wrap="square" lIns="0" tIns="13820" rIns="0" bIns="0" rtlCol="0">
            <a:spAutoFit/>
          </a:bodyPr>
          <a:lstStyle/>
          <a:p>
            <a:pPr marL="11516" marR="0" lvl="0" indent="0" algn="l" defTabSz="829178" rtl="0" eaLnBrk="1" fontAlgn="auto" latinLnBrk="0" hangingPunct="1">
              <a:lnSpc>
                <a:spcPct val="100000"/>
              </a:lnSpc>
              <a:spcBef>
                <a:spcPts val="109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043" b="0" i="0" u="none" strike="noStrike" kern="1200" cap="none" spc="213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●</a:t>
            </a:r>
            <a:endParaRPr kumimoji="0" sz="1043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43573" y="3742244"/>
            <a:ext cx="130711" cy="174448"/>
          </a:xfrm>
          <a:prstGeom prst="rect">
            <a:avLst/>
          </a:prstGeom>
        </p:spPr>
        <p:txBody>
          <a:bodyPr vert="horz" wrap="square" lIns="0" tIns="13820" rIns="0" bIns="0" rtlCol="0">
            <a:spAutoFit/>
          </a:bodyPr>
          <a:lstStyle/>
          <a:p>
            <a:pPr marL="11516" marR="0" lvl="0" indent="0" algn="l" defTabSz="829178" rtl="0" eaLnBrk="1" fontAlgn="auto" latinLnBrk="0" hangingPunct="1">
              <a:lnSpc>
                <a:spcPct val="100000"/>
              </a:lnSpc>
              <a:spcBef>
                <a:spcPts val="109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043" b="0" i="0" u="none" strike="noStrike" kern="1200" cap="none" spc="213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●</a:t>
            </a:r>
            <a:endParaRPr kumimoji="0" sz="1043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14207" y="1573712"/>
            <a:ext cx="7622111" cy="2433855"/>
          </a:xfrm>
          <a:prstGeom prst="rect">
            <a:avLst/>
          </a:prstGeom>
        </p:spPr>
        <p:txBody>
          <a:bodyPr vert="horz" wrap="square" lIns="0" tIns="31670" rIns="0" bIns="0" rtlCol="0">
            <a:spAutoFit/>
          </a:bodyPr>
          <a:lstStyle/>
          <a:p>
            <a:pPr marL="34549" marR="358735" lvl="0" indent="0" algn="l" defTabSz="829178" rtl="0" eaLnBrk="1" fontAlgn="auto" latinLnBrk="0" hangingPunct="1">
              <a:lnSpc>
                <a:spcPts val="2748"/>
              </a:lnSpc>
              <a:spcBef>
                <a:spcPts val="249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358" b="0" i="0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DejaVu Serif"/>
                <a:ea typeface="+mn-ea"/>
                <a:cs typeface="DejaVu Serif"/>
              </a:rPr>
              <a:t>The </a:t>
            </a:r>
            <a:r>
              <a:rPr kumimoji="0" sz="2358" b="0" i="0" u="none" strike="noStrike" kern="1200" cap="none" spc="-5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DejaVu Serif"/>
                <a:ea typeface="+mn-ea"/>
                <a:cs typeface="DejaVu Serif"/>
              </a:rPr>
              <a:t>maximum number </a:t>
            </a:r>
            <a:r>
              <a:rPr kumimoji="0" sz="2358" b="0" i="0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DejaVu Serif"/>
                <a:ea typeface="+mn-ea"/>
                <a:cs typeface="DejaVu Serif"/>
              </a:rPr>
              <a:t>of </a:t>
            </a:r>
            <a:r>
              <a:rPr kumimoji="0" sz="2358" b="0" i="0" u="none" strike="noStrike" kern="1200" cap="none" spc="-5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DejaVu Serif"/>
                <a:ea typeface="+mn-ea"/>
                <a:cs typeface="DejaVu Serif"/>
              </a:rPr>
              <a:t>function calls made </a:t>
            </a:r>
            <a:r>
              <a:rPr kumimoji="0" sz="2358" b="0" i="0" u="none" strike="noStrike" kern="1200" cap="none" spc="-9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DejaVu Serif"/>
                <a:ea typeface="+mn-ea"/>
                <a:cs typeface="DejaVu Serif"/>
              </a:rPr>
              <a:t>is  </a:t>
            </a:r>
            <a:r>
              <a:rPr kumimoji="0" sz="2358" b="0" i="0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DejaVu Serif"/>
                <a:ea typeface="+mn-ea"/>
                <a:cs typeface="DejaVu Serif"/>
              </a:rPr>
              <a:t>O(</a:t>
            </a:r>
            <a:r>
              <a:rPr kumimoji="0" sz="2358" b="0" i="1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DejaVu Serif"/>
                <a:ea typeface="+mn-ea"/>
                <a:cs typeface="DejaVu Serif"/>
              </a:rPr>
              <a:t>n</a:t>
            </a:r>
            <a:r>
              <a:rPr kumimoji="0" sz="2358" b="0" i="0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DejaVu Serif"/>
                <a:ea typeface="+mn-ea"/>
                <a:cs typeface="DejaVu Serif"/>
              </a:rPr>
              <a:t>), since we </a:t>
            </a:r>
            <a:r>
              <a:rPr kumimoji="0" sz="2358" b="0" i="0" u="none" strike="noStrike" kern="1200" cap="none" spc="-5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DejaVu Serif"/>
                <a:ea typeface="+mn-ea"/>
                <a:cs typeface="DejaVu Serif"/>
              </a:rPr>
              <a:t>can't call </a:t>
            </a:r>
            <a:r>
              <a:rPr kumimoji="0" sz="2358" b="0" i="0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DejaVu Serif"/>
                <a:ea typeface="+mn-ea"/>
                <a:cs typeface="DejaVu Serif"/>
              </a:rPr>
              <a:t>DFS on a node</a:t>
            </a:r>
            <a:r>
              <a:rPr kumimoji="0" sz="2358" b="0" i="0" u="none" strike="noStrike" kern="1200" cap="none" spc="-73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DejaVu Serif"/>
                <a:ea typeface="+mn-ea"/>
                <a:cs typeface="DejaVu Serif"/>
              </a:rPr>
              <a:t> </a:t>
            </a:r>
            <a:r>
              <a:rPr kumimoji="0" sz="2358" b="0" i="0" u="none" strike="noStrike" kern="1200" cap="none" spc="-5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DejaVu Serif"/>
                <a:ea typeface="+mn-ea"/>
                <a:cs typeface="DejaVu Serif"/>
              </a:rPr>
              <a:t>twice.</a:t>
            </a:r>
            <a:endParaRPr kumimoji="0" sz="2358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ejaVu Serif"/>
              <a:ea typeface="+mn-ea"/>
              <a:cs typeface="DejaVu Serif"/>
            </a:endParaRPr>
          </a:p>
          <a:p>
            <a:pPr marL="34549" marR="27639" lvl="0" indent="0" algn="l" defTabSz="829178" rtl="0" eaLnBrk="1" fontAlgn="auto" latinLnBrk="0" hangingPunct="1">
              <a:lnSpc>
                <a:spcPts val="2739"/>
              </a:lnSpc>
              <a:spcBef>
                <a:spcPts val="1288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358" b="0" i="0" u="none" strike="noStrike" kern="1200" cap="none" spc="-5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DejaVu Serif"/>
                <a:ea typeface="+mn-ea"/>
                <a:cs typeface="DejaVu Serif"/>
              </a:rPr>
              <a:t>Each call </a:t>
            </a:r>
            <a:r>
              <a:rPr kumimoji="0" sz="2358" b="0" i="0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DejaVu Serif"/>
                <a:ea typeface="+mn-ea"/>
                <a:cs typeface="DejaVu Serif"/>
              </a:rPr>
              <a:t>to DFS on node </a:t>
            </a:r>
            <a:r>
              <a:rPr kumimoji="0" sz="2358" b="0" i="1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DejaVu Serif"/>
                <a:ea typeface="+mn-ea"/>
                <a:cs typeface="DejaVu Serif"/>
              </a:rPr>
              <a:t>v </a:t>
            </a:r>
            <a:r>
              <a:rPr kumimoji="0" sz="2358" b="0" i="0" u="none" strike="noStrike" kern="1200" cap="none" spc="-5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DejaVu Serif"/>
                <a:ea typeface="+mn-ea"/>
                <a:cs typeface="DejaVu Serif"/>
              </a:rPr>
              <a:t>does </a:t>
            </a:r>
            <a:r>
              <a:rPr kumimoji="0" sz="2358" b="0" i="0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DejaVu Serif"/>
                <a:ea typeface="+mn-ea"/>
                <a:cs typeface="DejaVu Serif"/>
              </a:rPr>
              <a:t>Θ(deg</a:t>
            </a:r>
            <a:r>
              <a:rPr kumimoji="0" sz="2040" b="0" i="0" u="none" strike="noStrike" kern="1200" cap="none" spc="0" normalizeH="0" baseline="31481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DejaVu Serif"/>
                <a:ea typeface="+mn-ea"/>
                <a:cs typeface="DejaVu Serif"/>
              </a:rPr>
              <a:t>+</a:t>
            </a:r>
            <a:r>
              <a:rPr kumimoji="0" sz="2358" b="0" i="0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DejaVu Serif"/>
                <a:ea typeface="+mn-ea"/>
                <a:cs typeface="DejaVu Serif"/>
              </a:rPr>
              <a:t>(</a:t>
            </a:r>
            <a:r>
              <a:rPr kumimoji="0" sz="2358" b="0" i="1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DejaVu Serif"/>
                <a:ea typeface="+mn-ea"/>
                <a:cs typeface="DejaVu Serif"/>
              </a:rPr>
              <a:t>v</a:t>
            </a:r>
            <a:r>
              <a:rPr kumimoji="0" sz="2358" b="0" i="0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DejaVu Serif"/>
                <a:ea typeface="+mn-ea"/>
                <a:cs typeface="DejaVu Serif"/>
              </a:rPr>
              <a:t>)) work,  </a:t>
            </a:r>
            <a:r>
              <a:rPr kumimoji="0" sz="2358" b="0" i="0" u="none" strike="noStrike" kern="1200" cap="none" spc="-5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DejaVu Serif"/>
                <a:ea typeface="+mn-ea"/>
                <a:cs typeface="DejaVu Serif"/>
              </a:rPr>
              <a:t>since it visits each outgoing edge </a:t>
            </a:r>
            <a:r>
              <a:rPr kumimoji="0" sz="2358" b="0" i="0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DejaVu Serif"/>
                <a:ea typeface="+mn-ea"/>
                <a:cs typeface="DejaVu Serif"/>
              </a:rPr>
              <a:t>from </a:t>
            </a:r>
            <a:r>
              <a:rPr kumimoji="0" sz="2358" b="0" i="1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DejaVu Serif"/>
                <a:ea typeface="+mn-ea"/>
                <a:cs typeface="DejaVu Serif"/>
              </a:rPr>
              <a:t>v </a:t>
            </a:r>
            <a:r>
              <a:rPr kumimoji="0" sz="2358" b="0" i="0" u="none" strike="noStrike" kern="1200" cap="none" spc="-5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DejaVu Serif"/>
                <a:ea typeface="+mn-ea"/>
                <a:cs typeface="DejaVu Serif"/>
              </a:rPr>
              <a:t>exactly  </a:t>
            </a:r>
            <a:r>
              <a:rPr kumimoji="0" sz="2358" b="0" i="0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DejaVu Serif"/>
                <a:ea typeface="+mn-ea"/>
                <a:cs typeface="DejaVu Serif"/>
              </a:rPr>
              <a:t>once.</a:t>
            </a:r>
            <a:endParaRPr kumimoji="0" sz="2358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ejaVu Serif"/>
              <a:ea typeface="+mn-ea"/>
              <a:cs typeface="DejaVu Serif"/>
            </a:endParaRPr>
          </a:p>
          <a:p>
            <a:pPr marL="34549" marR="0" lvl="0" indent="0" algn="l" defTabSz="829178" rtl="0" eaLnBrk="1" fontAlgn="auto" latinLnBrk="0" hangingPunct="1">
              <a:lnSpc>
                <a:spcPct val="100000"/>
              </a:lnSpc>
              <a:spcBef>
                <a:spcPts val="1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358" b="0" i="0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DejaVu Serif"/>
                <a:ea typeface="+mn-ea"/>
                <a:cs typeface="DejaVu Serif"/>
              </a:rPr>
              <a:t>Summing </a:t>
            </a:r>
            <a:r>
              <a:rPr kumimoji="0" sz="2358" b="0" i="0" u="none" strike="noStrike" kern="1200" cap="none" spc="-5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DejaVu Serif"/>
                <a:ea typeface="+mn-ea"/>
                <a:cs typeface="DejaVu Serif"/>
              </a:rPr>
              <a:t>across all recursive</a:t>
            </a:r>
            <a:r>
              <a:rPr kumimoji="0" sz="2358" b="0" i="0" u="none" strike="noStrike" kern="1200" cap="none" spc="-18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DejaVu Serif"/>
                <a:ea typeface="+mn-ea"/>
                <a:cs typeface="DejaVu Serif"/>
              </a:rPr>
              <a:t> </a:t>
            </a:r>
            <a:r>
              <a:rPr kumimoji="0" sz="2358" b="0" i="0" u="none" strike="noStrike" kern="1200" cap="none" spc="-5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DejaVu Serif"/>
                <a:ea typeface="+mn-ea"/>
                <a:cs typeface="DejaVu Serif"/>
              </a:rPr>
              <a:t>calls:</a:t>
            </a:r>
            <a:endParaRPr kumimoji="0" sz="2358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ejaVu Serif"/>
              <a:ea typeface="+mn-ea"/>
              <a:cs typeface="DejaVu Serif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35129" y="4253572"/>
            <a:ext cx="130711" cy="174448"/>
          </a:xfrm>
          <a:prstGeom prst="rect">
            <a:avLst/>
          </a:prstGeom>
        </p:spPr>
        <p:txBody>
          <a:bodyPr vert="horz" wrap="square" lIns="0" tIns="13820" rIns="0" bIns="0" rtlCol="0">
            <a:spAutoFit/>
          </a:bodyPr>
          <a:lstStyle/>
          <a:p>
            <a:pPr marL="11516" marR="0" lvl="0" indent="0" algn="l" defTabSz="829178" rtl="0" eaLnBrk="1" fontAlgn="auto" latinLnBrk="0" hangingPunct="1">
              <a:lnSpc>
                <a:spcPct val="100000"/>
              </a:lnSpc>
              <a:spcBef>
                <a:spcPts val="109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043" b="0" i="0" u="none" strike="noStrike" kern="1200" cap="none" spc="213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●</a:t>
            </a:r>
            <a:endParaRPr kumimoji="0" sz="1043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35129" y="4732652"/>
            <a:ext cx="130711" cy="174448"/>
          </a:xfrm>
          <a:prstGeom prst="rect">
            <a:avLst/>
          </a:prstGeom>
        </p:spPr>
        <p:txBody>
          <a:bodyPr vert="horz" wrap="square" lIns="0" tIns="13820" rIns="0" bIns="0" rtlCol="0">
            <a:spAutoFit/>
          </a:bodyPr>
          <a:lstStyle/>
          <a:p>
            <a:pPr marL="11516" marR="0" lvl="0" indent="0" algn="l" defTabSz="829178" rtl="0" eaLnBrk="1" fontAlgn="auto" latinLnBrk="0" hangingPunct="1">
              <a:lnSpc>
                <a:spcPct val="100000"/>
              </a:lnSpc>
              <a:spcBef>
                <a:spcPts val="109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043" b="0" i="0" u="none" strike="noStrike" kern="1200" cap="none" spc="213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●</a:t>
            </a:r>
            <a:endParaRPr kumimoji="0" sz="1043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35129" y="5211734"/>
            <a:ext cx="130711" cy="174448"/>
          </a:xfrm>
          <a:prstGeom prst="rect">
            <a:avLst/>
          </a:prstGeom>
        </p:spPr>
        <p:txBody>
          <a:bodyPr vert="horz" wrap="square" lIns="0" tIns="13820" rIns="0" bIns="0" rtlCol="0">
            <a:spAutoFit/>
          </a:bodyPr>
          <a:lstStyle/>
          <a:p>
            <a:pPr marL="11516" marR="0" lvl="0" indent="0" algn="l" defTabSz="829178" rtl="0" eaLnBrk="1" fontAlgn="auto" latinLnBrk="0" hangingPunct="1">
              <a:lnSpc>
                <a:spcPct val="100000"/>
              </a:lnSpc>
              <a:spcBef>
                <a:spcPts val="109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043" b="0" i="0" u="none" strike="noStrike" kern="1200" cap="none" spc="213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●</a:t>
            </a:r>
            <a:endParaRPr kumimoji="0" sz="1043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35129" y="5691967"/>
            <a:ext cx="130711" cy="174448"/>
          </a:xfrm>
          <a:prstGeom prst="rect">
            <a:avLst/>
          </a:prstGeom>
        </p:spPr>
        <p:txBody>
          <a:bodyPr vert="horz" wrap="square" lIns="0" tIns="13820" rIns="0" bIns="0" rtlCol="0">
            <a:spAutoFit/>
          </a:bodyPr>
          <a:lstStyle/>
          <a:p>
            <a:pPr marL="11516" marR="0" lvl="0" indent="0" algn="l" defTabSz="829178" rtl="0" eaLnBrk="1" fontAlgn="auto" latinLnBrk="0" hangingPunct="1">
              <a:lnSpc>
                <a:spcPct val="100000"/>
              </a:lnSpc>
              <a:spcBef>
                <a:spcPts val="109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043" b="0" i="0" u="none" strike="noStrike" kern="1200" cap="none" spc="213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●</a:t>
            </a:r>
            <a:endParaRPr kumimoji="0" sz="1043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228797" y="4032458"/>
            <a:ext cx="7063567" cy="1951657"/>
          </a:xfrm>
          <a:prstGeom prst="rect">
            <a:avLst/>
          </a:prstGeom>
        </p:spPr>
        <p:txBody>
          <a:bodyPr vert="horz" wrap="square" lIns="0" tIns="131287" rIns="0" bIns="0" rtlCol="0">
            <a:spAutoFit/>
          </a:bodyPr>
          <a:lstStyle/>
          <a:p>
            <a:pPr marL="11516" marR="0" lvl="0" indent="0" algn="l" defTabSz="829178" rtl="0" eaLnBrk="1" fontAlgn="auto" latinLnBrk="0" hangingPunct="1">
              <a:lnSpc>
                <a:spcPct val="100000"/>
              </a:lnSpc>
              <a:spcBef>
                <a:spcPts val="103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358" b="0" i="0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DejaVu Serif"/>
                <a:ea typeface="+mn-ea"/>
                <a:cs typeface="DejaVu Serif"/>
              </a:rPr>
              <a:t>O(</a:t>
            </a:r>
            <a:r>
              <a:rPr kumimoji="0" sz="2358" b="0" i="1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DejaVu Serif"/>
                <a:ea typeface="+mn-ea"/>
                <a:cs typeface="DejaVu Serif"/>
              </a:rPr>
              <a:t>n</a:t>
            </a:r>
            <a:r>
              <a:rPr kumimoji="0" sz="2358" b="0" i="0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DejaVu Serif"/>
                <a:ea typeface="+mn-ea"/>
                <a:cs typeface="DejaVu Serif"/>
              </a:rPr>
              <a:t>) work done </a:t>
            </a:r>
            <a:r>
              <a:rPr kumimoji="0" sz="2358" b="0" i="0" u="none" strike="noStrike" kern="1200" cap="none" spc="-5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DejaVu Serif"/>
                <a:ea typeface="+mn-ea"/>
                <a:cs typeface="DejaVu Serif"/>
              </a:rPr>
              <a:t>initially coloring</a:t>
            </a:r>
            <a:r>
              <a:rPr kumimoji="0" sz="2358" b="0" i="0" u="none" strike="noStrike" kern="1200" cap="none" spc="-14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DejaVu Serif"/>
                <a:ea typeface="+mn-ea"/>
                <a:cs typeface="DejaVu Serif"/>
              </a:rPr>
              <a:t> </a:t>
            </a:r>
            <a:r>
              <a:rPr kumimoji="0" sz="2358" b="0" i="0" u="none" strike="noStrike" kern="1200" cap="none" spc="-5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DejaVu Serif"/>
                <a:ea typeface="+mn-ea"/>
                <a:cs typeface="DejaVu Serif"/>
              </a:rPr>
              <a:t>nodes.</a:t>
            </a:r>
            <a:endParaRPr kumimoji="0" sz="2358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ejaVu Serif"/>
              <a:ea typeface="+mn-ea"/>
              <a:cs typeface="DejaVu Serif"/>
            </a:endParaRPr>
          </a:p>
          <a:p>
            <a:pPr marL="11516" marR="4607" lvl="0" indent="0" algn="l" defTabSz="829178" rtl="0" eaLnBrk="1" fontAlgn="auto" latinLnBrk="0" hangingPunct="1">
              <a:lnSpc>
                <a:spcPct val="133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358" b="0" i="0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DejaVu Serif"/>
                <a:ea typeface="+mn-ea"/>
                <a:cs typeface="DejaVu Serif"/>
              </a:rPr>
              <a:t>O(</a:t>
            </a:r>
            <a:r>
              <a:rPr kumimoji="0" sz="2358" b="0" i="1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DejaVu Serif"/>
                <a:ea typeface="+mn-ea"/>
                <a:cs typeface="DejaVu Serif"/>
              </a:rPr>
              <a:t>n</a:t>
            </a:r>
            <a:r>
              <a:rPr kumimoji="0" sz="2358" b="0" i="0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DejaVu Serif"/>
                <a:ea typeface="+mn-ea"/>
                <a:cs typeface="DejaVu Serif"/>
              </a:rPr>
              <a:t>) work done </a:t>
            </a:r>
            <a:r>
              <a:rPr kumimoji="0" sz="2358" b="0" i="0" u="none" strike="noStrike" kern="1200" cap="none" spc="-5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DejaVu Serif"/>
                <a:ea typeface="+mn-ea"/>
                <a:cs typeface="DejaVu Serif"/>
              </a:rPr>
              <a:t>coloring nodes yellow </a:t>
            </a:r>
            <a:r>
              <a:rPr kumimoji="0" sz="2358" b="0" i="0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DejaVu Serif"/>
                <a:ea typeface="+mn-ea"/>
                <a:cs typeface="DejaVu Serif"/>
              </a:rPr>
              <a:t>/ </a:t>
            </a:r>
            <a:r>
              <a:rPr kumimoji="0" sz="2358" b="0" i="0" u="none" strike="noStrike" kern="1200" cap="none" spc="-5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DejaVu Serif"/>
                <a:ea typeface="+mn-ea"/>
                <a:cs typeface="DejaVu Serif"/>
              </a:rPr>
              <a:t>green.  </a:t>
            </a:r>
            <a:r>
              <a:rPr kumimoji="0" sz="2358" b="0" i="0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DejaVu Serif"/>
                <a:ea typeface="+mn-ea"/>
                <a:cs typeface="DejaVu Serif"/>
              </a:rPr>
              <a:t>O(</a:t>
            </a:r>
            <a:r>
              <a:rPr kumimoji="0" sz="2358" b="0" i="1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DejaVu Serif"/>
                <a:ea typeface="+mn-ea"/>
                <a:cs typeface="DejaVu Serif"/>
              </a:rPr>
              <a:t>m</a:t>
            </a:r>
            <a:r>
              <a:rPr kumimoji="0" sz="2358" b="0" i="0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DejaVu Serif"/>
                <a:ea typeface="+mn-ea"/>
                <a:cs typeface="DejaVu Serif"/>
              </a:rPr>
              <a:t>) work </a:t>
            </a:r>
            <a:r>
              <a:rPr kumimoji="0" sz="2358" b="0" i="0" u="none" strike="noStrike" kern="1200" cap="none" spc="-5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DejaVu Serif"/>
                <a:ea typeface="+mn-ea"/>
                <a:cs typeface="DejaVu Serif"/>
              </a:rPr>
              <a:t>visiting</a:t>
            </a:r>
            <a:r>
              <a:rPr kumimoji="0" sz="2358" b="0" i="0" u="none" strike="noStrike" kern="1200" cap="none" spc="-18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DejaVu Serif"/>
                <a:ea typeface="+mn-ea"/>
                <a:cs typeface="DejaVu Serif"/>
              </a:rPr>
              <a:t> </a:t>
            </a:r>
            <a:r>
              <a:rPr kumimoji="0" sz="2358" b="0" i="0" u="none" strike="noStrike" kern="1200" cap="none" spc="-5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DejaVu Serif"/>
                <a:ea typeface="+mn-ea"/>
                <a:cs typeface="DejaVu Serif"/>
              </a:rPr>
              <a:t>edges.</a:t>
            </a:r>
            <a:endParaRPr kumimoji="0" sz="2358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ejaVu Serif"/>
              <a:ea typeface="+mn-ea"/>
              <a:cs typeface="DejaVu Serif"/>
            </a:endParaRPr>
          </a:p>
          <a:p>
            <a:pPr marL="11516" marR="0" lvl="0" indent="0" algn="l" defTabSz="829178" rtl="0" eaLnBrk="1" fontAlgn="auto" latinLnBrk="0" hangingPunct="1">
              <a:lnSpc>
                <a:spcPct val="100000"/>
              </a:lnSpc>
              <a:spcBef>
                <a:spcPts val="9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358" b="0" i="0" u="none" strike="noStrike" kern="1200" cap="none" spc="-41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DejaVu Serif"/>
                <a:ea typeface="+mn-ea"/>
                <a:cs typeface="DejaVu Serif"/>
              </a:rPr>
              <a:t>Total </a:t>
            </a:r>
            <a:r>
              <a:rPr kumimoji="0" sz="2358" b="0" i="0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DejaVu Serif"/>
                <a:ea typeface="+mn-ea"/>
                <a:cs typeface="DejaVu Serif"/>
              </a:rPr>
              <a:t>work </a:t>
            </a:r>
            <a:r>
              <a:rPr kumimoji="0" sz="2358" b="0" i="0" u="none" strike="noStrike" kern="1200" cap="none" spc="-5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DejaVu Serif"/>
                <a:ea typeface="+mn-ea"/>
                <a:cs typeface="DejaVu Serif"/>
              </a:rPr>
              <a:t>done: </a:t>
            </a:r>
            <a:r>
              <a:rPr kumimoji="0" sz="2358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DejaVu Serif"/>
                <a:ea typeface="+mn-ea"/>
                <a:cs typeface="DejaVu Serif"/>
              </a:rPr>
              <a:t>O(</a:t>
            </a:r>
            <a:r>
              <a:rPr kumimoji="0" sz="2358" b="1" i="1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DejaVu Serif"/>
                <a:ea typeface="+mn-ea"/>
                <a:cs typeface="DejaVu Serif"/>
              </a:rPr>
              <a:t>m </a:t>
            </a:r>
            <a:r>
              <a:rPr kumimoji="0" sz="2358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DejaVu Serif"/>
                <a:ea typeface="+mn-ea"/>
                <a:cs typeface="DejaVu Serif"/>
              </a:rPr>
              <a:t>+</a:t>
            </a:r>
            <a:r>
              <a:rPr kumimoji="0" sz="2358" b="1" i="0" u="none" strike="noStrike" kern="1200" cap="none" spc="68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DejaVu Serif"/>
                <a:ea typeface="+mn-ea"/>
                <a:cs typeface="DejaVu Serif"/>
              </a:rPr>
              <a:t> </a:t>
            </a:r>
            <a:r>
              <a:rPr kumimoji="0" sz="2358" b="1" i="1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DejaVu Serif"/>
                <a:ea typeface="+mn-ea"/>
                <a:cs typeface="DejaVu Serif"/>
              </a:rPr>
              <a:t>n</a:t>
            </a:r>
            <a:r>
              <a:rPr kumimoji="0" sz="2358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DejaVu Serif"/>
                <a:ea typeface="+mn-ea"/>
                <a:cs typeface="DejaVu Serif"/>
              </a:rPr>
              <a:t>)</a:t>
            </a:r>
            <a:r>
              <a:rPr kumimoji="0" sz="2358" b="0" i="0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DejaVu Serif"/>
                <a:ea typeface="+mn-ea"/>
                <a:cs typeface="DejaVu Serif"/>
              </a:rPr>
              <a:t>.</a:t>
            </a:r>
            <a:endParaRPr kumimoji="0" sz="2358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ejaVu Serif"/>
              <a:ea typeface="+mn-ea"/>
              <a:cs typeface="DejaVu Serif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43573" y="6173351"/>
            <a:ext cx="130711" cy="174448"/>
          </a:xfrm>
          <a:prstGeom prst="rect">
            <a:avLst/>
          </a:prstGeom>
        </p:spPr>
        <p:txBody>
          <a:bodyPr vert="horz" wrap="square" lIns="0" tIns="13820" rIns="0" bIns="0" rtlCol="0">
            <a:spAutoFit/>
          </a:bodyPr>
          <a:lstStyle/>
          <a:p>
            <a:pPr marL="11516" marR="0" lvl="0" indent="0" algn="l" defTabSz="829178" rtl="0" eaLnBrk="1" fontAlgn="auto" latinLnBrk="0" hangingPunct="1">
              <a:lnSpc>
                <a:spcPct val="100000"/>
              </a:lnSpc>
              <a:spcBef>
                <a:spcPts val="109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043" b="0" i="0" u="none" strike="noStrike" kern="1200" cap="none" spc="213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●</a:t>
            </a:r>
            <a:endParaRPr kumimoji="0" sz="1043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37240" y="6072008"/>
            <a:ext cx="6108860" cy="374485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marR="0" lvl="0" indent="0" algn="l" defTabSz="829178" rtl="0" eaLnBrk="1" fontAlgn="auto" latinLnBrk="0" hangingPunct="1">
              <a:lnSpc>
                <a:spcPct val="100000"/>
              </a:lnSpc>
              <a:spcBef>
                <a:spcPts val="91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358" b="0" i="0" u="none" strike="noStrike" kern="1200" cap="none" spc="-5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DejaVu Serif"/>
                <a:ea typeface="+mn-ea"/>
                <a:cs typeface="DejaVu Serif"/>
              </a:rPr>
              <a:t>When might this </a:t>
            </a:r>
            <a:r>
              <a:rPr kumimoji="0" sz="2358" b="0" i="0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DejaVu Serif"/>
                <a:ea typeface="+mn-ea"/>
                <a:cs typeface="DejaVu Serif"/>
              </a:rPr>
              <a:t>not </a:t>
            </a:r>
            <a:r>
              <a:rPr kumimoji="0" sz="2358" b="0" i="0" u="none" strike="noStrike" kern="1200" cap="none" spc="-5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DejaVu Serif"/>
                <a:ea typeface="+mn-ea"/>
                <a:cs typeface="DejaVu Serif"/>
              </a:rPr>
              <a:t>do </a:t>
            </a:r>
            <a:r>
              <a:rPr kumimoji="0" sz="2358" b="0" i="0" u="none" strike="noStrike" kern="1200" cap="none" spc="18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DejaVu Serif"/>
                <a:ea typeface="+mn-ea"/>
                <a:cs typeface="DejaVu Serif"/>
              </a:rPr>
              <a:t>Θ(</a:t>
            </a:r>
            <a:r>
              <a:rPr kumimoji="0" sz="2358" b="0" i="1" u="none" strike="noStrike" kern="1200" cap="none" spc="18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DejaVu Serif"/>
                <a:ea typeface="+mn-ea"/>
                <a:cs typeface="DejaVu Serif"/>
              </a:rPr>
              <a:t>m </a:t>
            </a:r>
            <a:r>
              <a:rPr kumimoji="0" sz="2358" b="0" i="0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DejaVu Serif"/>
                <a:ea typeface="+mn-ea"/>
                <a:cs typeface="DejaVu Serif"/>
              </a:rPr>
              <a:t>+ </a:t>
            </a:r>
            <a:r>
              <a:rPr kumimoji="0" sz="2358" b="0" i="1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DejaVu Serif"/>
                <a:ea typeface="+mn-ea"/>
                <a:cs typeface="DejaVu Serif"/>
              </a:rPr>
              <a:t>n</a:t>
            </a:r>
            <a:r>
              <a:rPr kumimoji="0" sz="2358" b="0" i="0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DejaVu Serif"/>
                <a:ea typeface="+mn-ea"/>
                <a:cs typeface="DejaVu Serif"/>
              </a:rPr>
              <a:t>)</a:t>
            </a:r>
            <a:r>
              <a:rPr kumimoji="0" sz="2358" b="0" i="0" u="none" strike="noStrike" kern="1200" cap="none" spc="-32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DejaVu Serif"/>
                <a:ea typeface="+mn-ea"/>
                <a:cs typeface="DejaVu Serif"/>
              </a:rPr>
              <a:t> </a:t>
            </a:r>
            <a:r>
              <a:rPr kumimoji="0" sz="2358" b="0" i="0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DejaVu Serif"/>
                <a:ea typeface="+mn-ea"/>
                <a:cs typeface="DejaVu Serif"/>
              </a:rPr>
              <a:t>work?</a:t>
            </a:r>
            <a:endParaRPr kumimoji="0" sz="2358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ejaVu Serif"/>
              <a:ea typeface="+mn-ea"/>
              <a:cs typeface="DejaVu Serif"/>
            </a:endParaRPr>
          </a:p>
        </p:txBody>
      </p:sp>
    </p:spTree>
    <p:extLst>
      <p:ext uri="{BB962C8B-B14F-4D97-AF65-F5344CB8AC3E}">
        <p14:creationId xmlns:p14="http://schemas.microsoft.com/office/powerpoint/2010/main" val="8725329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mputer-bunny.blue">
  <a:themeElements>
    <a:clrScheme name="">
      <a:dk1>
        <a:srgbClr val="000000"/>
      </a:dk1>
      <a:lt1>
        <a:srgbClr val="FFFFFF"/>
      </a:lt1>
      <a:dk2>
        <a:srgbClr val="CC0000"/>
      </a:dk2>
      <a:lt2>
        <a:srgbClr val="969696"/>
      </a:lt2>
      <a:accent1>
        <a:srgbClr val="0033CC"/>
      </a:accent1>
      <a:accent2>
        <a:srgbClr val="339933"/>
      </a:accent2>
      <a:accent3>
        <a:srgbClr val="FFFFFF"/>
      </a:accent3>
      <a:accent4>
        <a:srgbClr val="000000"/>
      </a:accent4>
      <a:accent5>
        <a:srgbClr val="AAADE2"/>
      </a:accent5>
      <a:accent6>
        <a:srgbClr val="2D8A2D"/>
      </a:accent6>
      <a:hlink>
        <a:srgbClr val="9900CC"/>
      </a:hlink>
      <a:folHlink>
        <a:srgbClr val="B2B2B2"/>
      </a:folHlink>
    </a:clrScheme>
    <a:fontScheme name="computer-bunny.blue">
      <a:majorFont>
        <a:latin typeface="Arial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857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1" i="1" u="none" strike="noStrike" cap="none" normalizeH="0" baseline="0" smtClean="0">
            <a:ln>
              <a:noFill/>
            </a:ln>
            <a:solidFill>
              <a:schemeClr val="accent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857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1" i="1" u="none" strike="noStrike" cap="none" normalizeH="0" baseline="0" smtClean="0">
            <a:ln>
              <a:noFill/>
            </a:ln>
            <a:solidFill>
              <a:schemeClr val="accent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computer-bunny.blue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mputer-bunny.blu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mputer-bunny.blue 3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mputer-bunny.blue 4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mputer-bunny.blue 5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mputer-bunny.blue 6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mputer-bunny.blue 7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mputer-bunny.blue 8">
        <a:dk1>
          <a:srgbClr val="000000"/>
        </a:dk1>
        <a:lt1>
          <a:srgbClr val="FFFFFF"/>
        </a:lt1>
        <a:dk2>
          <a:srgbClr val="CC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Marina">
  <a:themeElements>
    <a:clrScheme name="Marina">
      <a:dk1>
        <a:srgbClr val="FFFFFF"/>
      </a:dk1>
      <a:lt1>
        <a:srgbClr val="00517C"/>
      </a:lt1>
      <a:dk2>
        <a:srgbClr val="004065"/>
      </a:dk2>
      <a:lt2>
        <a:srgbClr val="CFD8DC"/>
      </a:lt2>
      <a:accent1>
        <a:srgbClr val="0277BD"/>
      </a:accent1>
      <a:accent2>
        <a:srgbClr val="558B2F"/>
      </a:accent2>
      <a:accent3>
        <a:srgbClr val="009688"/>
      </a:accent3>
      <a:accent4>
        <a:srgbClr val="039BE5"/>
      </a:accent4>
      <a:accent5>
        <a:srgbClr val="8BC34A"/>
      </a:accent5>
      <a:accent6>
        <a:srgbClr val="FFEB38"/>
      </a:accent6>
      <a:hlink>
        <a:srgbClr val="8BC34A"/>
      </a:hlink>
      <a:folHlink>
        <a:srgbClr val="8BC3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2457</TotalTime>
  <Words>11039</Words>
  <Application>Microsoft Office PowerPoint</Application>
  <PresentationFormat>On-screen Show (4:3)</PresentationFormat>
  <Paragraphs>6028</Paragraphs>
  <Slides>178</Slides>
  <Notes>44</Notes>
  <HiddenSlides>2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178</vt:i4>
      </vt:variant>
    </vt:vector>
  </HeadingPairs>
  <TitlesOfParts>
    <vt:vector size="196" baseType="lpstr">
      <vt:lpstr>DejaVu Serif</vt:lpstr>
      <vt:lpstr>Source Sans Pro</vt:lpstr>
      <vt:lpstr>Consolas</vt:lpstr>
      <vt:lpstr>Roboto Slab</vt:lpstr>
      <vt:lpstr>Arial</vt:lpstr>
      <vt:lpstr>Dosis</vt:lpstr>
      <vt:lpstr>Monotype Sorts</vt:lpstr>
      <vt:lpstr>Permanent Marker</vt:lpstr>
      <vt:lpstr>Courier New</vt:lpstr>
      <vt:lpstr>Times New Roman</vt:lpstr>
      <vt:lpstr>Calibri Light</vt:lpstr>
      <vt:lpstr>Roboto</vt:lpstr>
      <vt:lpstr>Calibri</vt:lpstr>
      <vt:lpstr>Office Theme</vt:lpstr>
      <vt:lpstr>computer-bunny.blue</vt:lpstr>
      <vt:lpstr>3_Office Theme</vt:lpstr>
      <vt:lpstr>1_Office Theme</vt:lpstr>
      <vt:lpstr>Marina</vt:lpstr>
      <vt:lpstr>PowerPoint Presentation</vt:lpstr>
      <vt:lpstr>Breadth-first search</vt:lpstr>
      <vt:lpstr>BFS algorithm</vt:lpstr>
      <vt:lpstr>Example: BFS starting at node a</vt:lpstr>
      <vt:lpstr>Application 1: checking connectedness</vt:lpstr>
      <vt:lpstr>Application 1: checking connectedness</vt:lpstr>
      <vt:lpstr>Application 2: finding connected components</vt:lpstr>
      <vt:lpstr>Application 2: finding connected components</vt:lpstr>
      <vt:lpstr>BFS algorithm with colours</vt:lpstr>
      <vt:lpstr>Application 3: finding cycles</vt:lpstr>
      <vt:lpstr>Application 3: finding cycles</vt:lpstr>
      <vt:lpstr>Application 4: computing distance</vt:lpstr>
      <vt:lpstr>Application 4: computing distance</vt:lpstr>
      <vt:lpstr>Application 4: computing distance</vt:lpstr>
      <vt:lpstr>Application 4: computing distance</vt:lpstr>
      <vt:lpstr>Application 4: computing distance (for a 15 x 10 grid of farms)</vt:lpstr>
      <vt:lpstr>Application 4: computing distance</vt:lpstr>
      <vt:lpstr>Application 4: computing distance</vt:lpstr>
      <vt:lpstr>Application 4: computing distance</vt:lpstr>
      <vt:lpstr>Application 4: computing distance</vt:lpstr>
      <vt:lpstr>Application 4: computing distance</vt:lpstr>
      <vt:lpstr>Application 4: computing distance</vt:lpstr>
      <vt:lpstr>Application 4: computing distance</vt:lpstr>
      <vt:lpstr>Application 4: computing distance</vt:lpstr>
      <vt:lpstr>Application 4: computing distance</vt:lpstr>
      <vt:lpstr>Application 4: computing distance</vt:lpstr>
      <vt:lpstr>Application 4: computing distance</vt:lpstr>
      <vt:lpstr>Application 4: computing distance</vt:lpstr>
      <vt:lpstr>Application 4: computing distance</vt:lpstr>
      <vt:lpstr>Application 4: computing distance</vt:lpstr>
      <vt:lpstr>Application 4: computing distance</vt:lpstr>
      <vt:lpstr>Application 4: computing distance</vt:lpstr>
      <vt:lpstr>Application 4: computing distance</vt:lpstr>
      <vt:lpstr>Application 4: computing distance</vt:lpstr>
      <vt:lpstr>Application 4: modification 1</vt:lpstr>
      <vt:lpstr>Application 4: modification 1</vt:lpstr>
      <vt:lpstr>Application 4: modification 1</vt:lpstr>
      <vt:lpstr>Application 4: modification 1</vt:lpstr>
      <vt:lpstr>Application 4: modification 1</vt:lpstr>
      <vt:lpstr>Application 4: modification 1</vt:lpstr>
      <vt:lpstr>Application 4: modification 1</vt:lpstr>
      <vt:lpstr>Application 4: modification 1</vt:lpstr>
      <vt:lpstr>Application 4: modification 1</vt:lpstr>
      <vt:lpstr>Application 4: modification 1</vt:lpstr>
      <vt:lpstr>Application 4: modification 1</vt:lpstr>
      <vt:lpstr>Application 4: modification 1</vt:lpstr>
      <vt:lpstr>Application 4: modification 1</vt:lpstr>
      <vt:lpstr>Application 4: modification 1</vt:lpstr>
      <vt:lpstr>Application 4: modification 1</vt:lpstr>
      <vt:lpstr>Application 4: modification 1</vt:lpstr>
      <vt:lpstr>Application 4: modification 1</vt:lpstr>
      <vt:lpstr>Application 4: modification 1</vt:lpstr>
      <vt:lpstr>Application 4: modification 1</vt:lpstr>
      <vt:lpstr>Application 4: modification 1</vt:lpstr>
      <vt:lpstr>Application 4: modification 1</vt:lpstr>
      <vt:lpstr>Application 4: modification 1</vt:lpstr>
      <vt:lpstr>Application 4: modification 1</vt:lpstr>
      <vt:lpstr>Application 4: modification 1</vt:lpstr>
      <vt:lpstr>Application 4: modification 1</vt:lpstr>
      <vt:lpstr>Application 4: modification 1</vt:lpstr>
      <vt:lpstr>Application 4: modification 1</vt:lpstr>
      <vt:lpstr>Application 4: modification 1</vt:lpstr>
      <vt:lpstr>Application 4: modification 1</vt:lpstr>
      <vt:lpstr>Application 4: modification 2</vt:lpstr>
      <vt:lpstr>Application 4: modification 2</vt:lpstr>
      <vt:lpstr>Application 4: modification 2</vt:lpstr>
      <vt:lpstr>Application 4: modification 2</vt:lpstr>
      <vt:lpstr>Application 4: modification 2</vt:lpstr>
      <vt:lpstr>Application 4: modification 2</vt:lpstr>
      <vt:lpstr>Application 4: modification 2</vt:lpstr>
      <vt:lpstr>Application 4: modification 2</vt:lpstr>
      <vt:lpstr>Application 4: modification 2</vt:lpstr>
      <vt:lpstr>Application 4: modification 2</vt:lpstr>
      <vt:lpstr>Application 4: modification 2</vt:lpstr>
      <vt:lpstr>Application 4: modification 2</vt:lpstr>
      <vt:lpstr>Application 4: other modifications to think about</vt:lpstr>
      <vt:lpstr>A neat problem to think about</vt:lpstr>
      <vt:lpstr>A neat problem to think about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Depth-First Search</vt:lpstr>
      <vt:lpstr>Depth-First Search: The Code</vt:lpstr>
      <vt:lpstr>Depth-First Search: The Code</vt:lpstr>
      <vt:lpstr>Depth-First Search: The Code</vt:lpstr>
      <vt:lpstr>Depth-First Search: The Code</vt:lpstr>
      <vt:lpstr>Depth-First Search: The Code</vt:lpstr>
      <vt:lpstr>Depth-First Search: The Code</vt:lpstr>
      <vt:lpstr>Depth-First Search: The Code</vt:lpstr>
      <vt:lpstr>Analyzing DFS</vt:lpstr>
      <vt:lpstr>Depth-First Search: The Code</vt:lpstr>
      <vt:lpstr>Depth-First Sort Analysis</vt:lpstr>
      <vt:lpstr>DFS Example</vt:lpstr>
      <vt:lpstr>DFS Example</vt:lpstr>
      <vt:lpstr>DFS Example</vt:lpstr>
      <vt:lpstr>DFS Example</vt:lpstr>
      <vt:lpstr>DFS Example</vt:lpstr>
      <vt:lpstr>DFS Example</vt:lpstr>
      <vt:lpstr>DFS Example</vt:lpstr>
      <vt:lpstr>DFS Example</vt:lpstr>
      <vt:lpstr>DFS Example</vt:lpstr>
      <vt:lpstr>DFS Example</vt:lpstr>
      <vt:lpstr>DFS Example</vt:lpstr>
      <vt:lpstr>DFS Example</vt:lpstr>
      <vt:lpstr>DFS Example</vt:lpstr>
      <vt:lpstr>DFS Example</vt:lpstr>
      <vt:lpstr>DFS Example</vt:lpstr>
      <vt:lpstr>DFS Example</vt:lpstr>
      <vt:lpstr>DFS Example</vt:lpstr>
      <vt:lpstr>DFS Example</vt:lpstr>
      <vt:lpstr>DFS: Kinds of edges</vt:lpstr>
      <vt:lpstr>DFS Example</vt:lpstr>
      <vt:lpstr>DFS: Kinds of edges</vt:lpstr>
      <vt:lpstr>DFS Example</vt:lpstr>
      <vt:lpstr>DFS: Kinds of edges</vt:lpstr>
      <vt:lpstr>DFS Example</vt:lpstr>
      <vt:lpstr>DFS: Kinds of edges</vt:lpstr>
      <vt:lpstr>DFS: Kinds Of Edges</vt:lpstr>
      <vt:lpstr>DFS: Kinds Of Edges</vt:lpstr>
      <vt:lpstr>DFS And Graph Cycles</vt:lpstr>
      <vt:lpstr>DFS And Cycles</vt:lpstr>
      <vt:lpstr>DFS And Cycles</vt:lpstr>
      <vt:lpstr>DFS And Cycles</vt:lpstr>
      <vt:lpstr>More Examples</vt:lpstr>
      <vt:lpstr>Breadth First Search</vt:lpstr>
      <vt:lpstr>Breadth First Search</vt:lpstr>
      <vt:lpstr>Breadth First Search</vt:lpstr>
      <vt:lpstr>Breadth First Search</vt:lpstr>
      <vt:lpstr>Breadth First Search</vt:lpstr>
      <vt:lpstr>Breadth First Search</vt:lpstr>
      <vt:lpstr>Breadth First Search</vt:lpstr>
      <vt:lpstr>Breadth First Search</vt:lpstr>
      <vt:lpstr>Breadth First Search</vt:lpstr>
      <vt:lpstr>Breadth First Search</vt:lpstr>
      <vt:lpstr>Breadth First Search</vt:lpstr>
      <vt:lpstr>Breadth First Search</vt:lpstr>
      <vt:lpstr>Breadth First Search</vt:lpstr>
      <vt:lpstr>Breadth First Search</vt:lpstr>
      <vt:lpstr>Breadth First Search</vt:lpstr>
      <vt:lpstr>Breadth First Search</vt:lpstr>
      <vt:lpstr>Breadth First Search</vt:lpstr>
      <vt:lpstr>Breadth First Search</vt:lpstr>
      <vt:lpstr>Breadth First Search</vt:lpstr>
      <vt:lpstr>Breadth First Search</vt:lpstr>
      <vt:lpstr>Breadth First Search</vt:lpstr>
      <vt:lpstr>Breadth First Search</vt:lpstr>
      <vt:lpstr>Breadth First Search</vt:lpstr>
      <vt:lpstr>Breadth First Search</vt:lpstr>
      <vt:lpstr>Breadth First Search</vt:lpstr>
      <vt:lpstr>Breadth First Search</vt:lpstr>
      <vt:lpstr>Breadth First Search</vt:lpstr>
      <vt:lpstr>Breadth First Search</vt:lpstr>
      <vt:lpstr>Breadth First Search</vt:lpstr>
      <vt:lpstr>Breadth First Search</vt:lpstr>
      <vt:lpstr>Breadth-First Search</vt:lpstr>
      <vt:lpstr>Breadth-First Search</vt:lpstr>
      <vt:lpstr>Breadth-First Search: Example</vt:lpstr>
      <vt:lpstr>Breadth-First Search: Example</vt:lpstr>
      <vt:lpstr>Breadth-First Search: Example</vt:lpstr>
      <vt:lpstr>Breadth-First Search: Example</vt:lpstr>
      <vt:lpstr>Breadth-First Search: Example</vt:lpstr>
      <vt:lpstr>Breadth-First Search: Example</vt:lpstr>
      <vt:lpstr>Breadth-First Search: Example</vt:lpstr>
      <vt:lpstr>Breadth-First Search: Example</vt:lpstr>
      <vt:lpstr>Breadth-First Search: Example</vt:lpstr>
      <vt:lpstr>Breadth-First Search: Example</vt:lpstr>
      <vt:lpstr>BFS: The Code Again</vt:lpstr>
      <vt:lpstr>BFS: The Code Again</vt:lpstr>
      <vt:lpstr>Breadth-First Search: Properties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Trevor Brown</dc:creator>
  <cp:lastModifiedBy>tmik</cp:lastModifiedBy>
  <cp:revision>42</cp:revision>
  <cp:lastPrinted>2014-03-15T00:41:47Z</cp:lastPrinted>
  <dcterms:created xsi:type="dcterms:W3CDTF">2014-03-13T03:46:49Z</dcterms:created>
  <dcterms:modified xsi:type="dcterms:W3CDTF">2023-01-04T13:29:52Z</dcterms:modified>
</cp:coreProperties>
</file>